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2.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3.xml" ContentType="application/vnd.openxmlformats-officedocument.presentationml.comments+xml"/>
  <Override PartName="/ppt/notesSlides/notesSlide71.xml" ContentType="application/vnd.openxmlformats-officedocument.presentationml.notesSlide+xml"/>
  <Override PartName="/ppt/comments/comment4.xml" ContentType="application/vnd.openxmlformats-officedocument.presentationml.comment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101"/>
  </p:notesMasterIdLst>
  <p:handoutMasterIdLst>
    <p:handoutMasterId r:id="rId102"/>
  </p:handoutMasterIdLst>
  <p:sldIdLst>
    <p:sldId id="458" r:id="rId6"/>
    <p:sldId id="414" r:id="rId7"/>
    <p:sldId id="399" r:id="rId8"/>
    <p:sldId id="415" r:id="rId9"/>
    <p:sldId id="416" r:id="rId10"/>
    <p:sldId id="502" r:id="rId11"/>
    <p:sldId id="503" r:id="rId12"/>
    <p:sldId id="419" r:id="rId13"/>
    <p:sldId id="428" r:id="rId14"/>
    <p:sldId id="473" r:id="rId15"/>
    <p:sldId id="474" r:id="rId16"/>
    <p:sldId id="475" r:id="rId17"/>
    <p:sldId id="476" r:id="rId18"/>
    <p:sldId id="477" r:id="rId19"/>
    <p:sldId id="478" r:id="rId20"/>
    <p:sldId id="438" r:id="rId21"/>
    <p:sldId id="444" r:id="rId22"/>
    <p:sldId id="445" r:id="rId23"/>
    <p:sldId id="501" r:id="rId24"/>
    <p:sldId id="505" r:id="rId25"/>
    <p:sldId id="506" r:id="rId26"/>
    <p:sldId id="507" r:id="rId27"/>
    <p:sldId id="508" r:id="rId28"/>
    <p:sldId id="509" r:id="rId29"/>
    <p:sldId id="510" r:id="rId30"/>
    <p:sldId id="511" r:id="rId31"/>
    <p:sldId id="512" r:id="rId32"/>
    <p:sldId id="513" r:id="rId33"/>
    <p:sldId id="514" r:id="rId34"/>
    <p:sldId id="528" r:id="rId35"/>
    <p:sldId id="529" r:id="rId36"/>
    <p:sldId id="530" r:id="rId37"/>
    <p:sldId id="418" r:id="rId38"/>
    <p:sldId id="431" r:id="rId39"/>
    <p:sldId id="515" r:id="rId40"/>
    <p:sldId id="516" r:id="rId41"/>
    <p:sldId id="455" r:id="rId42"/>
    <p:sldId id="452" r:id="rId43"/>
    <p:sldId id="517" r:id="rId44"/>
    <p:sldId id="518" r:id="rId45"/>
    <p:sldId id="519" r:id="rId46"/>
    <p:sldId id="520" r:id="rId47"/>
    <p:sldId id="522" r:id="rId48"/>
    <p:sldId id="426" r:id="rId49"/>
    <p:sldId id="521" r:id="rId50"/>
    <p:sldId id="523" r:id="rId51"/>
    <p:sldId id="524" r:id="rId52"/>
    <p:sldId id="436" r:id="rId53"/>
    <p:sldId id="479" r:id="rId54"/>
    <p:sldId id="480" r:id="rId55"/>
    <p:sldId id="481" r:id="rId56"/>
    <p:sldId id="482" r:id="rId57"/>
    <p:sldId id="483" r:id="rId58"/>
    <p:sldId id="484" r:id="rId59"/>
    <p:sldId id="485" r:id="rId60"/>
    <p:sldId id="527" r:id="rId61"/>
    <p:sldId id="488" r:id="rId62"/>
    <p:sldId id="487" r:id="rId63"/>
    <p:sldId id="489" r:id="rId64"/>
    <p:sldId id="493" r:id="rId65"/>
    <p:sldId id="494" r:id="rId66"/>
    <p:sldId id="495" r:id="rId67"/>
    <p:sldId id="497" r:id="rId68"/>
    <p:sldId id="498" r:id="rId69"/>
    <p:sldId id="532" r:id="rId70"/>
    <p:sldId id="449" r:id="rId71"/>
    <p:sldId id="461" r:id="rId72"/>
    <p:sldId id="462" r:id="rId73"/>
    <p:sldId id="466" r:id="rId74"/>
    <p:sldId id="453" r:id="rId75"/>
    <p:sldId id="465" r:id="rId76"/>
    <p:sldId id="533" r:id="rId77"/>
    <p:sldId id="451" r:id="rId78"/>
    <p:sldId id="468" r:id="rId79"/>
    <p:sldId id="469" r:id="rId80"/>
    <p:sldId id="450" r:id="rId81"/>
    <p:sldId id="470" r:id="rId82"/>
    <p:sldId id="459" r:id="rId83"/>
    <p:sldId id="467" r:id="rId84"/>
    <p:sldId id="464" r:id="rId85"/>
    <p:sldId id="463" r:id="rId86"/>
    <p:sldId id="440" r:id="rId87"/>
    <p:sldId id="442" r:id="rId88"/>
    <p:sldId id="472" r:id="rId89"/>
    <p:sldId id="429" r:id="rId90"/>
    <p:sldId id="525" r:id="rId91"/>
    <p:sldId id="526" r:id="rId92"/>
    <p:sldId id="531" r:id="rId93"/>
    <p:sldId id="420" r:id="rId94"/>
    <p:sldId id="454" r:id="rId95"/>
    <p:sldId id="471" r:id="rId96"/>
    <p:sldId id="535" r:id="rId97"/>
    <p:sldId id="421" r:id="rId98"/>
    <p:sldId id="422" r:id="rId99"/>
    <p:sldId id="423" r:id="rId100"/>
  </p:sldIdLst>
  <p:sldSz cx="9144000" cy="6858000" type="screen4x3"/>
  <p:notesSz cx="7010400" cy="9296400"/>
  <p:defaultTextStyle>
    <a:defPPr>
      <a:defRPr lang="en-US"/>
    </a:defPPr>
    <a:lvl1pPr algn="l" rtl="0" fontAlgn="base">
      <a:spcBef>
        <a:spcPct val="0"/>
      </a:spcBef>
      <a:spcAft>
        <a:spcPct val="0"/>
      </a:spcAft>
      <a:defRPr sz="1600" b="1" kern="1200">
        <a:solidFill>
          <a:schemeClr val="tx1"/>
        </a:solidFill>
        <a:latin typeface="Arial" charset="0"/>
        <a:ea typeface="+mn-ea"/>
        <a:cs typeface="Arial" charset="0"/>
      </a:defRPr>
    </a:lvl1pPr>
    <a:lvl2pPr marL="457200" algn="l" rtl="0" fontAlgn="base">
      <a:spcBef>
        <a:spcPct val="0"/>
      </a:spcBef>
      <a:spcAft>
        <a:spcPct val="0"/>
      </a:spcAft>
      <a:defRPr sz="1600" b="1" kern="1200">
        <a:solidFill>
          <a:schemeClr val="tx1"/>
        </a:solidFill>
        <a:latin typeface="Arial" charset="0"/>
        <a:ea typeface="+mn-ea"/>
        <a:cs typeface="Arial" charset="0"/>
      </a:defRPr>
    </a:lvl2pPr>
    <a:lvl3pPr marL="914400" algn="l" rtl="0" fontAlgn="base">
      <a:spcBef>
        <a:spcPct val="0"/>
      </a:spcBef>
      <a:spcAft>
        <a:spcPct val="0"/>
      </a:spcAft>
      <a:defRPr sz="1600" b="1" kern="1200">
        <a:solidFill>
          <a:schemeClr val="tx1"/>
        </a:solidFill>
        <a:latin typeface="Arial" charset="0"/>
        <a:ea typeface="+mn-ea"/>
        <a:cs typeface="Arial" charset="0"/>
      </a:defRPr>
    </a:lvl3pPr>
    <a:lvl4pPr marL="1371600" algn="l" rtl="0" fontAlgn="base">
      <a:spcBef>
        <a:spcPct val="0"/>
      </a:spcBef>
      <a:spcAft>
        <a:spcPct val="0"/>
      </a:spcAft>
      <a:defRPr sz="1600" b="1" kern="1200">
        <a:solidFill>
          <a:schemeClr val="tx1"/>
        </a:solidFill>
        <a:latin typeface="Arial" charset="0"/>
        <a:ea typeface="+mn-ea"/>
        <a:cs typeface="Arial" charset="0"/>
      </a:defRPr>
    </a:lvl4pPr>
    <a:lvl5pPr marL="1828800" algn="l" rtl="0" fontAlgn="base">
      <a:spcBef>
        <a:spcPct val="0"/>
      </a:spcBef>
      <a:spcAft>
        <a:spcPct val="0"/>
      </a:spcAft>
      <a:defRPr sz="1600" b="1" kern="1200">
        <a:solidFill>
          <a:schemeClr val="tx1"/>
        </a:solidFill>
        <a:latin typeface="Arial" charset="0"/>
        <a:ea typeface="+mn-ea"/>
        <a:cs typeface="Arial" charset="0"/>
      </a:defRPr>
    </a:lvl5pPr>
    <a:lvl6pPr marL="2286000" algn="l" defTabSz="914400" rtl="0" eaLnBrk="1" latinLnBrk="0" hangingPunct="1">
      <a:defRPr sz="1600" b="1" kern="1200">
        <a:solidFill>
          <a:schemeClr val="tx1"/>
        </a:solidFill>
        <a:latin typeface="Arial" charset="0"/>
        <a:ea typeface="+mn-ea"/>
        <a:cs typeface="Arial" charset="0"/>
      </a:defRPr>
    </a:lvl6pPr>
    <a:lvl7pPr marL="2743200" algn="l" defTabSz="914400" rtl="0" eaLnBrk="1" latinLnBrk="0" hangingPunct="1">
      <a:defRPr sz="1600" b="1" kern="1200">
        <a:solidFill>
          <a:schemeClr val="tx1"/>
        </a:solidFill>
        <a:latin typeface="Arial" charset="0"/>
        <a:ea typeface="+mn-ea"/>
        <a:cs typeface="Arial" charset="0"/>
      </a:defRPr>
    </a:lvl7pPr>
    <a:lvl8pPr marL="3200400" algn="l" defTabSz="914400" rtl="0" eaLnBrk="1" latinLnBrk="0" hangingPunct="1">
      <a:defRPr sz="1600" b="1" kern="1200">
        <a:solidFill>
          <a:schemeClr val="tx1"/>
        </a:solidFill>
        <a:latin typeface="Arial" charset="0"/>
        <a:ea typeface="+mn-ea"/>
        <a:cs typeface="Arial" charset="0"/>
      </a:defRPr>
    </a:lvl8pPr>
    <a:lvl9pPr marL="3657600" algn="l" defTabSz="914400" rtl="0" eaLnBrk="1" latinLnBrk="0" hangingPunct="1">
      <a:defRPr sz="1600" b="1"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CF7B5CDB-8870-43C5-A8D9-B469619E444F}">
          <p14:sldIdLst>
            <p14:sldId id="458"/>
            <p14:sldId id="414"/>
            <p14:sldId id="399"/>
            <p14:sldId id="415"/>
            <p14:sldId id="416"/>
            <p14:sldId id="502"/>
            <p14:sldId id="503"/>
            <p14:sldId id="419"/>
          </p14:sldIdLst>
        </p14:section>
        <p14:section name="Applicant Scheduling" id="{02397529-14DC-44D0-A932-B38FD98CC0B0}">
          <p14:sldIdLst>
            <p14:sldId id="428"/>
            <p14:sldId id="473"/>
            <p14:sldId id="474"/>
            <p14:sldId id="475"/>
            <p14:sldId id="476"/>
            <p14:sldId id="477"/>
            <p14:sldId id="478"/>
            <p14:sldId id="438"/>
            <p14:sldId id="444"/>
            <p14:sldId id="445"/>
            <p14:sldId id="501"/>
            <p14:sldId id="505"/>
            <p14:sldId id="506"/>
            <p14:sldId id="507"/>
            <p14:sldId id="508"/>
            <p14:sldId id="509"/>
            <p14:sldId id="510"/>
            <p14:sldId id="511"/>
            <p14:sldId id="512"/>
            <p14:sldId id="513"/>
            <p14:sldId id="514"/>
            <p14:sldId id="528"/>
            <p14:sldId id="529"/>
            <p14:sldId id="530"/>
          </p14:sldIdLst>
        </p14:section>
        <p14:section name="Projection and Cutoff" id="{568269D6-B822-4DF5-A153-2EE01939BF4D}">
          <p14:sldIdLst>
            <p14:sldId id="418"/>
            <p14:sldId id="431"/>
            <p14:sldId id="515"/>
            <p14:sldId id="516"/>
            <p14:sldId id="455"/>
            <p14:sldId id="452"/>
            <p14:sldId id="517"/>
            <p14:sldId id="518"/>
            <p14:sldId id="519"/>
            <p14:sldId id="520"/>
            <p14:sldId id="522"/>
          </p14:sldIdLst>
        </p14:section>
        <p14:section name="Opening Procedures" id="{0B820B91-2F70-40C1-8726-D763B1AC7A2E}">
          <p14:sldIdLst>
            <p14:sldId id="426"/>
            <p14:sldId id="521"/>
            <p14:sldId id="523"/>
            <p14:sldId id="524"/>
            <p14:sldId id="436"/>
            <p14:sldId id="479"/>
            <p14:sldId id="480"/>
            <p14:sldId id="481"/>
            <p14:sldId id="482"/>
            <p14:sldId id="483"/>
            <p14:sldId id="484"/>
            <p14:sldId id="485"/>
            <p14:sldId id="527"/>
            <p14:sldId id="488"/>
            <p14:sldId id="487"/>
            <p14:sldId id="489"/>
            <p14:sldId id="493"/>
            <p14:sldId id="494"/>
            <p14:sldId id="495"/>
            <p14:sldId id="497"/>
            <p14:sldId id="498"/>
            <p14:sldId id="532"/>
            <p14:sldId id="449"/>
            <p14:sldId id="461"/>
            <p14:sldId id="462"/>
            <p14:sldId id="466"/>
            <p14:sldId id="453"/>
            <p14:sldId id="465"/>
          </p14:sldIdLst>
        </p14:section>
        <p14:section name="Processing" id="{8D130FF8-F0C3-42DE-A9D1-AE15537DFAAC}">
          <p14:sldIdLst>
            <p14:sldId id="533"/>
            <p14:sldId id="451"/>
            <p14:sldId id="468"/>
            <p14:sldId id="469"/>
            <p14:sldId id="450"/>
            <p14:sldId id="470"/>
            <p14:sldId id="459"/>
            <p14:sldId id="467"/>
            <p14:sldId id="464"/>
            <p14:sldId id="463"/>
            <p14:sldId id="440"/>
            <p14:sldId id="442"/>
            <p14:sldId id="472"/>
            <p14:sldId id="429"/>
            <p14:sldId id="525"/>
            <p14:sldId id="526"/>
            <p14:sldId id="531"/>
            <p14:sldId id="420"/>
            <p14:sldId id="454"/>
            <p14:sldId id="471"/>
            <p14:sldId id="535"/>
            <p14:sldId id="421"/>
            <p14:sldId id="422"/>
            <p14:sldId id="423"/>
          </p14:sldIdLst>
        </p14:section>
      </p14:sectionLst>
    </p:ext>
    <p:ext uri="{EFAFB233-063F-42B5-8137-9DF3F51BA10A}">
      <p15:sldGuideLst xmlns:p15="http://schemas.microsoft.com/office/powerpoint/2012/main">
        <p15:guide id="1" orient="horz" pos="380">
          <p15:clr>
            <a:srgbClr val="A4A3A4"/>
          </p15:clr>
        </p15:guide>
        <p15:guide id="2" pos="289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JBC" initials="KJBC" lastIdx="5" clrIdx="0">
    <p:extLst>
      <p:ext uri="{19B8F6BF-5375-455C-9EA6-DF929625EA0E}">
        <p15:presenceInfo xmlns:p15="http://schemas.microsoft.com/office/powerpoint/2012/main" userId="KJB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2584"/>
    <a:srgbClr val="33CCFF"/>
    <a:srgbClr val="0066FF"/>
    <a:srgbClr val="00CCFF"/>
    <a:srgbClr val="000099"/>
    <a:srgbClr val="A50021"/>
    <a:srgbClr val="0000FF"/>
    <a:srgbClr val="0C2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7574" autoAdjust="0"/>
    <p:restoredTop sz="96023" autoAdjust="0"/>
  </p:normalViewPr>
  <p:slideViewPr>
    <p:cSldViewPr snapToGrid="0" showGuides="1">
      <p:cViewPr varScale="1">
        <p:scale>
          <a:sx n="102" d="100"/>
          <a:sy n="102" d="100"/>
        </p:scale>
        <p:origin x="2268" y="114"/>
      </p:cViewPr>
      <p:guideLst>
        <p:guide orient="horz" pos="380"/>
        <p:guide pos="2890"/>
      </p:guideLst>
    </p:cSldViewPr>
  </p:slideViewPr>
  <p:outlineViewPr>
    <p:cViewPr>
      <p:scale>
        <a:sx n="33" d="100"/>
        <a:sy n="33" d="100"/>
      </p:scale>
      <p:origin x="0" y="-3354"/>
    </p:cViewPr>
    <p:sldLst>
      <p:sld r:id="rId1" collapse="1"/>
    </p:sldLst>
  </p:outlineViewPr>
  <p:notesTextViewPr>
    <p:cViewPr>
      <p:scale>
        <a:sx n="3" d="2"/>
        <a:sy n="3" d="2"/>
      </p:scale>
      <p:origin x="0" y="0"/>
    </p:cViewPr>
  </p:notesTextViewPr>
  <p:sorterViewPr>
    <p:cViewPr>
      <p:scale>
        <a:sx n="50" d="100"/>
        <a:sy n="50" d="100"/>
      </p:scale>
      <p:origin x="0" y="-3546"/>
    </p:cViewPr>
  </p:sorterViewPr>
  <p:notesViewPr>
    <p:cSldViewPr snapToGrid="0" showGuides="1">
      <p:cViewPr varScale="1">
        <p:scale>
          <a:sx n="80" d="100"/>
          <a:sy n="80" d="100"/>
        </p:scale>
        <p:origin x="388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tableStyles" Target="tableStyle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7-25T16:42:35.140" idx="1">
    <p:pos x="3290" y="3818"/>
    <p:text>If this training is going to be accomplished at a schoolhouse facility or a location outside of USMEPCOM's network, the link won't work</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7-25T17:42:44.196" idx="4">
    <p:pos x="3872" y="2909"/>
    <p:text>not sure why "ERM" is listed here?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7-25T16:49:00.837" idx="2">
    <p:pos x="3730" y="2800"/>
    <p:text>Deleted since this is a duplicate from what is on the previous page</p:text>
    <p:extLst>
      <p:ext uri="{C676402C-5697-4E1C-873F-D02D1690AC5C}">
        <p15:threadingInfo xmlns:p15="http://schemas.microsoft.com/office/powerpoint/2012/main" timeZoneBias="300"/>
      </p:ext>
    </p:extLst>
  </p:cm>
  <p:cm authorId="1" dt="2018-07-25T16:49:47.885" idx="3">
    <p:pos x="4659" y="205"/>
    <p:text>Appears there are two slides on this page and one is overlaying the other???</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7-25T18:00:57.664" idx="5">
    <p:pos x="4659" y="205"/>
    <p:text>seems as though there is information missing from this slide</p:text>
    <p:extLst>
      <p:ext uri="{C676402C-5697-4E1C-873F-D02D1690AC5C}">
        <p15:threadingInfo xmlns:p15="http://schemas.microsoft.com/office/powerpoint/2012/main" timeZoneBias="30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AA7330-4E95-49B8-BC93-A67BC032F619}"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en-US"/>
        </a:p>
      </dgm:t>
    </dgm:pt>
    <dgm:pt modelId="{473D325D-910E-4E1B-A784-3A30FC6FE381}">
      <dgm:prSet custT="1"/>
      <dgm:spPr/>
      <dgm:t>
        <a:bodyPr/>
        <a:lstStyle/>
        <a:p>
          <a:pPr rtl="0"/>
          <a:r>
            <a:rPr lang="en-US" sz="2000" b="1" u="sng" dirty="0" smtClean="0">
              <a:solidFill>
                <a:schemeClr val="tx1"/>
              </a:solidFill>
            </a:rPr>
            <a:t>Accession Processing</a:t>
          </a:r>
        </a:p>
        <a:p>
          <a:pPr rtl="0"/>
          <a:r>
            <a:rPr lang="en-US" sz="2000" b="1" u="sng" dirty="0" smtClean="0">
              <a:solidFill>
                <a:schemeClr val="tx1"/>
              </a:solidFill>
            </a:rPr>
            <a:t>(</a:t>
          </a:r>
          <a:r>
            <a:rPr lang="en-US" sz="1200" b="1" u="none" dirty="0" smtClean="0">
              <a:solidFill>
                <a:schemeClr val="tx1"/>
              </a:solidFill>
            </a:rPr>
            <a:t>Administrative and Enlistment</a:t>
          </a:r>
          <a:r>
            <a:rPr lang="en-US" sz="2000" b="1" u="sng" dirty="0" smtClean="0">
              <a:solidFill>
                <a:schemeClr val="tx1"/>
              </a:solidFill>
            </a:rPr>
            <a:t>)</a:t>
          </a:r>
          <a:endParaRPr lang="en-US" sz="2000" b="1" dirty="0">
            <a:solidFill>
              <a:schemeClr val="tx1"/>
            </a:solidFill>
          </a:endParaRPr>
        </a:p>
      </dgm:t>
    </dgm:pt>
    <dgm:pt modelId="{28578202-F7EC-4EC9-BFB8-FE5E3B1AA6BE}" type="parTrans" cxnId="{CAFE106B-0E81-435C-9A33-C573F369F20F}">
      <dgm:prSet/>
      <dgm:spPr/>
      <dgm:t>
        <a:bodyPr/>
        <a:lstStyle/>
        <a:p>
          <a:endParaRPr lang="en-US">
            <a:solidFill>
              <a:schemeClr val="tx1"/>
            </a:solidFill>
          </a:endParaRPr>
        </a:p>
      </dgm:t>
    </dgm:pt>
    <dgm:pt modelId="{34F407E2-6A6E-47D7-B4F2-4BE9F634C067}" type="sibTrans" cxnId="{CAFE106B-0E81-435C-9A33-C573F369F20F}">
      <dgm:prSet/>
      <dgm:spPr/>
      <dgm:t>
        <a:bodyPr/>
        <a:lstStyle/>
        <a:p>
          <a:endParaRPr lang="en-US">
            <a:solidFill>
              <a:schemeClr val="tx1"/>
            </a:solidFill>
          </a:endParaRPr>
        </a:p>
      </dgm:t>
    </dgm:pt>
    <dgm:pt modelId="{23A6650E-5B15-455B-8CB3-62F59C5513E8}">
      <dgm:prSet custT="1"/>
      <dgm:spPr/>
      <dgm:t>
        <a:bodyPr/>
        <a:lstStyle/>
        <a:p>
          <a:pPr rtl="0"/>
          <a:r>
            <a:rPr lang="en-US" sz="1100" dirty="0" smtClean="0"/>
            <a:t>USMEPCOM Reg 601-23, Enlistment Processing (Oct 17)</a:t>
          </a:r>
          <a:endParaRPr lang="en-US" sz="1100" dirty="0"/>
        </a:p>
      </dgm:t>
    </dgm:pt>
    <dgm:pt modelId="{B9499634-36CF-4C1D-9801-314C3F7E29A5}" type="parTrans" cxnId="{DDEEC70B-CA27-4839-BDE3-C9E8BA885D57}">
      <dgm:prSet/>
      <dgm:spPr/>
      <dgm:t>
        <a:bodyPr/>
        <a:lstStyle/>
        <a:p>
          <a:endParaRPr lang="en-US">
            <a:solidFill>
              <a:schemeClr val="tx1"/>
            </a:solidFill>
          </a:endParaRPr>
        </a:p>
      </dgm:t>
    </dgm:pt>
    <dgm:pt modelId="{D6705F56-4BEF-451C-BF29-F346D93D5782}" type="sibTrans" cxnId="{DDEEC70B-CA27-4839-BDE3-C9E8BA885D57}">
      <dgm:prSet/>
      <dgm:spPr/>
      <dgm:t>
        <a:bodyPr/>
        <a:lstStyle/>
        <a:p>
          <a:endParaRPr lang="en-US">
            <a:solidFill>
              <a:schemeClr val="tx1"/>
            </a:solidFill>
          </a:endParaRPr>
        </a:p>
      </dgm:t>
    </dgm:pt>
    <dgm:pt modelId="{3688952A-A1A9-403C-BF94-54FC9E5958EC}">
      <dgm:prSet custT="1"/>
      <dgm:spPr/>
      <dgm:t>
        <a:bodyPr/>
        <a:lstStyle/>
        <a:p>
          <a:pPr rtl="0"/>
          <a:r>
            <a:rPr lang="en-US" sz="1100" dirty="0" smtClean="0"/>
            <a:t>USMEPCOM Reg 680-3, USMIRS (May 06)  </a:t>
          </a:r>
          <a:endParaRPr lang="en-US" sz="1100" dirty="0"/>
        </a:p>
      </dgm:t>
    </dgm:pt>
    <dgm:pt modelId="{A624A934-7067-4FAF-8203-014E26DE027E}" type="parTrans" cxnId="{A4AC0DB9-2A8F-462F-A2BB-B771D40D43C4}">
      <dgm:prSet/>
      <dgm:spPr/>
      <dgm:t>
        <a:bodyPr/>
        <a:lstStyle/>
        <a:p>
          <a:endParaRPr lang="en-US">
            <a:solidFill>
              <a:schemeClr val="tx1"/>
            </a:solidFill>
          </a:endParaRPr>
        </a:p>
      </dgm:t>
    </dgm:pt>
    <dgm:pt modelId="{8EC19ADD-0C7D-44A7-84C0-05AB7AB1437F}" type="sibTrans" cxnId="{A4AC0DB9-2A8F-462F-A2BB-B771D40D43C4}">
      <dgm:prSet/>
      <dgm:spPr/>
      <dgm:t>
        <a:bodyPr/>
        <a:lstStyle/>
        <a:p>
          <a:endParaRPr lang="en-US">
            <a:solidFill>
              <a:schemeClr val="tx1"/>
            </a:solidFill>
          </a:endParaRPr>
        </a:p>
      </dgm:t>
    </dgm:pt>
    <dgm:pt modelId="{1BE6571C-BD72-4441-B068-F42B7ABC7017}">
      <dgm:prSet custT="1"/>
      <dgm:spPr/>
      <dgm:t>
        <a:bodyPr/>
        <a:lstStyle/>
        <a:p>
          <a:pPr rtl="0"/>
          <a:r>
            <a:rPr lang="en-US" sz="2000" b="1" u="sng" dirty="0" smtClean="0">
              <a:solidFill>
                <a:schemeClr val="tx1"/>
              </a:solidFill>
            </a:rPr>
            <a:t>Aptitude Processing</a:t>
          </a:r>
          <a:endParaRPr lang="en-US" sz="2000" b="1" dirty="0">
            <a:solidFill>
              <a:schemeClr val="tx1"/>
            </a:solidFill>
          </a:endParaRPr>
        </a:p>
      </dgm:t>
    </dgm:pt>
    <dgm:pt modelId="{9AF173D1-27D4-4326-AE8E-A93BC83A905F}" type="parTrans" cxnId="{3F7F5959-52C1-432E-BD53-60EBF29FCA23}">
      <dgm:prSet/>
      <dgm:spPr/>
      <dgm:t>
        <a:bodyPr/>
        <a:lstStyle/>
        <a:p>
          <a:endParaRPr lang="en-US">
            <a:solidFill>
              <a:schemeClr val="tx1"/>
            </a:solidFill>
          </a:endParaRPr>
        </a:p>
      </dgm:t>
    </dgm:pt>
    <dgm:pt modelId="{CF809828-741D-47C2-9F3E-507CA23BA70B}" type="sibTrans" cxnId="{3F7F5959-52C1-432E-BD53-60EBF29FCA23}">
      <dgm:prSet/>
      <dgm:spPr/>
      <dgm:t>
        <a:bodyPr/>
        <a:lstStyle/>
        <a:p>
          <a:endParaRPr lang="en-US">
            <a:solidFill>
              <a:schemeClr val="tx1"/>
            </a:solidFill>
          </a:endParaRPr>
        </a:p>
      </dgm:t>
    </dgm:pt>
    <dgm:pt modelId="{4A79F0F6-8C98-4B6C-8AB2-3A3EDFDF524F}">
      <dgm:prSet custT="1"/>
      <dgm:spPr/>
      <dgm:t>
        <a:bodyPr/>
        <a:lstStyle/>
        <a:p>
          <a:pPr rtl="0"/>
          <a:r>
            <a:rPr lang="en-US" sz="1100" dirty="0" smtClean="0"/>
            <a:t>DoD Manual 1145.02, Military Entrance Processing Stations (Jul 18)</a:t>
          </a:r>
          <a:endParaRPr lang="en-US" sz="1100" dirty="0"/>
        </a:p>
      </dgm:t>
    </dgm:pt>
    <dgm:pt modelId="{00746F31-383E-4C1C-8E23-9B4694495390}" type="parTrans" cxnId="{BE7F9965-1129-42B8-A482-1EBDEFA1EA0B}">
      <dgm:prSet/>
      <dgm:spPr/>
      <dgm:t>
        <a:bodyPr/>
        <a:lstStyle/>
        <a:p>
          <a:endParaRPr lang="en-US">
            <a:solidFill>
              <a:schemeClr val="tx1"/>
            </a:solidFill>
          </a:endParaRPr>
        </a:p>
      </dgm:t>
    </dgm:pt>
    <dgm:pt modelId="{E19207A3-7A15-4AA4-ABF5-EA9B98F33C73}" type="sibTrans" cxnId="{BE7F9965-1129-42B8-A482-1EBDEFA1EA0B}">
      <dgm:prSet/>
      <dgm:spPr/>
      <dgm:t>
        <a:bodyPr/>
        <a:lstStyle/>
        <a:p>
          <a:endParaRPr lang="en-US">
            <a:solidFill>
              <a:schemeClr val="tx1"/>
            </a:solidFill>
          </a:endParaRPr>
        </a:p>
      </dgm:t>
    </dgm:pt>
    <dgm:pt modelId="{B1E01722-4639-45B8-9F34-C1FF482FCF76}">
      <dgm:prSet custT="1"/>
      <dgm:spPr/>
      <dgm:t>
        <a:bodyPr/>
        <a:lstStyle/>
        <a:p>
          <a:pPr rtl="0"/>
          <a:r>
            <a:rPr lang="en-US" sz="1100" dirty="0" smtClean="0"/>
            <a:t>USMEPCOM Reg 611-1, Enlistment Qualification Tests (Oct 17)</a:t>
          </a:r>
          <a:endParaRPr lang="en-US" sz="1100" dirty="0"/>
        </a:p>
      </dgm:t>
    </dgm:pt>
    <dgm:pt modelId="{12E3C042-45B1-4FA4-B05A-7484B26C6899}" type="parTrans" cxnId="{8D35BC58-8B03-4AC7-B429-80D50534FB83}">
      <dgm:prSet/>
      <dgm:spPr/>
      <dgm:t>
        <a:bodyPr/>
        <a:lstStyle/>
        <a:p>
          <a:endParaRPr lang="en-US">
            <a:solidFill>
              <a:schemeClr val="tx1"/>
            </a:solidFill>
          </a:endParaRPr>
        </a:p>
      </dgm:t>
    </dgm:pt>
    <dgm:pt modelId="{D24C7446-1657-4483-B7FF-79CC126EF01F}" type="sibTrans" cxnId="{8D35BC58-8B03-4AC7-B429-80D50534FB83}">
      <dgm:prSet/>
      <dgm:spPr/>
      <dgm:t>
        <a:bodyPr/>
        <a:lstStyle/>
        <a:p>
          <a:endParaRPr lang="en-US">
            <a:solidFill>
              <a:schemeClr val="tx1"/>
            </a:solidFill>
          </a:endParaRPr>
        </a:p>
      </dgm:t>
    </dgm:pt>
    <dgm:pt modelId="{F1A96A7E-34EC-4FE9-B9D4-D272E78E9218}">
      <dgm:prSet custT="1"/>
      <dgm:spPr/>
      <dgm:t>
        <a:bodyPr/>
        <a:lstStyle/>
        <a:p>
          <a:pPr rtl="0"/>
          <a:r>
            <a:rPr lang="en-US" sz="1100" dirty="0" smtClean="0"/>
            <a:t>USMEPCOM Reg 601-4, Student Testing Program (Sep 17)</a:t>
          </a:r>
          <a:endParaRPr lang="en-US" sz="1100" dirty="0"/>
        </a:p>
      </dgm:t>
    </dgm:pt>
    <dgm:pt modelId="{335AA5DC-EE7E-4896-805E-603D7CB6F8CD}" type="parTrans" cxnId="{12525777-A644-4CB3-BCD2-493F11FCC5C6}">
      <dgm:prSet/>
      <dgm:spPr/>
      <dgm:t>
        <a:bodyPr/>
        <a:lstStyle/>
        <a:p>
          <a:endParaRPr lang="en-US">
            <a:solidFill>
              <a:schemeClr val="tx1"/>
            </a:solidFill>
          </a:endParaRPr>
        </a:p>
      </dgm:t>
    </dgm:pt>
    <dgm:pt modelId="{EF8B0CC4-908C-4E65-82F1-5C54719223B7}" type="sibTrans" cxnId="{12525777-A644-4CB3-BCD2-493F11FCC5C6}">
      <dgm:prSet/>
      <dgm:spPr/>
      <dgm:t>
        <a:bodyPr/>
        <a:lstStyle/>
        <a:p>
          <a:endParaRPr lang="en-US">
            <a:solidFill>
              <a:schemeClr val="tx1"/>
            </a:solidFill>
          </a:endParaRPr>
        </a:p>
      </dgm:t>
    </dgm:pt>
    <dgm:pt modelId="{160AD2B4-A65C-470B-8870-61B152C1BC13}">
      <dgm:prSet custT="1"/>
      <dgm:spPr/>
      <dgm:t>
        <a:bodyPr/>
        <a:lstStyle/>
        <a:p>
          <a:pPr rtl="0"/>
          <a:r>
            <a:rPr lang="en-US" sz="2000" b="1" u="sng" dirty="0" smtClean="0">
              <a:solidFill>
                <a:schemeClr val="tx1"/>
              </a:solidFill>
            </a:rPr>
            <a:t>Medical Processing</a:t>
          </a:r>
          <a:endParaRPr lang="en-US" sz="2000" b="1" dirty="0">
            <a:solidFill>
              <a:schemeClr val="tx1"/>
            </a:solidFill>
          </a:endParaRPr>
        </a:p>
      </dgm:t>
    </dgm:pt>
    <dgm:pt modelId="{4BD3866D-73E9-4255-B011-166BD863BB3A}" type="parTrans" cxnId="{C83E0364-20BB-4843-9871-B7A85509ED83}">
      <dgm:prSet/>
      <dgm:spPr/>
      <dgm:t>
        <a:bodyPr/>
        <a:lstStyle/>
        <a:p>
          <a:endParaRPr lang="en-US">
            <a:solidFill>
              <a:schemeClr val="tx1"/>
            </a:solidFill>
          </a:endParaRPr>
        </a:p>
      </dgm:t>
    </dgm:pt>
    <dgm:pt modelId="{81BD385C-3F6D-46F2-BE64-9592883C59F2}" type="sibTrans" cxnId="{C83E0364-20BB-4843-9871-B7A85509ED83}">
      <dgm:prSet/>
      <dgm:spPr/>
      <dgm:t>
        <a:bodyPr/>
        <a:lstStyle/>
        <a:p>
          <a:endParaRPr lang="en-US">
            <a:solidFill>
              <a:schemeClr val="tx1"/>
            </a:solidFill>
          </a:endParaRPr>
        </a:p>
      </dgm:t>
    </dgm:pt>
    <dgm:pt modelId="{2CA06CC1-80C0-4C9F-838C-EE8B49F171C6}">
      <dgm:prSet custT="1"/>
      <dgm:spPr/>
      <dgm:t>
        <a:bodyPr/>
        <a:lstStyle/>
        <a:p>
          <a:pPr rtl="0"/>
          <a:r>
            <a:rPr lang="en-US" sz="1100" dirty="0" smtClean="0"/>
            <a:t>AR 40-501, Standards of Medical Fitness (Joint Service Reg) (Jun 17)</a:t>
          </a:r>
          <a:endParaRPr lang="en-US" sz="1100" dirty="0"/>
        </a:p>
      </dgm:t>
    </dgm:pt>
    <dgm:pt modelId="{5C8E5247-642E-423F-9286-D7F38F96AE44}" type="parTrans" cxnId="{30683A26-5178-427F-BD07-9297CD2FBF1C}">
      <dgm:prSet/>
      <dgm:spPr/>
      <dgm:t>
        <a:bodyPr/>
        <a:lstStyle/>
        <a:p>
          <a:endParaRPr lang="en-US">
            <a:solidFill>
              <a:schemeClr val="tx1"/>
            </a:solidFill>
          </a:endParaRPr>
        </a:p>
      </dgm:t>
    </dgm:pt>
    <dgm:pt modelId="{33D0D991-9321-42B2-93A1-395696FAFCBE}" type="sibTrans" cxnId="{30683A26-5178-427F-BD07-9297CD2FBF1C}">
      <dgm:prSet/>
      <dgm:spPr/>
      <dgm:t>
        <a:bodyPr/>
        <a:lstStyle/>
        <a:p>
          <a:endParaRPr lang="en-US">
            <a:solidFill>
              <a:schemeClr val="tx1"/>
            </a:solidFill>
          </a:endParaRPr>
        </a:p>
      </dgm:t>
    </dgm:pt>
    <dgm:pt modelId="{89FA0F99-0766-4CAC-9008-B673E50BF943}">
      <dgm:prSet custT="1"/>
      <dgm:spPr/>
      <dgm:t>
        <a:bodyPr/>
        <a:lstStyle/>
        <a:p>
          <a:pPr rtl="0"/>
          <a:r>
            <a:rPr lang="en-US" sz="1100" dirty="0" smtClean="0"/>
            <a:t>USMEPCOM Reg 40-1, Medical Processing &amp; Examinations (Jul 17)</a:t>
          </a:r>
          <a:endParaRPr lang="en-US" sz="1100" dirty="0"/>
        </a:p>
      </dgm:t>
    </dgm:pt>
    <dgm:pt modelId="{0C408608-2BC2-4B5E-8BE2-EC4C630140F6}" type="parTrans" cxnId="{C1CC086D-D477-4B9A-BE5C-CE5D018D6A7B}">
      <dgm:prSet/>
      <dgm:spPr/>
      <dgm:t>
        <a:bodyPr/>
        <a:lstStyle/>
        <a:p>
          <a:endParaRPr lang="en-US">
            <a:solidFill>
              <a:schemeClr val="tx1"/>
            </a:solidFill>
          </a:endParaRPr>
        </a:p>
      </dgm:t>
    </dgm:pt>
    <dgm:pt modelId="{2D050ADF-36A0-435F-B2D0-7F2061D0AD19}" type="sibTrans" cxnId="{C1CC086D-D477-4B9A-BE5C-CE5D018D6A7B}">
      <dgm:prSet/>
      <dgm:spPr/>
      <dgm:t>
        <a:bodyPr/>
        <a:lstStyle/>
        <a:p>
          <a:endParaRPr lang="en-US">
            <a:solidFill>
              <a:schemeClr val="tx1"/>
            </a:solidFill>
          </a:endParaRPr>
        </a:p>
      </dgm:t>
    </dgm:pt>
    <dgm:pt modelId="{A71A9666-33FB-4333-B69F-478A81FEC464}">
      <dgm:prSet custT="1"/>
      <dgm:spPr/>
      <dgm:t>
        <a:bodyPr/>
        <a:lstStyle/>
        <a:p>
          <a:pPr rtl="0"/>
          <a:r>
            <a:rPr lang="en-US" sz="1100" dirty="0" smtClean="0"/>
            <a:t>USMEPCOM Reg 40-8, DoD HIV and DAT Program (Mar 17)</a:t>
          </a:r>
          <a:endParaRPr lang="en-US" sz="1100" dirty="0"/>
        </a:p>
      </dgm:t>
    </dgm:pt>
    <dgm:pt modelId="{71436CAD-FD18-43CC-A664-37CF383527DC}" type="parTrans" cxnId="{A374DF7E-44B4-4886-9179-CCE335028CF2}">
      <dgm:prSet/>
      <dgm:spPr/>
      <dgm:t>
        <a:bodyPr/>
        <a:lstStyle/>
        <a:p>
          <a:endParaRPr lang="en-US">
            <a:solidFill>
              <a:schemeClr val="tx1"/>
            </a:solidFill>
          </a:endParaRPr>
        </a:p>
      </dgm:t>
    </dgm:pt>
    <dgm:pt modelId="{7C7F1917-1D29-4D17-9601-6BA7702F4C91}" type="sibTrans" cxnId="{A374DF7E-44B4-4886-9179-CCE335028CF2}">
      <dgm:prSet/>
      <dgm:spPr/>
      <dgm:t>
        <a:bodyPr/>
        <a:lstStyle/>
        <a:p>
          <a:endParaRPr lang="en-US">
            <a:solidFill>
              <a:schemeClr val="tx1"/>
            </a:solidFill>
          </a:endParaRPr>
        </a:p>
      </dgm:t>
    </dgm:pt>
    <dgm:pt modelId="{D65D6140-AC2D-4E01-B42F-2CEE51494599}">
      <dgm:prSet custT="1"/>
      <dgm:spPr/>
      <dgm:t>
        <a:bodyPr/>
        <a:lstStyle/>
        <a:p>
          <a:pPr rtl="0"/>
          <a:r>
            <a:rPr lang="en-US" sz="1100" dirty="0" smtClean="0"/>
            <a:t>DoD Directive 1145.02E, USMEPCOM (Oct 12) </a:t>
          </a:r>
          <a:endParaRPr lang="en-US" sz="1100" dirty="0"/>
        </a:p>
      </dgm:t>
    </dgm:pt>
    <dgm:pt modelId="{28849E88-F40C-4A0B-A941-29982D922164}" type="parTrans" cxnId="{C510106D-7809-43F0-A053-4CE4AB767192}">
      <dgm:prSet/>
      <dgm:spPr/>
      <dgm:t>
        <a:bodyPr/>
        <a:lstStyle/>
        <a:p>
          <a:endParaRPr lang="en-US">
            <a:solidFill>
              <a:schemeClr val="tx1"/>
            </a:solidFill>
          </a:endParaRPr>
        </a:p>
      </dgm:t>
    </dgm:pt>
    <dgm:pt modelId="{076BAE3E-6D7D-4277-8BB3-8D65493A3D32}" type="sibTrans" cxnId="{C510106D-7809-43F0-A053-4CE4AB767192}">
      <dgm:prSet/>
      <dgm:spPr/>
      <dgm:t>
        <a:bodyPr/>
        <a:lstStyle/>
        <a:p>
          <a:endParaRPr lang="en-US">
            <a:solidFill>
              <a:schemeClr val="tx1"/>
            </a:solidFill>
          </a:endParaRPr>
        </a:p>
      </dgm:t>
    </dgm:pt>
    <dgm:pt modelId="{1A171BF1-6040-4528-AA4F-89AE83B068E1}">
      <dgm:prSet custT="1"/>
      <dgm:spPr/>
      <dgm:t>
        <a:bodyPr/>
        <a:lstStyle/>
        <a:p>
          <a:pPr rtl="0"/>
          <a:r>
            <a:rPr lang="en-US" sz="1100" dirty="0" smtClean="0"/>
            <a:t>DoD Instruction 1304.02, Accession Processing Data Collection Forms (Sep 11)</a:t>
          </a:r>
          <a:endParaRPr lang="en-US" sz="1100" dirty="0"/>
        </a:p>
      </dgm:t>
    </dgm:pt>
    <dgm:pt modelId="{875AC301-CC53-4015-9656-5F3E122751D3}" type="parTrans" cxnId="{45CDA036-CF6D-4418-8697-5968253F7D27}">
      <dgm:prSet/>
      <dgm:spPr/>
      <dgm:t>
        <a:bodyPr/>
        <a:lstStyle/>
        <a:p>
          <a:endParaRPr lang="en-US">
            <a:solidFill>
              <a:schemeClr val="tx1"/>
            </a:solidFill>
          </a:endParaRPr>
        </a:p>
      </dgm:t>
    </dgm:pt>
    <dgm:pt modelId="{5005D4F6-0199-40BE-A64A-D7DEBBF68497}" type="sibTrans" cxnId="{45CDA036-CF6D-4418-8697-5968253F7D27}">
      <dgm:prSet/>
      <dgm:spPr/>
      <dgm:t>
        <a:bodyPr/>
        <a:lstStyle/>
        <a:p>
          <a:endParaRPr lang="en-US">
            <a:solidFill>
              <a:schemeClr val="tx1"/>
            </a:solidFill>
          </a:endParaRPr>
        </a:p>
      </dgm:t>
    </dgm:pt>
    <dgm:pt modelId="{8A75F2FC-C71E-46F7-ADB3-75EF6D105632}">
      <dgm:prSet custT="1"/>
      <dgm:spPr/>
      <dgm:t>
        <a:bodyPr/>
        <a:lstStyle/>
        <a:p>
          <a:pPr rtl="0"/>
          <a:r>
            <a:rPr lang="en-US" sz="1100" dirty="0" smtClean="0"/>
            <a:t>DoD Directive 1304.12E, Military Personnel Accession Testing Programs (Sep 05)</a:t>
          </a:r>
          <a:endParaRPr lang="en-US" sz="1100" dirty="0"/>
        </a:p>
      </dgm:t>
    </dgm:pt>
    <dgm:pt modelId="{03A9CD95-844D-4301-A9A5-FD59811910FD}" type="parTrans" cxnId="{DC8F6962-BCC8-46D4-9399-059EBF973444}">
      <dgm:prSet/>
      <dgm:spPr/>
      <dgm:t>
        <a:bodyPr/>
        <a:lstStyle/>
        <a:p>
          <a:endParaRPr lang="en-US">
            <a:solidFill>
              <a:schemeClr val="tx1"/>
            </a:solidFill>
          </a:endParaRPr>
        </a:p>
      </dgm:t>
    </dgm:pt>
    <dgm:pt modelId="{9630867E-C125-418B-9A7E-0ED295D756D6}" type="sibTrans" cxnId="{DC8F6962-BCC8-46D4-9399-059EBF973444}">
      <dgm:prSet/>
      <dgm:spPr/>
      <dgm:t>
        <a:bodyPr/>
        <a:lstStyle/>
        <a:p>
          <a:endParaRPr lang="en-US">
            <a:solidFill>
              <a:schemeClr val="tx1"/>
            </a:solidFill>
          </a:endParaRPr>
        </a:p>
      </dgm:t>
    </dgm:pt>
    <dgm:pt modelId="{EFC10376-A5B3-4B20-A8AC-43CAC35AAD1E}">
      <dgm:prSet custT="1"/>
      <dgm:spPr/>
      <dgm:t>
        <a:bodyPr/>
        <a:lstStyle/>
        <a:p>
          <a:pPr rtl="0"/>
          <a:r>
            <a:rPr lang="en-US" sz="1100" dirty="0" smtClean="0"/>
            <a:t>DoD Instruction 6130.3, Medical Standards for Appointment, Enlistment and Induction into the Military Services (Mar 18)</a:t>
          </a:r>
          <a:endParaRPr lang="en-US" sz="1100" dirty="0"/>
        </a:p>
      </dgm:t>
    </dgm:pt>
    <dgm:pt modelId="{97DA1306-FC8A-44D4-A70F-A93B4138AA3D}" type="parTrans" cxnId="{3050B96A-B2B3-4F75-89A6-68CE6441A96A}">
      <dgm:prSet/>
      <dgm:spPr/>
      <dgm:t>
        <a:bodyPr/>
        <a:lstStyle/>
        <a:p>
          <a:endParaRPr lang="en-US">
            <a:solidFill>
              <a:schemeClr val="tx1"/>
            </a:solidFill>
          </a:endParaRPr>
        </a:p>
      </dgm:t>
    </dgm:pt>
    <dgm:pt modelId="{6605186C-BD89-47F1-AC83-85B22F213EF8}" type="sibTrans" cxnId="{3050B96A-B2B3-4F75-89A6-68CE6441A96A}">
      <dgm:prSet/>
      <dgm:spPr/>
      <dgm:t>
        <a:bodyPr/>
        <a:lstStyle/>
        <a:p>
          <a:endParaRPr lang="en-US">
            <a:solidFill>
              <a:schemeClr val="tx1"/>
            </a:solidFill>
          </a:endParaRPr>
        </a:p>
      </dgm:t>
    </dgm:pt>
    <dgm:pt modelId="{CF64E11D-CC39-469D-A77C-E36A9546B77E}">
      <dgm:prSet custT="1"/>
      <dgm:spPr/>
      <dgm:t>
        <a:bodyPr/>
        <a:lstStyle/>
        <a:p>
          <a:pPr rtl="0"/>
          <a:r>
            <a:rPr lang="en-US" sz="1100" dirty="0" smtClean="0"/>
            <a:t>USMEPCOM Reg 55-2, Transportation and Travel</a:t>
          </a:r>
          <a:endParaRPr lang="en-US" sz="1100" dirty="0"/>
        </a:p>
      </dgm:t>
    </dgm:pt>
    <dgm:pt modelId="{82EC0D0B-36C9-4ADD-A70F-F13FAF57993C}" type="parTrans" cxnId="{26318884-90E8-488D-BB77-5924CF2E743C}">
      <dgm:prSet/>
      <dgm:spPr/>
      <dgm:t>
        <a:bodyPr/>
        <a:lstStyle/>
        <a:p>
          <a:endParaRPr lang="en-US"/>
        </a:p>
      </dgm:t>
    </dgm:pt>
    <dgm:pt modelId="{BDB63987-22A0-46EB-BD08-4D66E073FD96}" type="sibTrans" cxnId="{26318884-90E8-488D-BB77-5924CF2E743C}">
      <dgm:prSet/>
      <dgm:spPr/>
      <dgm:t>
        <a:bodyPr/>
        <a:lstStyle/>
        <a:p>
          <a:endParaRPr lang="en-US"/>
        </a:p>
      </dgm:t>
    </dgm:pt>
    <dgm:pt modelId="{D9553F74-20EA-41A6-BA7B-D7F2836C1B90}">
      <dgm:prSet custT="1"/>
      <dgm:spPr/>
      <dgm:t>
        <a:bodyPr/>
        <a:lstStyle/>
        <a:p>
          <a:pPr rtl="0"/>
          <a:r>
            <a:rPr lang="en-US" sz="1100" dirty="0" smtClean="0"/>
            <a:t>USMEPCOM </a:t>
          </a:r>
          <a:r>
            <a:rPr lang="en-US" sz="1100" b="0" dirty="0" smtClean="0"/>
            <a:t>Medical Prescreen Program Standard Operating Procedure</a:t>
          </a:r>
          <a:r>
            <a:rPr lang="en-US" sz="1100" dirty="0" smtClean="0"/>
            <a:t> </a:t>
          </a:r>
          <a:endParaRPr lang="en-US" sz="1100" dirty="0"/>
        </a:p>
      </dgm:t>
    </dgm:pt>
    <dgm:pt modelId="{F7E82475-450D-4440-9F93-7ED164D38052}" type="parTrans" cxnId="{01B97082-B628-407B-B898-67A531066465}">
      <dgm:prSet/>
      <dgm:spPr/>
      <dgm:t>
        <a:bodyPr/>
        <a:lstStyle/>
        <a:p>
          <a:endParaRPr lang="en-US"/>
        </a:p>
      </dgm:t>
    </dgm:pt>
    <dgm:pt modelId="{4A5F3285-CB2C-48FE-BD38-AB5A76E3FFB9}" type="sibTrans" cxnId="{01B97082-B628-407B-B898-67A531066465}">
      <dgm:prSet/>
      <dgm:spPr/>
      <dgm:t>
        <a:bodyPr/>
        <a:lstStyle/>
        <a:p>
          <a:endParaRPr lang="en-US"/>
        </a:p>
      </dgm:t>
    </dgm:pt>
    <dgm:pt modelId="{4A11724C-F554-4BF8-98C2-DE5ABECE129F}">
      <dgm:prSet custT="1"/>
      <dgm:spPr/>
      <dgm:t>
        <a:bodyPr/>
        <a:lstStyle/>
        <a:p>
          <a:pPr rtl="0"/>
          <a:r>
            <a:rPr lang="en-US" sz="1100" dirty="0" smtClean="0"/>
            <a:t>USMEPCOM </a:t>
          </a:r>
          <a:r>
            <a:rPr lang="en-US" sz="1100" dirty="0" err="1" smtClean="0"/>
            <a:t>Reg</a:t>
          </a:r>
          <a:r>
            <a:rPr lang="en-US" sz="1100" dirty="0" smtClean="0"/>
            <a:t> 715-4, Applicant Meals &amp; Lodging Program</a:t>
          </a:r>
          <a:endParaRPr lang="en-US" sz="1100" dirty="0"/>
        </a:p>
      </dgm:t>
    </dgm:pt>
    <dgm:pt modelId="{3CD6959F-7BF3-4FBF-B418-D5E4DA289D5B}" type="parTrans" cxnId="{A782F94E-7A48-4221-8B6A-98884DE473C6}">
      <dgm:prSet/>
      <dgm:spPr/>
      <dgm:t>
        <a:bodyPr/>
        <a:lstStyle/>
        <a:p>
          <a:endParaRPr lang="en-US"/>
        </a:p>
      </dgm:t>
    </dgm:pt>
    <dgm:pt modelId="{9D79D6ED-B668-4C4E-BF1A-38B14242BFB9}" type="sibTrans" cxnId="{A782F94E-7A48-4221-8B6A-98884DE473C6}">
      <dgm:prSet/>
      <dgm:spPr/>
      <dgm:t>
        <a:bodyPr/>
        <a:lstStyle/>
        <a:p>
          <a:endParaRPr lang="en-US"/>
        </a:p>
      </dgm:t>
    </dgm:pt>
    <dgm:pt modelId="{AEB4B4F5-B89D-450C-9040-822F70EB0F87}">
      <dgm:prSet custT="1"/>
      <dgm:spPr/>
      <dgm:t>
        <a:bodyPr/>
        <a:lstStyle/>
        <a:p>
          <a:pPr rtl="0"/>
          <a:r>
            <a:rPr lang="en-US" sz="1100" dirty="0" smtClean="0"/>
            <a:t>DoD Manual 1145.02, Military Entrance Processing Stations (Jul 18)</a:t>
          </a:r>
          <a:endParaRPr lang="en-US" sz="1100" dirty="0"/>
        </a:p>
      </dgm:t>
    </dgm:pt>
    <dgm:pt modelId="{318093DA-E595-4EF2-B104-DFC3C1F7B379}" type="parTrans" cxnId="{2A0AE5CD-183F-4964-B540-2FBBAD92FB63}">
      <dgm:prSet/>
      <dgm:spPr/>
      <dgm:t>
        <a:bodyPr/>
        <a:lstStyle/>
        <a:p>
          <a:endParaRPr lang="en-US"/>
        </a:p>
      </dgm:t>
    </dgm:pt>
    <dgm:pt modelId="{38DC3921-97F7-4DEA-B2F8-26411FBFAE7A}" type="sibTrans" cxnId="{2A0AE5CD-183F-4964-B540-2FBBAD92FB63}">
      <dgm:prSet/>
      <dgm:spPr/>
      <dgm:t>
        <a:bodyPr/>
        <a:lstStyle/>
        <a:p>
          <a:endParaRPr lang="en-US"/>
        </a:p>
      </dgm:t>
    </dgm:pt>
    <dgm:pt modelId="{75813605-3CC1-4775-9412-681254875B9E}" type="pres">
      <dgm:prSet presAssocID="{DBAA7330-4E95-49B8-BC93-A67BC032F619}" presName="Name0" presStyleCnt="0">
        <dgm:presLayoutVars>
          <dgm:dir/>
          <dgm:animLvl val="lvl"/>
          <dgm:resizeHandles val="exact"/>
        </dgm:presLayoutVars>
      </dgm:prSet>
      <dgm:spPr/>
      <dgm:t>
        <a:bodyPr/>
        <a:lstStyle/>
        <a:p>
          <a:endParaRPr lang="en-US"/>
        </a:p>
      </dgm:t>
    </dgm:pt>
    <dgm:pt modelId="{93CC6AFF-3AA4-4863-B48D-476218D32CE5}" type="pres">
      <dgm:prSet presAssocID="{473D325D-910E-4E1B-A784-3A30FC6FE381}" presName="linNode" presStyleCnt="0"/>
      <dgm:spPr/>
    </dgm:pt>
    <dgm:pt modelId="{6578AD1D-BBA2-4ED3-8D96-4A0C1315C015}" type="pres">
      <dgm:prSet presAssocID="{473D325D-910E-4E1B-A784-3A30FC6FE381}" presName="parentText" presStyleLbl="node1" presStyleIdx="0" presStyleCnt="3" custScaleY="59829" custLinFactY="98887" custLinFactNeighborX="711" custLinFactNeighborY="100000">
        <dgm:presLayoutVars>
          <dgm:chMax val="1"/>
          <dgm:bulletEnabled val="1"/>
        </dgm:presLayoutVars>
      </dgm:prSet>
      <dgm:spPr/>
      <dgm:t>
        <a:bodyPr/>
        <a:lstStyle/>
        <a:p>
          <a:endParaRPr lang="en-US"/>
        </a:p>
      </dgm:t>
    </dgm:pt>
    <dgm:pt modelId="{9042E560-17E0-4B3E-8B4A-3BD1ECB9FAE4}" type="pres">
      <dgm:prSet presAssocID="{473D325D-910E-4E1B-A784-3A30FC6FE381}" presName="descendantText" presStyleLbl="alignAccFollowNode1" presStyleIdx="0" presStyleCnt="3" custScaleX="102939" custLinFactY="100000" custLinFactNeighborX="2702" custLinFactNeighborY="111435">
        <dgm:presLayoutVars>
          <dgm:bulletEnabled val="1"/>
        </dgm:presLayoutVars>
      </dgm:prSet>
      <dgm:spPr/>
      <dgm:t>
        <a:bodyPr/>
        <a:lstStyle/>
        <a:p>
          <a:endParaRPr lang="en-US"/>
        </a:p>
      </dgm:t>
    </dgm:pt>
    <dgm:pt modelId="{BF3387EF-FB42-40A7-9532-C9D6B6B4CE77}" type="pres">
      <dgm:prSet presAssocID="{34F407E2-6A6E-47D7-B4F2-4BE9F634C067}" presName="sp" presStyleCnt="0"/>
      <dgm:spPr/>
    </dgm:pt>
    <dgm:pt modelId="{5F43D37C-62A0-413E-A56C-F133E58BCA20}" type="pres">
      <dgm:prSet presAssocID="{1BE6571C-BD72-4441-B068-F42B7ABC7017}" presName="linNode" presStyleCnt="0"/>
      <dgm:spPr/>
    </dgm:pt>
    <dgm:pt modelId="{9EFB93E1-8B52-4ACA-A841-55CEB099EED4}" type="pres">
      <dgm:prSet presAssocID="{1BE6571C-BD72-4441-B068-F42B7ABC7017}" presName="parentText" presStyleLbl="node1" presStyleIdx="1" presStyleCnt="3" custScaleY="59829" custLinFactNeighborX="-1812" custLinFactNeighborY="-86434">
        <dgm:presLayoutVars>
          <dgm:chMax val="1"/>
          <dgm:bulletEnabled val="1"/>
        </dgm:presLayoutVars>
      </dgm:prSet>
      <dgm:spPr/>
      <dgm:t>
        <a:bodyPr/>
        <a:lstStyle/>
        <a:p>
          <a:endParaRPr lang="en-US"/>
        </a:p>
      </dgm:t>
    </dgm:pt>
    <dgm:pt modelId="{E6C5E193-DF29-41ED-9CE9-99BB52FC3B2D}" type="pres">
      <dgm:prSet presAssocID="{1BE6571C-BD72-4441-B068-F42B7ABC7017}" presName="descendantText" presStyleLbl="alignAccFollowNode1" presStyleIdx="1" presStyleCnt="3" custScaleX="104339" custLinFactY="-1428" custLinFactNeighborX="-321" custLinFactNeighborY="-100000">
        <dgm:presLayoutVars>
          <dgm:bulletEnabled val="1"/>
        </dgm:presLayoutVars>
      </dgm:prSet>
      <dgm:spPr/>
      <dgm:t>
        <a:bodyPr/>
        <a:lstStyle/>
        <a:p>
          <a:endParaRPr lang="en-US"/>
        </a:p>
      </dgm:t>
    </dgm:pt>
    <dgm:pt modelId="{4C925B86-4131-4881-9B36-418B72663433}" type="pres">
      <dgm:prSet presAssocID="{CF809828-741D-47C2-9F3E-507CA23BA70B}" presName="sp" presStyleCnt="0"/>
      <dgm:spPr/>
    </dgm:pt>
    <dgm:pt modelId="{283A67E1-20EB-47BE-82AA-164BAFE9AB18}" type="pres">
      <dgm:prSet presAssocID="{160AD2B4-A65C-470B-8870-61B152C1BC13}" presName="linNode" presStyleCnt="0"/>
      <dgm:spPr/>
    </dgm:pt>
    <dgm:pt modelId="{556CB869-19B6-4A49-B1BF-A0E11BA66277}" type="pres">
      <dgm:prSet presAssocID="{160AD2B4-A65C-470B-8870-61B152C1BC13}" presName="parentText" presStyleLbl="node1" presStyleIdx="2" presStyleCnt="3" custScaleY="59829" custLinFactNeighborX="-542" custLinFactNeighborY="-79378">
        <dgm:presLayoutVars>
          <dgm:chMax val="1"/>
          <dgm:bulletEnabled val="1"/>
        </dgm:presLayoutVars>
      </dgm:prSet>
      <dgm:spPr/>
      <dgm:t>
        <a:bodyPr/>
        <a:lstStyle/>
        <a:p>
          <a:endParaRPr lang="en-US"/>
        </a:p>
      </dgm:t>
    </dgm:pt>
    <dgm:pt modelId="{35CB8652-FA07-4144-ACAF-48AB8138223D}" type="pres">
      <dgm:prSet presAssocID="{160AD2B4-A65C-470B-8870-61B152C1BC13}" presName="descendantText" presStyleLbl="alignAccFollowNode1" presStyleIdx="2" presStyleCnt="3" custScaleX="102944" custLinFactY="-4697" custLinFactNeighborX="-946" custLinFactNeighborY="-100000">
        <dgm:presLayoutVars>
          <dgm:bulletEnabled val="1"/>
        </dgm:presLayoutVars>
      </dgm:prSet>
      <dgm:spPr/>
      <dgm:t>
        <a:bodyPr/>
        <a:lstStyle/>
        <a:p>
          <a:endParaRPr lang="en-US"/>
        </a:p>
      </dgm:t>
    </dgm:pt>
  </dgm:ptLst>
  <dgm:cxnLst>
    <dgm:cxn modelId="{AEC216A2-6458-4B92-A724-18DF7499A109}" type="presOf" srcId="{23A6650E-5B15-455B-8CB3-62F59C5513E8}" destId="{9042E560-17E0-4B3E-8B4A-3BD1ECB9FAE4}" srcOrd="0" destOrd="3" presId="urn:microsoft.com/office/officeart/2005/8/layout/vList5"/>
    <dgm:cxn modelId="{CAFE106B-0E81-435C-9A33-C573F369F20F}" srcId="{DBAA7330-4E95-49B8-BC93-A67BC032F619}" destId="{473D325D-910E-4E1B-A784-3A30FC6FE381}" srcOrd="0" destOrd="0" parTransId="{28578202-F7EC-4EC9-BFB8-FE5E3B1AA6BE}" sibTransId="{34F407E2-6A6E-47D7-B4F2-4BE9F634C067}"/>
    <dgm:cxn modelId="{30683A26-5178-427F-BD07-9297CD2FBF1C}" srcId="{160AD2B4-A65C-470B-8870-61B152C1BC13}" destId="{2CA06CC1-80C0-4C9F-838C-EE8B49F171C6}" srcOrd="1" destOrd="0" parTransId="{5C8E5247-642E-423F-9286-D7F38F96AE44}" sibTransId="{33D0D991-9321-42B2-93A1-395696FAFCBE}"/>
    <dgm:cxn modelId="{09F2F955-C084-4257-BEE4-BDC82C43D5A8}" type="presOf" srcId="{1BE6571C-BD72-4441-B068-F42B7ABC7017}" destId="{9EFB93E1-8B52-4ACA-A841-55CEB099EED4}" srcOrd="0" destOrd="0" presId="urn:microsoft.com/office/officeart/2005/8/layout/vList5"/>
    <dgm:cxn modelId="{1D84D7C3-8E4B-4D6F-966E-4CDD360AF169}" type="presOf" srcId="{B1E01722-4639-45B8-9F34-C1FF482FCF76}" destId="{E6C5E193-DF29-41ED-9CE9-99BB52FC3B2D}" srcOrd="0" destOrd="2" presId="urn:microsoft.com/office/officeart/2005/8/layout/vList5"/>
    <dgm:cxn modelId="{C1CC086D-D477-4B9A-BE5C-CE5D018D6A7B}" srcId="{160AD2B4-A65C-470B-8870-61B152C1BC13}" destId="{89FA0F99-0766-4CAC-9008-B673E50BF943}" srcOrd="2" destOrd="0" parTransId="{0C408608-2BC2-4B5E-8BE2-EC4C630140F6}" sibTransId="{2D050ADF-36A0-435F-B2D0-7F2061D0AD19}"/>
    <dgm:cxn modelId="{A782F94E-7A48-4221-8B6A-98884DE473C6}" srcId="{473D325D-910E-4E1B-A784-3A30FC6FE381}" destId="{4A11724C-F554-4BF8-98C2-DE5ABECE129F}" srcOrd="6" destOrd="0" parTransId="{3CD6959F-7BF3-4FBF-B418-D5E4DA289D5B}" sibTransId="{9D79D6ED-B668-4C4E-BF1A-38B14242BFB9}"/>
    <dgm:cxn modelId="{30273D9D-FE63-4202-BF55-1F5E83E99E97}" type="presOf" srcId="{89FA0F99-0766-4CAC-9008-B673E50BF943}" destId="{35CB8652-FA07-4144-ACAF-48AB8138223D}" srcOrd="0" destOrd="2" presId="urn:microsoft.com/office/officeart/2005/8/layout/vList5"/>
    <dgm:cxn modelId="{AEDF86EA-0973-44CA-A921-398DE5704B05}" type="presOf" srcId="{160AD2B4-A65C-470B-8870-61B152C1BC13}" destId="{556CB869-19B6-4A49-B1BF-A0E11BA66277}" srcOrd="0" destOrd="0" presId="urn:microsoft.com/office/officeart/2005/8/layout/vList5"/>
    <dgm:cxn modelId="{A4AC0DB9-2A8F-462F-A2BB-B771D40D43C4}" srcId="{473D325D-910E-4E1B-A784-3A30FC6FE381}" destId="{3688952A-A1A9-403C-BF94-54FC9E5958EC}" srcOrd="4" destOrd="0" parTransId="{A624A934-7067-4FAF-8203-014E26DE027E}" sibTransId="{8EC19ADD-0C7D-44A7-84C0-05AB7AB1437F}"/>
    <dgm:cxn modelId="{DDEEC70B-CA27-4839-BDE3-C9E8BA885D57}" srcId="{473D325D-910E-4E1B-A784-3A30FC6FE381}" destId="{23A6650E-5B15-455B-8CB3-62F59C5513E8}" srcOrd="3" destOrd="0" parTransId="{B9499634-36CF-4C1D-9801-314C3F7E29A5}" sibTransId="{D6705F56-4BEF-451C-BF29-F346D93D5782}"/>
    <dgm:cxn modelId="{A374DF7E-44B4-4886-9179-CCE335028CF2}" srcId="{160AD2B4-A65C-470B-8870-61B152C1BC13}" destId="{A71A9666-33FB-4333-B69F-478A81FEC464}" srcOrd="3" destOrd="0" parTransId="{71436CAD-FD18-43CC-A664-37CF383527DC}" sibTransId="{7C7F1917-1D29-4D17-9601-6BA7702F4C91}"/>
    <dgm:cxn modelId="{C510106D-7809-43F0-A053-4CE4AB767192}" srcId="{473D325D-910E-4E1B-A784-3A30FC6FE381}" destId="{D65D6140-AC2D-4E01-B42F-2CEE51494599}" srcOrd="0" destOrd="0" parTransId="{28849E88-F40C-4A0B-A941-29982D922164}" sibTransId="{076BAE3E-6D7D-4277-8BB3-8D65493A3D32}"/>
    <dgm:cxn modelId="{78E528D0-F2C8-4315-A55C-1B70C1740F08}" type="presOf" srcId="{A71A9666-33FB-4333-B69F-478A81FEC464}" destId="{35CB8652-FA07-4144-ACAF-48AB8138223D}" srcOrd="0" destOrd="3" presId="urn:microsoft.com/office/officeart/2005/8/layout/vList5"/>
    <dgm:cxn modelId="{01988FD1-8118-45B2-B2FF-70C051A73F42}" type="presOf" srcId="{F1A96A7E-34EC-4FE9-B9D4-D272E78E9218}" destId="{E6C5E193-DF29-41ED-9CE9-99BB52FC3B2D}" srcOrd="0" destOrd="3" presId="urn:microsoft.com/office/officeart/2005/8/layout/vList5"/>
    <dgm:cxn modelId="{8D35BC58-8B03-4AC7-B429-80D50534FB83}" srcId="{1BE6571C-BD72-4441-B068-F42B7ABC7017}" destId="{B1E01722-4639-45B8-9F34-C1FF482FCF76}" srcOrd="2" destOrd="0" parTransId="{12E3C042-45B1-4FA4-B05A-7484B26C6899}" sibTransId="{D24C7446-1657-4483-B7FF-79CC126EF01F}"/>
    <dgm:cxn modelId="{0350B287-56B3-4D63-9D93-759BA3A425AE}" type="presOf" srcId="{1A171BF1-6040-4528-AA4F-89AE83B068E1}" destId="{9042E560-17E0-4B3E-8B4A-3BD1ECB9FAE4}" srcOrd="0" destOrd="1" presId="urn:microsoft.com/office/officeart/2005/8/layout/vList5"/>
    <dgm:cxn modelId="{26318884-90E8-488D-BB77-5924CF2E743C}" srcId="{473D325D-910E-4E1B-A784-3A30FC6FE381}" destId="{CF64E11D-CC39-469D-A77C-E36A9546B77E}" srcOrd="5" destOrd="0" parTransId="{82EC0D0B-36C9-4ADD-A70F-F13FAF57993C}" sibTransId="{BDB63987-22A0-46EB-BD08-4D66E073FD96}"/>
    <dgm:cxn modelId="{4BCDE065-E321-416F-8869-F38BF6F2F765}" type="presOf" srcId="{DBAA7330-4E95-49B8-BC93-A67BC032F619}" destId="{75813605-3CC1-4775-9412-681254875B9E}" srcOrd="0" destOrd="0" presId="urn:microsoft.com/office/officeart/2005/8/layout/vList5"/>
    <dgm:cxn modelId="{B0A0E580-C64C-42BA-AC25-2CC039A7D07F}" type="presOf" srcId="{AEB4B4F5-B89D-450C-9040-822F70EB0F87}" destId="{9042E560-17E0-4B3E-8B4A-3BD1ECB9FAE4}" srcOrd="0" destOrd="2" presId="urn:microsoft.com/office/officeart/2005/8/layout/vList5"/>
    <dgm:cxn modelId="{70EF0F8A-DA05-4167-94FC-BD8CEDEE7EF9}" type="presOf" srcId="{CF64E11D-CC39-469D-A77C-E36A9546B77E}" destId="{9042E560-17E0-4B3E-8B4A-3BD1ECB9FAE4}" srcOrd="0" destOrd="5" presId="urn:microsoft.com/office/officeart/2005/8/layout/vList5"/>
    <dgm:cxn modelId="{45CDA036-CF6D-4418-8697-5968253F7D27}" srcId="{473D325D-910E-4E1B-A784-3A30FC6FE381}" destId="{1A171BF1-6040-4528-AA4F-89AE83B068E1}" srcOrd="1" destOrd="0" parTransId="{875AC301-CC53-4015-9656-5F3E122751D3}" sibTransId="{5005D4F6-0199-40BE-A64A-D7DEBBF68497}"/>
    <dgm:cxn modelId="{3F7F5959-52C1-432E-BD53-60EBF29FCA23}" srcId="{DBAA7330-4E95-49B8-BC93-A67BC032F619}" destId="{1BE6571C-BD72-4441-B068-F42B7ABC7017}" srcOrd="1" destOrd="0" parTransId="{9AF173D1-27D4-4326-AE8E-A93BC83A905F}" sibTransId="{CF809828-741D-47C2-9F3E-507CA23BA70B}"/>
    <dgm:cxn modelId="{BE7F9965-1129-42B8-A482-1EBDEFA1EA0B}" srcId="{1BE6571C-BD72-4441-B068-F42B7ABC7017}" destId="{4A79F0F6-8C98-4B6C-8AB2-3A3EDFDF524F}" srcOrd="1" destOrd="0" parTransId="{00746F31-383E-4C1C-8E23-9B4694495390}" sibTransId="{E19207A3-7A15-4AA4-ABF5-EA9B98F33C73}"/>
    <dgm:cxn modelId="{DE47913E-A64C-413F-A223-4DCF019CF40B}" type="presOf" srcId="{D9553F74-20EA-41A6-BA7B-D7F2836C1B90}" destId="{35CB8652-FA07-4144-ACAF-48AB8138223D}" srcOrd="0" destOrd="4" presId="urn:microsoft.com/office/officeart/2005/8/layout/vList5"/>
    <dgm:cxn modelId="{01B97082-B628-407B-B898-67A531066465}" srcId="{160AD2B4-A65C-470B-8870-61B152C1BC13}" destId="{D9553F74-20EA-41A6-BA7B-D7F2836C1B90}" srcOrd="4" destOrd="0" parTransId="{F7E82475-450D-4440-9F93-7ED164D38052}" sibTransId="{4A5F3285-CB2C-48FE-BD38-AB5A76E3FFB9}"/>
    <dgm:cxn modelId="{33E05DE4-EBCB-4DA7-BA15-46536A502DE7}" type="presOf" srcId="{2CA06CC1-80C0-4C9F-838C-EE8B49F171C6}" destId="{35CB8652-FA07-4144-ACAF-48AB8138223D}" srcOrd="0" destOrd="1" presId="urn:microsoft.com/office/officeart/2005/8/layout/vList5"/>
    <dgm:cxn modelId="{66A6E740-B986-4E71-827C-E408CC2951BE}" type="presOf" srcId="{4A11724C-F554-4BF8-98C2-DE5ABECE129F}" destId="{9042E560-17E0-4B3E-8B4A-3BD1ECB9FAE4}" srcOrd="0" destOrd="6" presId="urn:microsoft.com/office/officeart/2005/8/layout/vList5"/>
    <dgm:cxn modelId="{95F29843-D784-4469-A49D-B10D2EEBCBDF}" type="presOf" srcId="{4A79F0F6-8C98-4B6C-8AB2-3A3EDFDF524F}" destId="{E6C5E193-DF29-41ED-9CE9-99BB52FC3B2D}" srcOrd="0" destOrd="1" presId="urn:microsoft.com/office/officeart/2005/8/layout/vList5"/>
    <dgm:cxn modelId="{C83E0364-20BB-4843-9871-B7A85509ED83}" srcId="{DBAA7330-4E95-49B8-BC93-A67BC032F619}" destId="{160AD2B4-A65C-470B-8870-61B152C1BC13}" srcOrd="2" destOrd="0" parTransId="{4BD3866D-73E9-4255-B011-166BD863BB3A}" sibTransId="{81BD385C-3F6D-46F2-BE64-9592883C59F2}"/>
    <dgm:cxn modelId="{AC233448-8220-4A37-A67E-99CACDECA2CB}" type="presOf" srcId="{EFC10376-A5B3-4B20-A8AC-43CAC35AAD1E}" destId="{35CB8652-FA07-4144-ACAF-48AB8138223D}" srcOrd="0" destOrd="0" presId="urn:microsoft.com/office/officeart/2005/8/layout/vList5"/>
    <dgm:cxn modelId="{765E88C9-8AEC-40F0-86F7-A918BEEF8A5A}" type="presOf" srcId="{D65D6140-AC2D-4E01-B42F-2CEE51494599}" destId="{9042E560-17E0-4B3E-8B4A-3BD1ECB9FAE4}" srcOrd="0" destOrd="0" presId="urn:microsoft.com/office/officeart/2005/8/layout/vList5"/>
    <dgm:cxn modelId="{3050B96A-B2B3-4F75-89A6-68CE6441A96A}" srcId="{160AD2B4-A65C-470B-8870-61B152C1BC13}" destId="{EFC10376-A5B3-4B20-A8AC-43CAC35AAD1E}" srcOrd="0" destOrd="0" parTransId="{97DA1306-FC8A-44D4-A70F-A93B4138AA3D}" sibTransId="{6605186C-BD89-47F1-AC83-85B22F213EF8}"/>
    <dgm:cxn modelId="{A2A46E3B-54F2-4B1B-960F-E521187F1BC8}" type="presOf" srcId="{8A75F2FC-C71E-46F7-ADB3-75EF6D105632}" destId="{E6C5E193-DF29-41ED-9CE9-99BB52FC3B2D}" srcOrd="0" destOrd="0" presId="urn:microsoft.com/office/officeart/2005/8/layout/vList5"/>
    <dgm:cxn modelId="{2A0AE5CD-183F-4964-B540-2FBBAD92FB63}" srcId="{473D325D-910E-4E1B-A784-3A30FC6FE381}" destId="{AEB4B4F5-B89D-450C-9040-822F70EB0F87}" srcOrd="2" destOrd="0" parTransId="{318093DA-E595-4EF2-B104-DFC3C1F7B379}" sibTransId="{38DC3921-97F7-4DEA-B2F8-26411FBFAE7A}"/>
    <dgm:cxn modelId="{12525777-A644-4CB3-BCD2-493F11FCC5C6}" srcId="{1BE6571C-BD72-4441-B068-F42B7ABC7017}" destId="{F1A96A7E-34EC-4FE9-B9D4-D272E78E9218}" srcOrd="3" destOrd="0" parTransId="{335AA5DC-EE7E-4896-805E-603D7CB6F8CD}" sibTransId="{EF8B0CC4-908C-4E65-82F1-5C54719223B7}"/>
    <dgm:cxn modelId="{8F2BE588-E959-458E-A501-30416A016814}" type="presOf" srcId="{3688952A-A1A9-403C-BF94-54FC9E5958EC}" destId="{9042E560-17E0-4B3E-8B4A-3BD1ECB9FAE4}" srcOrd="0" destOrd="4" presId="urn:microsoft.com/office/officeart/2005/8/layout/vList5"/>
    <dgm:cxn modelId="{B1D324C4-CEA7-4890-8AF2-3B3E24991B88}" type="presOf" srcId="{473D325D-910E-4E1B-A784-3A30FC6FE381}" destId="{6578AD1D-BBA2-4ED3-8D96-4A0C1315C015}" srcOrd="0" destOrd="0" presId="urn:microsoft.com/office/officeart/2005/8/layout/vList5"/>
    <dgm:cxn modelId="{DC8F6962-BCC8-46D4-9399-059EBF973444}" srcId="{1BE6571C-BD72-4441-B068-F42B7ABC7017}" destId="{8A75F2FC-C71E-46F7-ADB3-75EF6D105632}" srcOrd="0" destOrd="0" parTransId="{03A9CD95-844D-4301-A9A5-FD59811910FD}" sibTransId="{9630867E-C125-418B-9A7E-0ED295D756D6}"/>
    <dgm:cxn modelId="{32B8C1D0-8029-49BA-B2A1-79FA9A05E32E}" type="presParOf" srcId="{75813605-3CC1-4775-9412-681254875B9E}" destId="{93CC6AFF-3AA4-4863-B48D-476218D32CE5}" srcOrd="0" destOrd="0" presId="urn:microsoft.com/office/officeart/2005/8/layout/vList5"/>
    <dgm:cxn modelId="{DC1E9245-A32F-4BD7-BD20-7C3B41EE32BE}" type="presParOf" srcId="{93CC6AFF-3AA4-4863-B48D-476218D32CE5}" destId="{6578AD1D-BBA2-4ED3-8D96-4A0C1315C015}" srcOrd="0" destOrd="0" presId="urn:microsoft.com/office/officeart/2005/8/layout/vList5"/>
    <dgm:cxn modelId="{A1C36C9D-F20E-427B-BBBB-8D506B00AC17}" type="presParOf" srcId="{93CC6AFF-3AA4-4863-B48D-476218D32CE5}" destId="{9042E560-17E0-4B3E-8B4A-3BD1ECB9FAE4}" srcOrd="1" destOrd="0" presId="urn:microsoft.com/office/officeart/2005/8/layout/vList5"/>
    <dgm:cxn modelId="{EB3CAEC0-CA04-4BD0-A7AB-355ED9446CCC}" type="presParOf" srcId="{75813605-3CC1-4775-9412-681254875B9E}" destId="{BF3387EF-FB42-40A7-9532-C9D6B6B4CE77}" srcOrd="1" destOrd="0" presId="urn:microsoft.com/office/officeart/2005/8/layout/vList5"/>
    <dgm:cxn modelId="{924B1DCF-041F-4B78-B461-E2D83B39F616}" type="presParOf" srcId="{75813605-3CC1-4775-9412-681254875B9E}" destId="{5F43D37C-62A0-413E-A56C-F133E58BCA20}" srcOrd="2" destOrd="0" presId="urn:microsoft.com/office/officeart/2005/8/layout/vList5"/>
    <dgm:cxn modelId="{DEB84136-D0D3-491D-AB6A-798D7BC628B0}" type="presParOf" srcId="{5F43D37C-62A0-413E-A56C-F133E58BCA20}" destId="{9EFB93E1-8B52-4ACA-A841-55CEB099EED4}" srcOrd="0" destOrd="0" presId="urn:microsoft.com/office/officeart/2005/8/layout/vList5"/>
    <dgm:cxn modelId="{785ED829-0A42-4722-9C5F-CD54AD6D8912}" type="presParOf" srcId="{5F43D37C-62A0-413E-A56C-F133E58BCA20}" destId="{E6C5E193-DF29-41ED-9CE9-99BB52FC3B2D}" srcOrd="1" destOrd="0" presId="urn:microsoft.com/office/officeart/2005/8/layout/vList5"/>
    <dgm:cxn modelId="{15BC2A51-E664-4A9B-8457-9614005AA10F}" type="presParOf" srcId="{75813605-3CC1-4775-9412-681254875B9E}" destId="{4C925B86-4131-4881-9B36-418B72663433}" srcOrd="3" destOrd="0" presId="urn:microsoft.com/office/officeart/2005/8/layout/vList5"/>
    <dgm:cxn modelId="{E6FA14EF-163C-4FE0-923C-A12168077078}" type="presParOf" srcId="{75813605-3CC1-4775-9412-681254875B9E}" destId="{283A67E1-20EB-47BE-82AA-164BAFE9AB18}" srcOrd="4" destOrd="0" presId="urn:microsoft.com/office/officeart/2005/8/layout/vList5"/>
    <dgm:cxn modelId="{BBCA8AFB-9893-42B0-B842-B79AB895DDCB}" type="presParOf" srcId="{283A67E1-20EB-47BE-82AA-164BAFE9AB18}" destId="{556CB869-19B6-4A49-B1BF-A0E11BA66277}" srcOrd="0" destOrd="0" presId="urn:microsoft.com/office/officeart/2005/8/layout/vList5"/>
    <dgm:cxn modelId="{5A07E92C-E449-403A-B002-950CFD683AA8}" type="presParOf" srcId="{283A67E1-20EB-47BE-82AA-164BAFE9AB18}" destId="{35CB8652-FA07-4144-ACAF-48AB813822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0977E7-B763-47FE-8D73-72B697A09627}"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US"/>
        </a:p>
      </dgm:t>
    </dgm:pt>
    <dgm:pt modelId="{DFAC9742-AFA4-4C41-86F0-F89A82F0A613}">
      <dgm:prSet phldrT="[Text]"/>
      <dgm:spPr/>
      <dgm:t>
        <a:bodyPr/>
        <a:lstStyle/>
        <a:p>
          <a:pPr algn="ctr"/>
          <a:r>
            <a:rPr lang="en-US" dirty="0"/>
            <a:t>Transaction</a:t>
          </a:r>
        </a:p>
      </dgm:t>
    </dgm:pt>
    <dgm:pt modelId="{A084A93C-875B-431B-95C1-9942931BED32}" type="parTrans" cxnId="{760A8146-EFA1-4798-973D-F66A738453FA}">
      <dgm:prSet/>
      <dgm:spPr/>
      <dgm:t>
        <a:bodyPr/>
        <a:lstStyle/>
        <a:p>
          <a:pPr algn="ctr"/>
          <a:endParaRPr lang="en-US"/>
        </a:p>
      </dgm:t>
    </dgm:pt>
    <dgm:pt modelId="{5F82B788-949F-4F7F-ACB9-3F3FE1ECD1EC}" type="sibTrans" cxnId="{760A8146-EFA1-4798-973D-F66A738453FA}">
      <dgm:prSet/>
      <dgm:spPr/>
      <dgm:t>
        <a:bodyPr/>
        <a:lstStyle/>
        <a:p>
          <a:pPr algn="ctr"/>
          <a:endParaRPr lang="en-US"/>
        </a:p>
      </dgm:t>
    </dgm:pt>
    <dgm:pt modelId="{66120D8F-A28C-4CE8-B9AD-49B5BFDD1C2C}">
      <dgm:prSet phldrT="[Text]"/>
      <dgm:spPr/>
      <dgm:t>
        <a:bodyPr/>
        <a:lstStyle/>
        <a:p>
          <a:pPr algn="ctr"/>
          <a:r>
            <a:rPr lang="en-US"/>
            <a:t>Aptitude</a:t>
          </a:r>
        </a:p>
      </dgm:t>
    </dgm:pt>
    <dgm:pt modelId="{11667118-DE1E-417B-BB48-5C344BFD7AFE}" type="parTrans" cxnId="{6B9D9B25-8D46-4376-87AA-6F547898DE4A}">
      <dgm:prSet/>
      <dgm:spPr/>
      <dgm:t>
        <a:bodyPr/>
        <a:lstStyle/>
        <a:p>
          <a:pPr algn="ctr"/>
          <a:endParaRPr lang="en-US"/>
        </a:p>
      </dgm:t>
    </dgm:pt>
    <dgm:pt modelId="{B73E387A-AFA4-4EAE-AEC0-6156F4229C75}" type="sibTrans" cxnId="{6B9D9B25-8D46-4376-87AA-6F547898DE4A}">
      <dgm:prSet/>
      <dgm:spPr/>
      <dgm:t>
        <a:bodyPr/>
        <a:lstStyle/>
        <a:p>
          <a:pPr algn="ctr"/>
          <a:endParaRPr lang="en-US"/>
        </a:p>
      </dgm:t>
    </dgm:pt>
    <dgm:pt modelId="{DF79884D-3809-4BE8-9D16-3B0486CE9C05}">
      <dgm:prSet phldrT="[Text]"/>
      <dgm:spPr/>
      <dgm:t>
        <a:bodyPr/>
        <a:lstStyle/>
        <a:p>
          <a:pPr algn="ctr"/>
          <a:r>
            <a:rPr lang="en-US"/>
            <a:t>Medical</a:t>
          </a:r>
        </a:p>
      </dgm:t>
    </dgm:pt>
    <dgm:pt modelId="{8E537ADC-18E6-4F54-B904-BDD187771EAF}" type="parTrans" cxnId="{9FF42BAB-E8C2-44B4-9A65-C3F4770F9BB9}">
      <dgm:prSet/>
      <dgm:spPr/>
      <dgm:t>
        <a:bodyPr/>
        <a:lstStyle/>
        <a:p>
          <a:pPr algn="ctr"/>
          <a:endParaRPr lang="en-US"/>
        </a:p>
      </dgm:t>
    </dgm:pt>
    <dgm:pt modelId="{FDD0B14F-92F8-48A3-9A63-7D18D5C77F15}" type="sibTrans" cxnId="{9FF42BAB-E8C2-44B4-9A65-C3F4770F9BB9}">
      <dgm:prSet/>
      <dgm:spPr/>
      <dgm:t>
        <a:bodyPr/>
        <a:lstStyle/>
        <a:p>
          <a:pPr algn="ctr"/>
          <a:endParaRPr lang="en-US"/>
        </a:p>
      </dgm:t>
    </dgm:pt>
    <dgm:pt modelId="{DFB1A16F-FC6F-45F9-B06E-51F1EFECDD91}">
      <dgm:prSet phldrT="[Text]"/>
      <dgm:spPr/>
      <dgm:t>
        <a:bodyPr/>
        <a:lstStyle/>
        <a:p>
          <a:pPr algn="ctr"/>
          <a:r>
            <a:rPr lang="en-US"/>
            <a:t>Operations</a:t>
          </a:r>
        </a:p>
      </dgm:t>
    </dgm:pt>
    <dgm:pt modelId="{020BD7B3-F612-4DB9-BEE0-325FE1F0EF4E}" type="parTrans" cxnId="{B7B04D20-A4A2-46DC-A02B-72E283552BA1}">
      <dgm:prSet/>
      <dgm:spPr/>
      <dgm:t>
        <a:bodyPr/>
        <a:lstStyle/>
        <a:p>
          <a:pPr algn="ctr"/>
          <a:endParaRPr lang="en-US"/>
        </a:p>
      </dgm:t>
    </dgm:pt>
    <dgm:pt modelId="{A9274914-AF19-4EED-A1AE-12A625D521F8}" type="sibTrans" cxnId="{B7B04D20-A4A2-46DC-A02B-72E283552BA1}">
      <dgm:prSet/>
      <dgm:spPr/>
      <dgm:t>
        <a:bodyPr/>
        <a:lstStyle/>
        <a:p>
          <a:pPr algn="ctr"/>
          <a:endParaRPr lang="en-US"/>
        </a:p>
      </dgm:t>
    </dgm:pt>
    <dgm:pt modelId="{372976AF-245E-4673-998B-282AF8B5E9C7}">
      <dgm:prSet phldrT="[Text]"/>
      <dgm:spPr/>
      <dgm:t>
        <a:bodyPr/>
        <a:lstStyle/>
        <a:p>
          <a:pPr algn="ctr"/>
          <a:r>
            <a:rPr lang="en-US"/>
            <a:t>Status</a:t>
          </a:r>
        </a:p>
      </dgm:t>
    </dgm:pt>
    <dgm:pt modelId="{BFBB058D-8BD6-4B8D-AC20-F058C413433D}" type="parTrans" cxnId="{6BB030D2-EA43-48A0-A74E-B93C3095CFB0}">
      <dgm:prSet/>
      <dgm:spPr/>
      <dgm:t>
        <a:bodyPr/>
        <a:lstStyle/>
        <a:p>
          <a:pPr algn="ctr"/>
          <a:endParaRPr lang="en-US"/>
        </a:p>
      </dgm:t>
    </dgm:pt>
    <dgm:pt modelId="{AE57F77F-15FA-4279-82C3-189BE631287C}" type="sibTrans" cxnId="{6BB030D2-EA43-48A0-A74E-B93C3095CFB0}">
      <dgm:prSet/>
      <dgm:spPr/>
      <dgm:t>
        <a:bodyPr/>
        <a:lstStyle/>
        <a:p>
          <a:pPr algn="ctr"/>
          <a:endParaRPr lang="en-US"/>
        </a:p>
      </dgm:t>
    </dgm:pt>
    <dgm:pt modelId="{EB06699A-9183-4C97-B12D-DE642FDFD239}" type="pres">
      <dgm:prSet presAssocID="{310977E7-B763-47FE-8D73-72B697A09627}" presName="Name0" presStyleCnt="0">
        <dgm:presLayoutVars>
          <dgm:dir/>
          <dgm:resizeHandles val="exact"/>
        </dgm:presLayoutVars>
      </dgm:prSet>
      <dgm:spPr/>
      <dgm:t>
        <a:bodyPr/>
        <a:lstStyle/>
        <a:p>
          <a:endParaRPr lang="en-US"/>
        </a:p>
      </dgm:t>
    </dgm:pt>
    <dgm:pt modelId="{0B79850A-C382-4B26-B870-1E453D206E94}" type="pres">
      <dgm:prSet presAssocID="{310977E7-B763-47FE-8D73-72B697A09627}" presName="fgShape" presStyleLbl="fgShp" presStyleIdx="0" presStyleCnt="1" custScaleX="103246" custScaleY="183711" custLinFactNeighborY="-46434"/>
      <dgm:spPr/>
    </dgm:pt>
    <dgm:pt modelId="{8AB2044A-D32C-4E64-BC40-772FAEEEEDCE}" type="pres">
      <dgm:prSet presAssocID="{310977E7-B763-47FE-8D73-72B697A09627}" presName="linComp" presStyleCnt="0"/>
      <dgm:spPr/>
    </dgm:pt>
    <dgm:pt modelId="{D4EE2836-AC75-4C3C-974A-1FD0BDC2B04A}" type="pres">
      <dgm:prSet presAssocID="{DFAC9742-AFA4-4C41-86F0-F89A82F0A613}" presName="compNode" presStyleCnt="0"/>
      <dgm:spPr/>
    </dgm:pt>
    <dgm:pt modelId="{FA0F9970-E134-46D8-A93E-3D26CD89FCA4}" type="pres">
      <dgm:prSet presAssocID="{DFAC9742-AFA4-4C41-86F0-F89A82F0A613}" presName="bkgdShape" presStyleLbl="node1" presStyleIdx="0" presStyleCnt="5" custLinFactNeighborX="294" custLinFactNeighborY="654"/>
      <dgm:spPr/>
      <dgm:t>
        <a:bodyPr/>
        <a:lstStyle/>
        <a:p>
          <a:endParaRPr lang="en-US"/>
        </a:p>
      </dgm:t>
    </dgm:pt>
    <dgm:pt modelId="{21A5F41F-ABB6-40AA-8189-369382BE1974}" type="pres">
      <dgm:prSet presAssocID="{DFAC9742-AFA4-4C41-86F0-F89A82F0A613}" presName="nodeTx" presStyleLbl="node1" presStyleIdx="0" presStyleCnt="5">
        <dgm:presLayoutVars>
          <dgm:bulletEnabled val="1"/>
        </dgm:presLayoutVars>
      </dgm:prSet>
      <dgm:spPr/>
      <dgm:t>
        <a:bodyPr/>
        <a:lstStyle/>
        <a:p>
          <a:endParaRPr lang="en-US"/>
        </a:p>
      </dgm:t>
    </dgm:pt>
    <dgm:pt modelId="{6583E77B-D2EB-43DE-A458-A931472E0C92}" type="pres">
      <dgm:prSet presAssocID="{DFAC9742-AFA4-4C41-86F0-F89A82F0A613}" presName="invisiNode" presStyleLbl="node1" presStyleIdx="0" presStyleCnt="5"/>
      <dgm:spPr/>
    </dgm:pt>
    <dgm:pt modelId="{CDBEB48E-CE3A-4ADC-97A8-CBCC4323D988}" type="pres">
      <dgm:prSet presAssocID="{DFAC9742-AFA4-4C41-86F0-F89A82F0A613}"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08CEDEE8-1C4A-4101-9AC4-918F82FE9CB4}" type="pres">
      <dgm:prSet presAssocID="{5F82B788-949F-4F7F-ACB9-3F3FE1ECD1EC}" presName="sibTrans" presStyleLbl="sibTrans2D1" presStyleIdx="0" presStyleCnt="0"/>
      <dgm:spPr/>
      <dgm:t>
        <a:bodyPr/>
        <a:lstStyle/>
        <a:p>
          <a:endParaRPr lang="en-US"/>
        </a:p>
      </dgm:t>
    </dgm:pt>
    <dgm:pt modelId="{D7FF1D46-417C-4CB8-B6A5-8D7A9AEFD753}" type="pres">
      <dgm:prSet presAssocID="{66120D8F-A28C-4CE8-B9AD-49B5BFDD1C2C}" presName="compNode" presStyleCnt="0"/>
      <dgm:spPr/>
    </dgm:pt>
    <dgm:pt modelId="{E354E74E-B50C-422D-A5EF-BB41428B0BCF}" type="pres">
      <dgm:prSet presAssocID="{66120D8F-A28C-4CE8-B9AD-49B5BFDD1C2C}" presName="bkgdShape" presStyleLbl="node1" presStyleIdx="1" presStyleCnt="5" custAng="0" custLinFactNeighborX="722" custLinFactNeighborY="6501"/>
      <dgm:spPr/>
      <dgm:t>
        <a:bodyPr/>
        <a:lstStyle/>
        <a:p>
          <a:endParaRPr lang="en-US"/>
        </a:p>
      </dgm:t>
    </dgm:pt>
    <dgm:pt modelId="{CA9FD0C6-D4C7-4465-96BC-3C8E3EFF2866}" type="pres">
      <dgm:prSet presAssocID="{66120D8F-A28C-4CE8-B9AD-49B5BFDD1C2C}" presName="nodeTx" presStyleLbl="node1" presStyleIdx="1" presStyleCnt="5">
        <dgm:presLayoutVars>
          <dgm:bulletEnabled val="1"/>
        </dgm:presLayoutVars>
      </dgm:prSet>
      <dgm:spPr/>
      <dgm:t>
        <a:bodyPr/>
        <a:lstStyle/>
        <a:p>
          <a:endParaRPr lang="en-US"/>
        </a:p>
      </dgm:t>
    </dgm:pt>
    <dgm:pt modelId="{032EB6EF-D7D5-4EC0-B016-A9315504364A}" type="pres">
      <dgm:prSet presAssocID="{66120D8F-A28C-4CE8-B9AD-49B5BFDD1C2C}" presName="invisiNode" presStyleLbl="node1" presStyleIdx="1" presStyleCnt="5"/>
      <dgm:spPr/>
    </dgm:pt>
    <dgm:pt modelId="{155D9476-0678-49CF-9D13-D880AB1A7400}" type="pres">
      <dgm:prSet presAssocID="{66120D8F-A28C-4CE8-B9AD-49B5BFDD1C2C}"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30C9D4E5-C7C0-409A-A50A-8F187823C3AB}" type="pres">
      <dgm:prSet presAssocID="{B73E387A-AFA4-4EAE-AEC0-6156F4229C75}" presName="sibTrans" presStyleLbl="sibTrans2D1" presStyleIdx="0" presStyleCnt="0"/>
      <dgm:spPr/>
      <dgm:t>
        <a:bodyPr/>
        <a:lstStyle/>
        <a:p>
          <a:endParaRPr lang="en-US"/>
        </a:p>
      </dgm:t>
    </dgm:pt>
    <dgm:pt modelId="{CBE03513-A396-4D59-9E24-DF76C199E8FA}" type="pres">
      <dgm:prSet presAssocID="{DF79884D-3809-4BE8-9D16-3B0486CE9C05}" presName="compNode" presStyleCnt="0"/>
      <dgm:spPr/>
    </dgm:pt>
    <dgm:pt modelId="{DA2B9D04-AEFF-4580-B583-688F8E3EF7F6}" type="pres">
      <dgm:prSet presAssocID="{DF79884D-3809-4BE8-9D16-3B0486CE9C05}" presName="bkgdShape" presStyleLbl="node1" presStyleIdx="2" presStyleCnt="5"/>
      <dgm:spPr/>
      <dgm:t>
        <a:bodyPr/>
        <a:lstStyle/>
        <a:p>
          <a:endParaRPr lang="en-US"/>
        </a:p>
      </dgm:t>
    </dgm:pt>
    <dgm:pt modelId="{BC8647F6-4ED6-4205-B9E9-7DA440E6F346}" type="pres">
      <dgm:prSet presAssocID="{DF79884D-3809-4BE8-9D16-3B0486CE9C05}" presName="nodeTx" presStyleLbl="node1" presStyleIdx="2" presStyleCnt="5">
        <dgm:presLayoutVars>
          <dgm:bulletEnabled val="1"/>
        </dgm:presLayoutVars>
      </dgm:prSet>
      <dgm:spPr/>
      <dgm:t>
        <a:bodyPr/>
        <a:lstStyle/>
        <a:p>
          <a:endParaRPr lang="en-US"/>
        </a:p>
      </dgm:t>
    </dgm:pt>
    <dgm:pt modelId="{E6D1376B-C256-41D8-9ACA-DA3589433D7F}" type="pres">
      <dgm:prSet presAssocID="{DF79884D-3809-4BE8-9D16-3B0486CE9C05}" presName="invisiNode" presStyleLbl="node1" presStyleIdx="2" presStyleCnt="5"/>
      <dgm:spPr/>
    </dgm:pt>
    <dgm:pt modelId="{AFAD8CB0-EEC8-4159-A853-A460677357A7}" type="pres">
      <dgm:prSet presAssocID="{DF79884D-3809-4BE8-9D16-3B0486CE9C05}"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248E060F-BDC9-489F-883C-420B9842FB30}" type="pres">
      <dgm:prSet presAssocID="{FDD0B14F-92F8-48A3-9A63-7D18D5C77F15}" presName="sibTrans" presStyleLbl="sibTrans2D1" presStyleIdx="0" presStyleCnt="0"/>
      <dgm:spPr/>
      <dgm:t>
        <a:bodyPr/>
        <a:lstStyle/>
        <a:p>
          <a:endParaRPr lang="en-US"/>
        </a:p>
      </dgm:t>
    </dgm:pt>
    <dgm:pt modelId="{BB25EE5F-269F-4235-845D-639613A8CC9E}" type="pres">
      <dgm:prSet presAssocID="{DFB1A16F-FC6F-45F9-B06E-51F1EFECDD91}" presName="compNode" presStyleCnt="0"/>
      <dgm:spPr/>
    </dgm:pt>
    <dgm:pt modelId="{AC695EE8-EB22-443D-940D-FA202F3B8B88}" type="pres">
      <dgm:prSet presAssocID="{DFB1A16F-FC6F-45F9-B06E-51F1EFECDD91}" presName="bkgdShape" presStyleLbl="node1" presStyleIdx="3" presStyleCnt="5"/>
      <dgm:spPr/>
      <dgm:t>
        <a:bodyPr/>
        <a:lstStyle/>
        <a:p>
          <a:endParaRPr lang="en-US"/>
        </a:p>
      </dgm:t>
    </dgm:pt>
    <dgm:pt modelId="{A053A9B7-854B-48D4-8A2A-54BB4F39CE99}" type="pres">
      <dgm:prSet presAssocID="{DFB1A16F-FC6F-45F9-B06E-51F1EFECDD91}" presName="nodeTx" presStyleLbl="node1" presStyleIdx="3" presStyleCnt="5">
        <dgm:presLayoutVars>
          <dgm:bulletEnabled val="1"/>
        </dgm:presLayoutVars>
      </dgm:prSet>
      <dgm:spPr/>
      <dgm:t>
        <a:bodyPr/>
        <a:lstStyle/>
        <a:p>
          <a:endParaRPr lang="en-US"/>
        </a:p>
      </dgm:t>
    </dgm:pt>
    <dgm:pt modelId="{EBCBFB9C-CCB6-4FAE-984B-DA3FE0B2D9EF}" type="pres">
      <dgm:prSet presAssocID="{DFB1A16F-FC6F-45F9-B06E-51F1EFECDD91}" presName="invisiNode" presStyleLbl="node1" presStyleIdx="3" presStyleCnt="5"/>
      <dgm:spPr/>
    </dgm:pt>
    <dgm:pt modelId="{4014ADFC-42BB-4020-A116-A78BAED8B02E}" type="pres">
      <dgm:prSet presAssocID="{DFB1A16F-FC6F-45F9-B06E-51F1EFECDD91}" presName="imagNode" presStyleLbl="fgImgPlace1" presStyleIdx="3"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9E816CA5-AAA5-4E3C-AB6D-B122C6B44F42}" type="pres">
      <dgm:prSet presAssocID="{A9274914-AF19-4EED-A1AE-12A625D521F8}" presName="sibTrans" presStyleLbl="sibTrans2D1" presStyleIdx="0" presStyleCnt="0"/>
      <dgm:spPr/>
      <dgm:t>
        <a:bodyPr/>
        <a:lstStyle/>
        <a:p>
          <a:endParaRPr lang="en-US"/>
        </a:p>
      </dgm:t>
    </dgm:pt>
    <dgm:pt modelId="{ECD88385-4D7E-4CB9-B74E-0BB1B518ECAE}" type="pres">
      <dgm:prSet presAssocID="{372976AF-245E-4673-998B-282AF8B5E9C7}" presName="compNode" presStyleCnt="0"/>
      <dgm:spPr/>
    </dgm:pt>
    <dgm:pt modelId="{B3D90FBE-38C5-49E5-A6B0-BB96A19E32E0}" type="pres">
      <dgm:prSet presAssocID="{372976AF-245E-4673-998B-282AF8B5E9C7}" presName="bkgdShape" presStyleLbl="node1" presStyleIdx="4" presStyleCnt="5" custLinFactNeighborX="-3523" custLinFactNeighborY="1305"/>
      <dgm:spPr/>
      <dgm:t>
        <a:bodyPr/>
        <a:lstStyle/>
        <a:p>
          <a:endParaRPr lang="en-US"/>
        </a:p>
      </dgm:t>
    </dgm:pt>
    <dgm:pt modelId="{B41296FD-C1D6-48C3-A1C8-EE83CA20DEC1}" type="pres">
      <dgm:prSet presAssocID="{372976AF-245E-4673-998B-282AF8B5E9C7}" presName="nodeTx" presStyleLbl="node1" presStyleIdx="4" presStyleCnt="5">
        <dgm:presLayoutVars>
          <dgm:bulletEnabled val="1"/>
        </dgm:presLayoutVars>
      </dgm:prSet>
      <dgm:spPr/>
      <dgm:t>
        <a:bodyPr/>
        <a:lstStyle/>
        <a:p>
          <a:endParaRPr lang="en-US"/>
        </a:p>
      </dgm:t>
    </dgm:pt>
    <dgm:pt modelId="{27CDBEF2-FCBA-424D-B4BA-56D9652193DD}" type="pres">
      <dgm:prSet presAssocID="{372976AF-245E-4673-998B-282AF8B5E9C7}" presName="invisiNode" presStyleLbl="node1" presStyleIdx="4" presStyleCnt="5"/>
      <dgm:spPr/>
    </dgm:pt>
    <dgm:pt modelId="{907A0EEB-0C00-4B00-84F3-D915D66741C0}" type="pres">
      <dgm:prSet presAssocID="{372976AF-245E-4673-998B-282AF8B5E9C7}" presName="imagNode" presStyleLbl="fgImgPlace1" presStyleIdx="4"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t>
        <a:bodyPr/>
        <a:lstStyle/>
        <a:p>
          <a:endParaRPr lang="en-US"/>
        </a:p>
      </dgm:t>
    </dgm:pt>
  </dgm:ptLst>
  <dgm:cxnLst>
    <dgm:cxn modelId="{B7B04D20-A4A2-46DC-A02B-72E283552BA1}" srcId="{310977E7-B763-47FE-8D73-72B697A09627}" destId="{DFB1A16F-FC6F-45F9-B06E-51F1EFECDD91}" srcOrd="3" destOrd="0" parTransId="{020BD7B3-F612-4DB9-BEE0-325FE1F0EF4E}" sibTransId="{A9274914-AF19-4EED-A1AE-12A625D521F8}"/>
    <dgm:cxn modelId="{BBCED0BF-A0C8-4188-BC05-E6B4B0E6DDE8}" type="presOf" srcId="{A9274914-AF19-4EED-A1AE-12A625D521F8}" destId="{9E816CA5-AAA5-4E3C-AB6D-B122C6B44F42}" srcOrd="0" destOrd="0" presId="urn:microsoft.com/office/officeart/2005/8/layout/hList7"/>
    <dgm:cxn modelId="{A6792BF1-0C86-41B3-974F-7E7E8FB410C6}" type="presOf" srcId="{372976AF-245E-4673-998B-282AF8B5E9C7}" destId="{B41296FD-C1D6-48C3-A1C8-EE83CA20DEC1}" srcOrd="1" destOrd="0" presId="urn:microsoft.com/office/officeart/2005/8/layout/hList7"/>
    <dgm:cxn modelId="{7701409B-FF74-4090-9504-5163A8748DB9}" type="presOf" srcId="{DFB1A16F-FC6F-45F9-B06E-51F1EFECDD91}" destId="{AC695EE8-EB22-443D-940D-FA202F3B8B88}" srcOrd="0" destOrd="0" presId="urn:microsoft.com/office/officeart/2005/8/layout/hList7"/>
    <dgm:cxn modelId="{8A0E4A4F-181A-436A-9C26-37CC32AA1B45}" type="presOf" srcId="{DF79884D-3809-4BE8-9D16-3B0486CE9C05}" destId="{BC8647F6-4ED6-4205-B9E9-7DA440E6F346}" srcOrd="1" destOrd="0" presId="urn:microsoft.com/office/officeart/2005/8/layout/hList7"/>
    <dgm:cxn modelId="{8EE91966-D38D-45D3-A59B-567C59580AE9}" type="presOf" srcId="{DF79884D-3809-4BE8-9D16-3B0486CE9C05}" destId="{DA2B9D04-AEFF-4580-B583-688F8E3EF7F6}" srcOrd="0" destOrd="0" presId="urn:microsoft.com/office/officeart/2005/8/layout/hList7"/>
    <dgm:cxn modelId="{6B9D9B25-8D46-4376-87AA-6F547898DE4A}" srcId="{310977E7-B763-47FE-8D73-72B697A09627}" destId="{66120D8F-A28C-4CE8-B9AD-49B5BFDD1C2C}" srcOrd="1" destOrd="0" parTransId="{11667118-DE1E-417B-BB48-5C344BFD7AFE}" sibTransId="{B73E387A-AFA4-4EAE-AEC0-6156F4229C75}"/>
    <dgm:cxn modelId="{13B3D376-D329-40A2-AABD-374258EF9E46}" type="presOf" srcId="{DFAC9742-AFA4-4C41-86F0-F89A82F0A613}" destId="{21A5F41F-ABB6-40AA-8189-369382BE1974}" srcOrd="1" destOrd="0" presId="urn:microsoft.com/office/officeart/2005/8/layout/hList7"/>
    <dgm:cxn modelId="{668F3241-1798-4960-B641-3E67B64D48EE}" type="presOf" srcId="{DFB1A16F-FC6F-45F9-B06E-51F1EFECDD91}" destId="{A053A9B7-854B-48D4-8A2A-54BB4F39CE99}" srcOrd="1" destOrd="0" presId="urn:microsoft.com/office/officeart/2005/8/layout/hList7"/>
    <dgm:cxn modelId="{9FF42BAB-E8C2-44B4-9A65-C3F4770F9BB9}" srcId="{310977E7-B763-47FE-8D73-72B697A09627}" destId="{DF79884D-3809-4BE8-9D16-3B0486CE9C05}" srcOrd="2" destOrd="0" parTransId="{8E537ADC-18E6-4F54-B904-BDD187771EAF}" sibTransId="{FDD0B14F-92F8-48A3-9A63-7D18D5C77F15}"/>
    <dgm:cxn modelId="{3EC9EA82-300E-42E0-88A8-A7F67CAAF7D3}" type="presOf" srcId="{FDD0B14F-92F8-48A3-9A63-7D18D5C77F15}" destId="{248E060F-BDC9-489F-883C-420B9842FB30}" srcOrd="0" destOrd="0" presId="urn:microsoft.com/office/officeart/2005/8/layout/hList7"/>
    <dgm:cxn modelId="{45070D0F-64C4-4567-893B-E7F7E72DA8D7}" type="presOf" srcId="{5F82B788-949F-4F7F-ACB9-3F3FE1ECD1EC}" destId="{08CEDEE8-1C4A-4101-9AC4-918F82FE9CB4}" srcOrd="0" destOrd="0" presId="urn:microsoft.com/office/officeart/2005/8/layout/hList7"/>
    <dgm:cxn modelId="{02A151A3-7507-41EA-8DCB-45861DF838FE}" type="presOf" srcId="{66120D8F-A28C-4CE8-B9AD-49B5BFDD1C2C}" destId="{E354E74E-B50C-422D-A5EF-BB41428B0BCF}" srcOrd="0" destOrd="0" presId="urn:microsoft.com/office/officeart/2005/8/layout/hList7"/>
    <dgm:cxn modelId="{1093082F-1A13-4A7A-B934-792E74D0D2E2}" type="presOf" srcId="{B73E387A-AFA4-4EAE-AEC0-6156F4229C75}" destId="{30C9D4E5-C7C0-409A-A50A-8F187823C3AB}" srcOrd="0" destOrd="0" presId="urn:microsoft.com/office/officeart/2005/8/layout/hList7"/>
    <dgm:cxn modelId="{75D34CEA-284A-49A5-B5A2-6F712A9E8BF5}" type="presOf" srcId="{66120D8F-A28C-4CE8-B9AD-49B5BFDD1C2C}" destId="{CA9FD0C6-D4C7-4465-96BC-3C8E3EFF2866}" srcOrd="1" destOrd="0" presId="urn:microsoft.com/office/officeart/2005/8/layout/hList7"/>
    <dgm:cxn modelId="{68099512-46BF-45D8-A871-867129A5DD07}" type="presOf" srcId="{310977E7-B763-47FE-8D73-72B697A09627}" destId="{EB06699A-9183-4C97-B12D-DE642FDFD239}" srcOrd="0" destOrd="0" presId="urn:microsoft.com/office/officeart/2005/8/layout/hList7"/>
    <dgm:cxn modelId="{6BB030D2-EA43-48A0-A74E-B93C3095CFB0}" srcId="{310977E7-B763-47FE-8D73-72B697A09627}" destId="{372976AF-245E-4673-998B-282AF8B5E9C7}" srcOrd="4" destOrd="0" parTransId="{BFBB058D-8BD6-4B8D-AC20-F058C413433D}" sibTransId="{AE57F77F-15FA-4279-82C3-189BE631287C}"/>
    <dgm:cxn modelId="{E3523587-0431-4BB8-BEBA-51DB07AC5B42}" type="presOf" srcId="{DFAC9742-AFA4-4C41-86F0-F89A82F0A613}" destId="{FA0F9970-E134-46D8-A93E-3D26CD89FCA4}" srcOrd="0" destOrd="0" presId="urn:microsoft.com/office/officeart/2005/8/layout/hList7"/>
    <dgm:cxn modelId="{F231915F-F2E2-49F7-9740-33A8FAC22E43}" type="presOf" srcId="{372976AF-245E-4673-998B-282AF8B5E9C7}" destId="{B3D90FBE-38C5-49E5-A6B0-BB96A19E32E0}" srcOrd="0" destOrd="0" presId="urn:microsoft.com/office/officeart/2005/8/layout/hList7"/>
    <dgm:cxn modelId="{760A8146-EFA1-4798-973D-F66A738453FA}" srcId="{310977E7-B763-47FE-8D73-72B697A09627}" destId="{DFAC9742-AFA4-4C41-86F0-F89A82F0A613}" srcOrd="0" destOrd="0" parTransId="{A084A93C-875B-431B-95C1-9942931BED32}" sibTransId="{5F82B788-949F-4F7F-ACB9-3F3FE1ECD1EC}"/>
    <dgm:cxn modelId="{7B9FD62B-9EFA-4809-A9D0-0F566911459D}" type="presParOf" srcId="{EB06699A-9183-4C97-B12D-DE642FDFD239}" destId="{0B79850A-C382-4B26-B870-1E453D206E94}" srcOrd="0" destOrd="0" presId="urn:microsoft.com/office/officeart/2005/8/layout/hList7"/>
    <dgm:cxn modelId="{D6D0521A-858F-478F-985F-4EF3E96A029B}" type="presParOf" srcId="{EB06699A-9183-4C97-B12D-DE642FDFD239}" destId="{8AB2044A-D32C-4E64-BC40-772FAEEEEDCE}" srcOrd="1" destOrd="0" presId="urn:microsoft.com/office/officeart/2005/8/layout/hList7"/>
    <dgm:cxn modelId="{C67A170D-85C4-4B3D-B665-AD5E29544A2A}" type="presParOf" srcId="{8AB2044A-D32C-4E64-BC40-772FAEEEEDCE}" destId="{D4EE2836-AC75-4C3C-974A-1FD0BDC2B04A}" srcOrd="0" destOrd="0" presId="urn:microsoft.com/office/officeart/2005/8/layout/hList7"/>
    <dgm:cxn modelId="{5633C6DF-54E9-4B29-AF53-688C6A0693C0}" type="presParOf" srcId="{D4EE2836-AC75-4C3C-974A-1FD0BDC2B04A}" destId="{FA0F9970-E134-46D8-A93E-3D26CD89FCA4}" srcOrd="0" destOrd="0" presId="urn:microsoft.com/office/officeart/2005/8/layout/hList7"/>
    <dgm:cxn modelId="{C8C1DACB-321E-414D-A558-01F70282D43A}" type="presParOf" srcId="{D4EE2836-AC75-4C3C-974A-1FD0BDC2B04A}" destId="{21A5F41F-ABB6-40AA-8189-369382BE1974}" srcOrd="1" destOrd="0" presId="urn:microsoft.com/office/officeart/2005/8/layout/hList7"/>
    <dgm:cxn modelId="{205BA94A-874B-467B-A5DB-2BE6F9130DCC}" type="presParOf" srcId="{D4EE2836-AC75-4C3C-974A-1FD0BDC2B04A}" destId="{6583E77B-D2EB-43DE-A458-A931472E0C92}" srcOrd="2" destOrd="0" presId="urn:microsoft.com/office/officeart/2005/8/layout/hList7"/>
    <dgm:cxn modelId="{FFFBF7AE-4977-4947-8879-1DE367DE0E4A}" type="presParOf" srcId="{D4EE2836-AC75-4C3C-974A-1FD0BDC2B04A}" destId="{CDBEB48E-CE3A-4ADC-97A8-CBCC4323D988}" srcOrd="3" destOrd="0" presId="urn:microsoft.com/office/officeart/2005/8/layout/hList7"/>
    <dgm:cxn modelId="{50647F9C-3E0E-45F6-A9A4-2BB4EA52D507}" type="presParOf" srcId="{8AB2044A-D32C-4E64-BC40-772FAEEEEDCE}" destId="{08CEDEE8-1C4A-4101-9AC4-918F82FE9CB4}" srcOrd="1" destOrd="0" presId="urn:microsoft.com/office/officeart/2005/8/layout/hList7"/>
    <dgm:cxn modelId="{FD6B842D-6ACF-42A8-9D98-D8CB873A933F}" type="presParOf" srcId="{8AB2044A-D32C-4E64-BC40-772FAEEEEDCE}" destId="{D7FF1D46-417C-4CB8-B6A5-8D7A9AEFD753}" srcOrd="2" destOrd="0" presId="urn:microsoft.com/office/officeart/2005/8/layout/hList7"/>
    <dgm:cxn modelId="{854C5322-475E-4ED8-B2F8-2EFCBC70054E}" type="presParOf" srcId="{D7FF1D46-417C-4CB8-B6A5-8D7A9AEFD753}" destId="{E354E74E-B50C-422D-A5EF-BB41428B0BCF}" srcOrd="0" destOrd="0" presId="urn:microsoft.com/office/officeart/2005/8/layout/hList7"/>
    <dgm:cxn modelId="{D955F51B-E889-4115-B017-DB366A9E0E55}" type="presParOf" srcId="{D7FF1D46-417C-4CB8-B6A5-8D7A9AEFD753}" destId="{CA9FD0C6-D4C7-4465-96BC-3C8E3EFF2866}" srcOrd="1" destOrd="0" presId="urn:microsoft.com/office/officeart/2005/8/layout/hList7"/>
    <dgm:cxn modelId="{CE29B962-4C96-40D6-83A2-A0A2E00715C1}" type="presParOf" srcId="{D7FF1D46-417C-4CB8-B6A5-8D7A9AEFD753}" destId="{032EB6EF-D7D5-4EC0-B016-A9315504364A}" srcOrd="2" destOrd="0" presId="urn:microsoft.com/office/officeart/2005/8/layout/hList7"/>
    <dgm:cxn modelId="{0F68D7AF-9B19-4AB6-ADFD-E54A2BDCBD00}" type="presParOf" srcId="{D7FF1D46-417C-4CB8-B6A5-8D7A9AEFD753}" destId="{155D9476-0678-49CF-9D13-D880AB1A7400}" srcOrd="3" destOrd="0" presId="urn:microsoft.com/office/officeart/2005/8/layout/hList7"/>
    <dgm:cxn modelId="{AF724250-E431-4355-82DD-793A7ACAE0DA}" type="presParOf" srcId="{8AB2044A-D32C-4E64-BC40-772FAEEEEDCE}" destId="{30C9D4E5-C7C0-409A-A50A-8F187823C3AB}" srcOrd="3" destOrd="0" presId="urn:microsoft.com/office/officeart/2005/8/layout/hList7"/>
    <dgm:cxn modelId="{CC5A9BAF-199D-4C36-9AB2-04A570667350}" type="presParOf" srcId="{8AB2044A-D32C-4E64-BC40-772FAEEEEDCE}" destId="{CBE03513-A396-4D59-9E24-DF76C199E8FA}" srcOrd="4" destOrd="0" presId="urn:microsoft.com/office/officeart/2005/8/layout/hList7"/>
    <dgm:cxn modelId="{E9CC8B0C-2186-4647-A9DF-52566E85E2DD}" type="presParOf" srcId="{CBE03513-A396-4D59-9E24-DF76C199E8FA}" destId="{DA2B9D04-AEFF-4580-B583-688F8E3EF7F6}" srcOrd="0" destOrd="0" presId="urn:microsoft.com/office/officeart/2005/8/layout/hList7"/>
    <dgm:cxn modelId="{3F3BF07B-5D36-4D77-A573-9310E2D2C6BA}" type="presParOf" srcId="{CBE03513-A396-4D59-9E24-DF76C199E8FA}" destId="{BC8647F6-4ED6-4205-B9E9-7DA440E6F346}" srcOrd="1" destOrd="0" presId="urn:microsoft.com/office/officeart/2005/8/layout/hList7"/>
    <dgm:cxn modelId="{6622BF9F-480F-48C2-963D-7F64F2DAD332}" type="presParOf" srcId="{CBE03513-A396-4D59-9E24-DF76C199E8FA}" destId="{E6D1376B-C256-41D8-9ACA-DA3589433D7F}" srcOrd="2" destOrd="0" presId="urn:microsoft.com/office/officeart/2005/8/layout/hList7"/>
    <dgm:cxn modelId="{083BBA0C-EDBE-4FD9-84FE-8D818084E0C6}" type="presParOf" srcId="{CBE03513-A396-4D59-9E24-DF76C199E8FA}" destId="{AFAD8CB0-EEC8-4159-A853-A460677357A7}" srcOrd="3" destOrd="0" presId="urn:microsoft.com/office/officeart/2005/8/layout/hList7"/>
    <dgm:cxn modelId="{0BF23901-AF8A-4409-B6BA-E632772487EF}" type="presParOf" srcId="{8AB2044A-D32C-4E64-BC40-772FAEEEEDCE}" destId="{248E060F-BDC9-489F-883C-420B9842FB30}" srcOrd="5" destOrd="0" presId="urn:microsoft.com/office/officeart/2005/8/layout/hList7"/>
    <dgm:cxn modelId="{EC01B17D-55A8-4807-8B67-77EE8F41AFA5}" type="presParOf" srcId="{8AB2044A-D32C-4E64-BC40-772FAEEEEDCE}" destId="{BB25EE5F-269F-4235-845D-639613A8CC9E}" srcOrd="6" destOrd="0" presId="urn:microsoft.com/office/officeart/2005/8/layout/hList7"/>
    <dgm:cxn modelId="{DB9F5F59-E5CC-4144-AE99-0E07BD57686D}" type="presParOf" srcId="{BB25EE5F-269F-4235-845D-639613A8CC9E}" destId="{AC695EE8-EB22-443D-940D-FA202F3B8B88}" srcOrd="0" destOrd="0" presId="urn:microsoft.com/office/officeart/2005/8/layout/hList7"/>
    <dgm:cxn modelId="{D9F64C2D-D9FA-4EE1-B09B-8CC08EAD953C}" type="presParOf" srcId="{BB25EE5F-269F-4235-845D-639613A8CC9E}" destId="{A053A9B7-854B-48D4-8A2A-54BB4F39CE99}" srcOrd="1" destOrd="0" presId="urn:microsoft.com/office/officeart/2005/8/layout/hList7"/>
    <dgm:cxn modelId="{1D4CA5CB-0E79-4F48-987E-9E7A861B8744}" type="presParOf" srcId="{BB25EE5F-269F-4235-845D-639613A8CC9E}" destId="{EBCBFB9C-CCB6-4FAE-984B-DA3FE0B2D9EF}" srcOrd="2" destOrd="0" presId="urn:microsoft.com/office/officeart/2005/8/layout/hList7"/>
    <dgm:cxn modelId="{86A0FB14-1472-4928-8016-E72EAC82E7BE}" type="presParOf" srcId="{BB25EE5F-269F-4235-845D-639613A8CC9E}" destId="{4014ADFC-42BB-4020-A116-A78BAED8B02E}" srcOrd="3" destOrd="0" presId="urn:microsoft.com/office/officeart/2005/8/layout/hList7"/>
    <dgm:cxn modelId="{09CC6F44-A28F-4DD9-A81B-CDD5DB4CF6AC}" type="presParOf" srcId="{8AB2044A-D32C-4E64-BC40-772FAEEEEDCE}" destId="{9E816CA5-AAA5-4E3C-AB6D-B122C6B44F42}" srcOrd="7" destOrd="0" presId="urn:microsoft.com/office/officeart/2005/8/layout/hList7"/>
    <dgm:cxn modelId="{00841D3C-65FE-4818-8F73-78AFE9468161}" type="presParOf" srcId="{8AB2044A-D32C-4E64-BC40-772FAEEEEDCE}" destId="{ECD88385-4D7E-4CB9-B74E-0BB1B518ECAE}" srcOrd="8" destOrd="0" presId="urn:microsoft.com/office/officeart/2005/8/layout/hList7"/>
    <dgm:cxn modelId="{170F18B3-C50F-4FEB-812C-D79DB279C782}" type="presParOf" srcId="{ECD88385-4D7E-4CB9-B74E-0BB1B518ECAE}" destId="{B3D90FBE-38C5-49E5-A6B0-BB96A19E32E0}" srcOrd="0" destOrd="0" presId="urn:microsoft.com/office/officeart/2005/8/layout/hList7"/>
    <dgm:cxn modelId="{13314D21-FFB4-4D2B-BC67-613CEFC00455}" type="presParOf" srcId="{ECD88385-4D7E-4CB9-B74E-0BB1B518ECAE}" destId="{B41296FD-C1D6-48C3-A1C8-EE83CA20DEC1}" srcOrd="1" destOrd="0" presId="urn:microsoft.com/office/officeart/2005/8/layout/hList7"/>
    <dgm:cxn modelId="{4B8B0CDE-880A-4A03-87EF-2FE92DC00E3C}" type="presParOf" srcId="{ECD88385-4D7E-4CB9-B74E-0BB1B518ECAE}" destId="{27CDBEF2-FCBA-424D-B4BA-56D9652193DD}" srcOrd="2" destOrd="0" presId="urn:microsoft.com/office/officeart/2005/8/layout/hList7"/>
    <dgm:cxn modelId="{ACB80A24-BAF2-4B5B-8E56-7E62C56E54BC}" type="presParOf" srcId="{ECD88385-4D7E-4CB9-B74E-0BB1B518ECAE}" destId="{907A0EEB-0C00-4B00-84F3-D915D66741C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2450E7-2C38-4C36-9FAB-928A4888EE49}" type="doc">
      <dgm:prSet loTypeId="urn:microsoft.com/office/officeart/2005/8/layout/chevron2" loCatId="process" qsTypeId="urn:microsoft.com/office/officeart/2005/8/quickstyle/simple2" qsCatId="simple" csTypeId="urn:microsoft.com/office/officeart/2005/8/colors/accent4_5" csCatId="accent4" phldr="1"/>
      <dgm:spPr/>
      <dgm:t>
        <a:bodyPr/>
        <a:lstStyle/>
        <a:p>
          <a:endParaRPr lang="en-US"/>
        </a:p>
      </dgm:t>
    </dgm:pt>
    <dgm:pt modelId="{A3E64173-1C3D-428D-B8C7-500A175A6E37}">
      <dgm:prSet phldrT="[Text]"/>
      <dgm:spPr/>
      <dgm:t>
        <a:bodyPr/>
        <a:lstStyle/>
        <a:p>
          <a:r>
            <a:rPr lang="en-US" dirty="0" smtClean="0"/>
            <a:t>ASVAB</a:t>
          </a:r>
          <a:endParaRPr lang="en-US" dirty="0"/>
        </a:p>
      </dgm:t>
    </dgm:pt>
    <dgm:pt modelId="{1E520F12-354D-44D6-85FA-5BFEE86272C3}" type="parTrans" cxnId="{C86B5393-2149-4538-8371-4D519B3F143A}">
      <dgm:prSet/>
      <dgm:spPr/>
      <dgm:t>
        <a:bodyPr/>
        <a:lstStyle/>
        <a:p>
          <a:endParaRPr lang="en-US"/>
        </a:p>
      </dgm:t>
    </dgm:pt>
    <dgm:pt modelId="{C8FDF88A-9C6D-4070-A10F-4FCEDB55B513}" type="sibTrans" cxnId="{C86B5393-2149-4538-8371-4D519B3F143A}">
      <dgm:prSet/>
      <dgm:spPr/>
      <dgm:t>
        <a:bodyPr/>
        <a:lstStyle/>
        <a:p>
          <a:endParaRPr lang="en-US"/>
        </a:p>
      </dgm:t>
    </dgm:pt>
    <dgm:pt modelId="{8547D397-76B2-456D-8FFE-77908D92D129}">
      <dgm:prSet phldrT="[Text]"/>
      <dgm:spPr/>
      <dgm:t>
        <a:bodyPr/>
        <a:lstStyle/>
        <a:p>
          <a:r>
            <a:rPr lang="en-US" b="0" baseline="0" dirty="0" smtClean="0"/>
            <a:t>Complete UMF 680-3A-E (Provide instructions) </a:t>
          </a:r>
          <a:endParaRPr lang="en-US" dirty="0"/>
        </a:p>
      </dgm:t>
    </dgm:pt>
    <dgm:pt modelId="{9132D8E0-A10E-4095-A189-5AFC14857010}" type="parTrans" cxnId="{5F8C5C2F-B5A1-401D-AE44-2AADB8A6AE10}">
      <dgm:prSet/>
      <dgm:spPr/>
      <dgm:t>
        <a:bodyPr/>
        <a:lstStyle/>
        <a:p>
          <a:endParaRPr lang="en-US"/>
        </a:p>
      </dgm:t>
    </dgm:pt>
    <dgm:pt modelId="{AA218FAB-7230-4480-BD2A-CB0874364776}" type="sibTrans" cxnId="{5F8C5C2F-B5A1-401D-AE44-2AADB8A6AE10}">
      <dgm:prSet/>
      <dgm:spPr/>
      <dgm:t>
        <a:bodyPr/>
        <a:lstStyle/>
        <a:p>
          <a:endParaRPr lang="en-US"/>
        </a:p>
      </dgm:t>
    </dgm:pt>
    <dgm:pt modelId="{CB55F081-52FD-48D3-86EF-0593CCFAE9C2}">
      <dgm:prSet phldrT="[Text]"/>
      <dgm:spPr/>
      <dgm:t>
        <a:bodyPr/>
        <a:lstStyle/>
        <a:p>
          <a:r>
            <a:rPr lang="en-US" b="0" baseline="0" smtClean="0"/>
            <a:t>Data entry</a:t>
          </a:r>
          <a:endParaRPr lang="en-US" dirty="0"/>
        </a:p>
      </dgm:t>
    </dgm:pt>
    <dgm:pt modelId="{26246CDB-23E4-4D13-84C6-3A15136B37F0}" type="parTrans" cxnId="{1368CEDB-2AAB-41DF-AF38-DEE3A02D1025}">
      <dgm:prSet/>
      <dgm:spPr/>
      <dgm:t>
        <a:bodyPr/>
        <a:lstStyle/>
        <a:p>
          <a:endParaRPr lang="en-US"/>
        </a:p>
      </dgm:t>
    </dgm:pt>
    <dgm:pt modelId="{9775A349-B79D-4B0B-B662-36DE1FD1FE8C}" type="sibTrans" cxnId="{1368CEDB-2AAB-41DF-AF38-DEE3A02D1025}">
      <dgm:prSet/>
      <dgm:spPr/>
      <dgm:t>
        <a:bodyPr/>
        <a:lstStyle/>
        <a:p>
          <a:endParaRPr lang="en-US"/>
        </a:p>
      </dgm:t>
    </dgm:pt>
    <dgm:pt modelId="{FB451D58-34FE-42C6-A4E8-5499431C9396}">
      <dgm:prSet phldrT="[Text]"/>
      <dgm:spPr/>
      <dgm:t>
        <a:bodyPr/>
        <a:lstStyle/>
        <a:p>
          <a:r>
            <a:rPr lang="en-US" dirty="0" smtClean="0"/>
            <a:t>Retest Procedures</a:t>
          </a:r>
          <a:endParaRPr lang="en-US" dirty="0"/>
        </a:p>
      </dgm:t>
    </dgm:pt>
    <dgm:pt modelId="{4EE97A30-7F93-4C68-B24B-3F9EC906EFFD}" type="parTrans" cxnId="{4AB3F0AA-842D-4D9A-8E93-5E9EF328D634}">
      <dgm:prSet/>
      <dgm:spPr/>
      <dgm:t>
        <a:bodyPr/>
        <a:lstStyle/>
        <a:p>
          <a:endParaRPr lang="en-US"/>
        </a:p>
      </dgm:t>
    </dgm:pt>
    <dgm:pt modelId="{65C765F8-C6C7-4667-83DA-2268F7612528}" type="sibTrans" cxnId="{4AB3F0AA-842D-4D9A-8E93-5E9EF328D634}">
      <dgm:prSet/>
      <dgm:spPr/>
      <dgm:t>
        <a:bodyPr/>
        <a:lstStyle/>
        <a:p>
          <a:endParaRPr lang="en-US"/>
        </a:p>
      </dgm:t>
    </dgm:pt>
    <dgm:pt modelId="{7A32CF4A-167A-4419-A0A3-0577B014F741}">
      <dgm:prSet phldrT="[Text]"/>
      <dgm:spPr/>
      <dgm:t>
        <a:bodyPr/>
        <a:lstStyle/>
        <a:p>
          <a:r>
            <a:rPr lang="en-US" b="0" baseline="0" smtClean="0"/>
            <a:t>First Retest </a:t>
          </a:r>
          <a:endParaRPr lang="en-US" dirty="0"/>
        </a:p>
      </dgm:t>
    </dgm:pt>
    <dgm:pt modelId="{C221A55C-CBC9-4BF1-BACB-51549D3D8277}" type="parTrans" cxnId="{9099B7EF-D515-4F42-B278-DCFBD84A8431}">
      <dgm:prSet/>
      <dgm:spPr/>
      <dgm:t>
        <a:bodyPr/>
        <a:lstStyle/>
        <a:p>
          <a:endParaRPr lang="en-US"/>
        </a:p>
      </dgm:t>
    </dgm:pt>
    <dgm:pt modelId="{9546594C-996D-418B-BF12-A882248C94CB}" type="sibTrans" cxnId="{9099B7EF-D515-4F42-B278-DCFBD84A8431}">
      <dgm:prSet/>
      <dgm:spPr/>
      <dgm:t>
        <a:bodyPr/>
        <a:lstStyle/>
        <a:p>
          <a:endParaRPr lang="en-US"/>
        </a:p>
      </dgm:t>
    </dgm:pt>
    <dgm:pt modelId="{D9FE67E9-72F2-4A76-8195-3AC94A4B54CD}">
      <dgm:prSet phldrT="[Text]"/>
      <dgm:spPr/>
      <dgm:t>
        <a:bodyPr/>
        <a:lstStyle/>
        <a:p>
          <a:r>
            <a:rPr lang="en-US" b="0" baseline="0" smtClean="0"/>
            <a:t>Second and Subsequent Retest</a:t>
          </a:r>
          <a:endParaRPr lang="en-US" dirty="0"/>
        </a:p>
      </dgm:t>
    </dgm:pt>
    <dgm:pt modelId="{C5245B66-FCD1-42D7-AA52-568F9FB20AAF}" type="parTrans" cxnId="{74C1E5F8-850C-46DD-8D57-1896A7852788}">
      <dgm:prSet/>
      <dgm:spPr/>
      <dgm:t>
        <a:bodyPr/>
        <a:lstStyle/>
        <a:p>
          <a:endParaRPr lang="en-US"/>
        </a:p>
      </dgm:t>
    </dgm:pt>
    <dgm:pt modelId="{F42F81E2-6E4A-43A6-8C1A-EA8A7E19BDA2}" type="sibTrans" cxnId="{74C1E5F8-850C-46DD-8D57-1896A7852788}">
      <dgm:prSet/>
      <dgm:spPr/>
      <dgm:t>
        <a:bodyPr/>
        <a:lstStyle/>
        <a:p>
          <a:endParaRPr lang="en-US"/>
        </a:p>
      </dgm:t>
    </dgm:pt>
    <dgm:pt modelId="{622C3ED0-D97E-41D2-BDE7-06A87491ECFD}">
      <dgm:prSet phldrT="[Text]"/>
      <dgm:spPr/>
      <dgm:t>
        <a:bodyPr/>
        <a:lstStyle/>
        <a:p>
          <a:r>
            <a:rPr lang="en-US" b="0" baseline="0" smtClean="0"/>
            <a:t>Projection Types</a:t>
          </a:r>
          <a:endParaRPr lang="en-US" dirty="0"/>
        </a:p>
      </dgm:t>
    </dgm:pt>
    <dgm:pt modelId="{6DDC2978-D16B-464F-AA90-E75194517733}" type="parTrans" cxnId="{64C84BC7-1F75-4F09-94C9-7E03811C5981}">
      <dgm:prSet/>
      <dgm:spPr/>
      <dgm:t>
        <a:bodyPr/>
        <a:lstStyle/>
        <a:p>
          <a:endParaRPr lang="en-US"/>
        </a:p>
      </dgm:t>
    </dgm:pt>
    <dgm:pt modelId="{391277EE-9C3E-4224-88FC-1EAE64C30031}" type="sibTrans" cxnId="{64C84BC7-1F75-4F09-94C9-7E03811C5981}">
      <dgm:prSet/>
      <dgm:spPr/>
      <dgm:t>
        <a:bodyPr/>
        <a:lstStyle/>
        <a:p>
          <a:endParaRPr lang="en-US"/>
        </a:p>
      </dgm:t>
    </dgm:pt>
    <dgm:pt modelId="{71E84E1B-3239-4239-AC5D-ABA04E1AAC64}">
      <dgm:prSet phldrT="[Text]"/>
      <dgm:spPr/>
      <dgm:t>
        <a:bodyPr/>
        <a:lstStyle/>
        <a:p>
          <a:r>
            <a:rPr lang="en-US" b="0" baseline="0" smtClean="0"/>
            <a:t>Confirmation Tests</a:t>
          </a:r>
          <a:endParaRPr lang="en-US" dirty="0"/>
        </a:p>
      </dgm:t>
    </dgm:pt>
    <dgm:pt modelId="{37FAA234-8B64-437F-9EC4-C7D24E6D5A5C}" type="parTrans" cxnId="{BD52D88D-52BF-4937-9CE2-29E1A8E96A8F}">
      <dgm:prSet/>
      <dgm:spPr/>
      <dgm:t>
        <a:bodyPr/>
        <a:lstStyle/>
        <a:p>
          <a:endParaRPr lang="en-US"/>
        </a:p>
      </dgm:t>
    </dgm:pt>
    <dgm:pt modelId="{359396C5-FD5B-4DCA-AB5D-950E91DB59C9}" type="sibTrans" cxnId="{BD52D88D-52BF-4937-9CE2-29E1A8E96A8F}">
      <dgm:prSet/>
      <dgm:spPr/>
      <dgm:t>
        <a:bodyPr/>
        <a:lstStyle/>
        <a:p>
          <a:endParaRPr lang="en-US"/>
        </a:p>
      </dgm:t>
    </dgm:pt>
    <dgm:pt modelId="{84700C7F-CE54-4EE8-A4D5-606FF36FFAC7}">
      <dgm:prSet phldrT="[Text]"/>
      <dgm:spPr/>
      <dgm:t>
        <a:bodyPr/>
        <a:lstStyle/>
        <a:p>
          <a:r>
            <a:rPr lang="en-US" b="0" baseline="0" smtClean="0"/>
            <a:t>Confirmation Scores</a:t>
          </a:r>
          <a:endParaRPr lang="en-US" dirty="0"/>
        </a:p>
      </dgm:t>
    </dgm:pt>
    <dgm:pt modelId="{75C1423E-2771-4671-92AF-74D144DD19EC}" type="parTrans" cxnId="{C0320F80-EF58-41EA-9A32-76BF384D65E7}">
      <dgm:prSet/>
      <dgm:spPr/>
      <dgm:t>
        <a:bodyPr/>
        <a:lstStyle/>
        <a:p>
          <a:endParaRPr lang="en-US"/>
        </a:p>
      </dgm:t>
    </dgm:pt>
    <dgm:pt modelId="{50910F18-FEDD-4C66-B3D8-61849260D514}" type="sibTrans" cxnId="{C0320F80-EF58-41EA-9A32-76BF384D65E7}">
      <dgm:prSet/>
      <dgm:spPr/>
      <dgm:t>
        <a:bodyPr/>
        <a:lstStyle/>
        <a:p>
          <a:endParaRPr lang="en-US"/>
        </a:p>
      </dgm:t>
    </dgm:pt>
    <dgm:pt modelId="{2069332D-8855-4908-9E95-6AADA15CBA40}" type="pres">
      <dgm:prSet presAssocID="{BD2450E7-2C38-4C36-9FAB-928A4888EE49}" presName="linearFlow" presStyleCnt="0">
        <dgm:presLayoutVars>
          <dgm:dir/>
          <dgm:animLvl val="lvl"/>
          <dgm:resizeHandles val="exact"/>
        </dgm:presLayoutVars>
      </dgm:prSet>
      <dgm:spPr/>
      <dgm:t>
        <a:bodyPr/>
        <a:lstStyle/>
        <a:p>
          <a:endParaRPr lang="en-US"/>
        </a:p>
      </dgm:t>
    </dgm:pt>
    <dgm:pt modelId="{4AB4BC98-8577-40A3-AA19-0AF79C327866}" type="pres">
      <dgm:prSet presAssocID="{A3E64173-1C3D-428D-B8C7-500A175A6E37}" presName="composite" presStyleCnt="0"/>
      <dgm:spPr/>
    </dgm:pt>
    <dgm:pt modelId="{654E864C-66B8-44C4-8BC6-3086A2BDF2D0}" type="pres">
      <dgm:prSet presAssocID="{A3E64173-1C3D-428D-B8C7-500A175A6E37}" presName="parentText" presStyleLbl="alignNode1" presStyleIdx="0" presStyleCnt="2">
        <dgm:presLayoutVars>
          <dgm:chMax val="1"/>
          <dgm:bulletEnabled val="1"/>
        </dgm:presLayoutVars>
      </dgm:prSet>
      <dgm:spPr/>
      <dgm:t>
        <a:bodyPr/>
        <a:lstStyle/>
        <a:p>
          <a:endParaRPr lang="en-US"/>
        </a:p>
      </dgm:t>
    </dgm:pt>
    <dgm:pt modelId="{F38323AB-2461-4056-B89A-794A79C77476}" type="pres">
      <dgm:prSet presAssocID="{A3E64173-1C3D-428D-B8C7-500A175A6E37}" presName="descendantText" presStyleLbl="alignAcc1" presStyleIdx="0" presStyleCnt="2">
        <dgm:presLayoutVars>
          <dgm:bulletEnabled val="1"/>
        </dgm:presLayoutVars>
      </dgm:prSet>
      <dgm:spPr/>
      <dgm:t>
        <a:bodyPr/>
        <a:lstStyle/>
        <a:p>
          <a:endParaRPr lang="en-US"/>
        </a:p>
      </dgm:t>
    </dgm:pt>
    <dgm:pt modelId="{E0768DB7-0D84-4E57-9DA3-E6BB23A04E89}" type="pres">
      <dgm:prSet presAssocID="{C8FDF88A-9C6D-4070-A10F-4FCEDB55B513}" presName="sp" presStyleCnt="0"/>
      <dgm:spPr/>
    </dgm:pt>
    <dgm:pt modelId="{2DEA06CA-0A36-41AD-A268-29E593FE566D}" type="pres">
      <dgm:prSet presAssocID="{FB451D58-34FE-42C6-A4E8-5499431C9396}" presName="composite" presStyleCnt="0"/>
      <dgm:spPr/>
    </dgm:pt>
    <dgm:pt modelId="{37F3A58B-D05F-44D7-94B6-9A488D684A4C}" type="pres">
      <dgm:prSet presAssocID="{FB451D58-34FE-42C6-A4E8-5499431C9396}" presName="parentText" presStyleLbl="alignNode1" presStyleIdx="1" presStyleCnt="2">
        <dgm:presLayoutVars>
          <dgm:chMax val="1"/>
          <dgm:bulletEnabled val="1"/>
        </dgm:presLayoutVars>
      </dgm:prSet>
      <dgm:spPr/>
      <dgm:t>
        <a:bodyPr/>
        <a:lstStyle/>
        <a:p>
          <a:endParaRPr lang="en-US"/>
        </a:p>
      </dgm:t>
    </dgm:pt>
    <dgm:pt modelId="{F2C72604-E880-4F58-A296-B6878CF46686}" type="pres">
      <dgm:prSet presAssocID="{FB451D58-34FE-42C6-A4E8-5499431C9396}" presName="descendantText" presStyleLbl="alignAcc1" presStyleIdx="1" presStyleCnt="2">
        <dgm:presLayoutVars>
          <dgm:bulletEnabled val="1"/>
        </dgm:presLayoutVars>
      </dgm:prSet>
      <dgm:spPr/>
      <dgm:t>
        <a:bodyPr/>
        <a:lstStyle/>
        <a:p>
          <a:endParaRPr lang="en-US"/>
        </a:p>
      </dgm:t>
    </dgm:pt>
  </dgm:ptLst>
  <dgm:cxnLst>
    <dgm:cxn modelId="{A69247C8-DE61-4F94-B99A-0ABBA7BD0385}" type="presOf" srcId="{8547D397-76B2-456D-8FFE-77908D92D129}" destId="{F38323AB-2461-4056-B89A-794A79C77476}" srcOrd="0" destOrd="0" presId="urn:microsoft.com/office/officeart/2005/8/layout/chevron2"/>
    <dgm:cxn modelId="{4A42F4D9-CE1F-4104-B018-A61F76CA9C20}" type="presOf" srcId="{7A32CF4A-167A-4419-A0A3-0577B014F741}" destId="{F2C72604-E880-4F58-A296-B6878CF46686}" srcOrd="0" destOrd="0" presId="urn:microsoft.com/office/officeart/2005/8/layout/chevron2"/>
    <dgm:cxn modelId="{64C84BC7-1F75-4F09-94C9-7E03811C5981}" srcId="{A3E64173-1C3D-428D-B8C7-500A175A6E37}" destId="{622C3ED0-D97E-41D2-BDE7-06A87491ECFD}" srcOrd="2" destOrd="0" parTransId="{6DDC2978-D16B-464F-AA90-E75194517733}" sibTransId="{391277EE-9C3E-4224-88FC-1EAE64C30031}"/>
    <dgm:cxn modelId="{5F8C5C2F-B5A1-401D-AE44-2AADB8A6AE10}" srcId="{A3E64173-1C3D-428D-B8C7-500A175A6E37}" destId="{8547D397-76B2-456D-8FFE-77908D92D129}" srcOrd="0" destOrd="0" parTransId="{9132D8E0-A10E-4095-A189-5AFC14857010}" sibTransId="{AA218FAB-7230-4480-BD2A-CB0874364776}"/>
    <dgm:cxn modelId="{C0320F80-EF58-41EA-9A32-76BF384D65E7}" srcId="{FB451D58-34FE-42C6-A4E8-5499431C9396}" destId="{84700C7F-CE54-4EE8-A4D5-606FF36FFAC7}" srcOrd="3" destOrd="0" parTransId="{75C1423E-2771-4671-92AF-74D144DD19EC}" sibTransId="{50910F18-FEDD-4C66-B3D8-61849260D514}"/>
    <dgm:cxn modelId="{C86B5393-2149-4538-8371-4D519B3F143A}" srcId="{BD2450E7-2C38-4C36-9FAB-928A4888EE49}" destId="{A3E64173-1C3D-428D-B8C7-500A175A6E37}" srcOrd="0" destOrd="0" parTransId="{1E520F12-354D-44D6-85FA-5BFEE86272C3}" sibTransId="{C8FDF88A-9C6D-4070-A10F-4FCEDB55B513}"/>
    <dgm:cxn modelId="{9A650DDF-DFBB-4767-B786-3F721E16471D}" type="presOf" srcId="{BD2450E7-2C38-4C36-9FAB-928A4888EE49}" destId="{2069332D-8855-4908-9E95-6AADA15CBA40}" srcOrd="0" destOrd="0" presId="urn:microsoft.com/office/officeart/2005/8/layout/chevron2"/>
    <dgm:cxn modelId="{61CF6A06-50A6-434E-A4B9-36E4DE48C0FD}" type="presOf" srcId="{622C3ED0-D97E-41D2-BDE7-06A87491ECFD}" destId="{F38323AB-2461-4056-B89A-794A79C77476}" srcOrd="0" destOrd="2" presId="urn:microsoft.com/office/officeart/2005/8/layout/chevron2"/>
    <dgm:cxn modelId="{74C1E5F8-850C-46DD-8D57-1896A7852788}" srcId="{FB451D58-34FE-42C6-A4E8-5499431C9396}" destId="{D9FE67E9-72F2-4A76-8195-3AC94A4B54CD}" srcOrd="1" destOrd="0" parTransId="{C5245B66-FCD1-42D7-AA52-568F9FB20AAF}" sibTransId="{F42F81E2-6E4A-43A6-8C1A-EA8A7E19BDA2}"/>
    <dgm:cxn modelId="{9099B7EF-D515-4F42-B278-DCFBD84A8431}" srcId="{FB451D58-34FE-42C6-A4E8-5499431C9396}" destId="{7A32CF4A-167A-4419-A0A3-0577B014F741}" srcOrd="0" destOrd="0" parTransId="{C221A55C-CBC9-4BF1-BACB-51549D3D8277}" sibTransId="{9546594C-996D-418B-BF12-A882248C94CB}"/>
    <dgm:cxn modelId="{4A83883E-BFBF-4A5F-BB07-825711B67B8B}" type="presOf" srcId="{71E84E1B-3239-4239-AC5D-ABA04E1AAC64}" destId="{F2C72604-E880-4F58-A296-B6878CF46686}" srcOrd="0" destOrd="2" presId="urn:microsoft.com/office/officeart/2005/8/layout/chevron2"/>
    <dgm:cxn modelId="{1E5636F2-8417-449E-BA1A-CB9514C0E5EE}" type="presOf" srcId="{84700C7F-CE54-4EE8-A4D5-606FF36FFAC7}" destId="{F2C72604-E880-4F58-A296-B6878CF46686}" srcOrd="0" destOrd="3" presId="urn:microsoft.com/office/officeart/2005/8/layout/chevron2"/>
    <dgm:cxn modelId="{F05787BD-01BF-4A54-9F42-3F2F6E8DCAFD}" type="presOf" srcId="{A3E64173-1C3D-428D-B8C7-500A175A6E37}" destId="{654E864C-66B8-44C4-8BC6-3086A2BDF2D0}" srcOrd="0" destOrd="0" presId="urn:microsoft.com/office/officeart/2005/8/layout/chevron2"/>
    <dgm:cxn modelId="{217FD476-11E3-4143-AFD2-140F7ECF7DFC}" type="presOf" srcId="{D9FE67E9-72F2-4A76-8195-3AC94A4B54CD}" destId="{F2C72604-E880-4F58-A296-B6878CF46686}" srcOrd="0" destOrd="1" presId="urn:microsoft.com/office/officeart/2005/8/layout/chevron2"/>
    <dgm:cxn modelId="{1368CEDB-2AAB-41DF-AF38-DEE3A02D1025}" srcId="{A3E64173-1C3D-428D-B8C7-500A175A6E37}" destId="{CB55F081-52FD-48D3-86EF-0593CCFAE9C2}" srcOrd="1" destOrd="0" parTransId="{26246CDB-23E4-4D13-84C6-3A15136B37F0}" sibTransId="{9775A349-B79D-4B0B-B662-36DE1FD1FE8C}"/>
    <dgm:cxn modelId="{4AB3F0AA-842D-4D9A-8E93-5E9EF328D634}" srcId="{BD2450E7-2C38-4C36-9FAB-928A4888EE49}" destId="{FB451D58-34FE-42C6-A4E8-5499431C9396}" srcOrd="1" destOrd="0" parTransId="{4EE97A30-7F93-4C68-B24B-3F9EC906EFFD}" sibTransId="{65C765F8-C6C7-4667-83DA-2268F7612528}"/>
    <dgm:cxn modelId="{1DE3B088-CF7B-4CB9-86D3-FA3BB746DF92}" type="presOf" srcId="{FB451D58-34FE-42C6-A4E8-5499431C9396}" destId="{37F3A58B-D05F-44D7-94B6-9A488D684A4C}" srcOrd="0" destOrd="0" presId="urn:microsoft.com/office/officeart/2005/8/layout/chevron2"/>
    <dgm:cxn modelId="{BD52D88D-52BF-4937-9CE2-29E1A8E96A8F}" srcId="{FB451D58-34FE-42C6-A4E8-5499431C9396}" destId="{71E84E1B-3239-4239-AC5D-ABA04E1AAC64}" srcOrd="2" destOrd="0" parTransId="{37FAA234-8B64-437F-9EC4-C7D24E6D5A5C}" sibTransId="{359396C5-FD5B-4DCA-AB5D-950E91DB59C9}"/>
    <dgm:cxn modelId="{DB7FB68D-5261-4116-A64D-87CEC2142BEA}" type="presOf" srcId="{CB55F081-52FD-48D3-86EF-0593CCFAE9C2}" destId="{F38323AB-2461-4056-B89A-794A79C77476}" srcOrd="0" destOrd="1" presId="urn:microsoft.com/office/officeart/2005/8/layout/chevron2"/>
    <dgm:cxn modelId="{61C33B77-6539-4A73-8373-B1DF91B95777}" type="presParOf" srcId="{2069332D-8855-4908-9E95-6AADA15CBA40}" destId="{4AB4BC98-8577-40A3-AA19-0AF79C327866}" srcOrd="0" destOrd="0" presId="urn:microsoft.com/office/officeart/2005/8/layout/chevron2"/>
    <dgm:cxn modelId="{5DDCCB00-C8CA-4FC6-9AE6-16B36296DB8A}" type="presParOf" srcId="{4AB4BC98-8577-40A3-AA19-0AF79C327866}" destId="{654E864C-66B8-44C4-8BC6-3086A2BDF2D0}" srcOrd="0" destOrd="0" presId="urn:microsoft.com/office/officeart/2005/8/layout/chevron2"/>
    <dgm:cxn modelId="{4F3C2EF4-B706-4F1B-B58A-6FAABCF0C9AB}" type="presParOf" srcId="{4AB4BC98-8577-40A3-AA19-0AF79C327866}" destId="{F38323AB-2461-4056-B89A-794A79C77476}" srcOrd="1" destOrd="0" presId="urn:microsoft.com/office/officeart/2005/8/layout/chevron2"/>
    <dgm:cxn modelId="{8FD781A3-74C8-4D92-9236-AA15688A460A}" type="presParOf" srcId="{2069332D-8855-4908-9E95-6AADA15CBA40}" destId="{E0768DB7-0D84-4E57-9DA3-E6BB23A04E89}" srcOrd="1" destOrd="0" presId="urn:microsoft.com/office/officeart/2005/8/layout/chevron2"/>
    <dgm:cxn modelId="{4E677361-F240-42E8-9B21-04BC0A5296F1}" type="presParOf" srcId="{2069332D-8855-4908-9E95-6AADA15CBA40}" destId="{2DEA06CA-0A36-41AD-A268-29E593FE566D}" srcOrd="2" destOrd="0" presId="urn:microsoft.com/office/officeart/2005/8/layout/chevron2"/>
    <dgm:cxn modelId="{696A0530-3E5B-415A-A6DD-85C975AB2DBA}" type="presParOf" srcId="{2DEA06CA-0A36-41AD-A268-29E593FE566D}" destId="{37F3A58B-D05F-44D7-94B6-9A488D684A4C}" srcOrd="0" destOrd="0" presId="urn:microsoft.com/office/officeart/2005/8/layout/chevron2"/>
    <dgm:cxn modelId="{19D596E3-1F12-4F10-8EB8-A8B2A56F2400}" type="presParOf" srcId="{2DEA06CA-0A36-41AD-A268-29E593FE566D}" destId="{F2C72604-E880-4F58-A296-B6878CF4668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1E748B-CF53-445D-A617-BD014948C057}"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813A9FFC-3568-429C-9967-B2D2FB5C02CA}">
      <dgm:prSet phldrT="[Text]" custT="1"/>
      <dgm:spPr/>
      <dgm:t>
        <a:bodyPr/>
        <a:lstStyle/>
        <a:p>
          <a:r>
            <a:rPr lang="en-US" sz="2000" b="1" dirty="0" smtClean="0"/>
            <a:t>Individuals in Service DEP</a:t>
          </a:r>
          <a:endParaRPr lang="en-US" sz="2000" b="1" dirty="0"/>
        </a:p>
      </dgm:t>
    </dgm:pt>
    <dgm:pt modelId="{BE6337B1-FA59-4413-AB91-BA9E06F79CB6}" type="parTrans" cxnId="{D1ECE68A-D3B3-4893-AFB9-13A26246ACFE}">
      <dgm:prSet/>
      <dgm:spPr/>
      <dgm:t>
        <a:bodyPr/>
        <a:lstStyle/>
        <a:p>
          <a:endParaRPr lang="en-US"/>
        </a:p>
      </dgm:t>
    </dgm:pt>
    <dgm:pt modelId="{5B26CF5A-6662-46F8-9C95-16F3D30444D5}" type="sibTrans" cxnId="{D1ECE68A-D3B3-4893-AFB9-13A26246ACFE}">
      <dgm:prSet/>
      <dgm:spPr/>
      <dgm:t>
        <a:bodyPr/>
        <a:lstStyle/>
        <a:p>
          <a:endParaRPr lang="en-US"/>
        </a:p>
      </dgm:t>
    </dgm:pt>
    <dgm:pt modelId="{B58F57A4-41E5-426B-9CB9-A51A6B0DEE4A}">
      <dgm:prSet phldrT="[Text]" custT="1"/>
      <dgm:spPr/>
      <dgm:t>
        <a:bodyPr/>
        <a:lstStyle/>
        <a:p>
          <a:r>
            <a:rPr lang="en-US" sz="2000" b="1" dirty="0" smtClean="0"/>
            <a:t>Non-prior Service</a:t>
          </a:r>
          <a:endParaRPr lang="en-US" sz="2000" b="1" dirty="0"/>
        </a:p>
      </dgm:t>
    </dgm:pt>
    <dgm:pt modelId="{A60C4D78-067C-4DBB-8629-CFA2C5563391}" type="parTrans" cxnId="{E18648CC-0355-4863-BE96-528C5D86665E}">
      <dgm:prSet/>
      <dgm:spPr/>
      <dgm:t>
        <a:bodyPr/>
        <a:lstStyle/>
        <a:p>
          <a:endParaRPr lang="en-US"/>
        </a:p>
      </dgm:t>
    </dgm:pt>
    <dgm:pt modelId="{C5BCADF0-949E-438F-A3FA-D938E9272717}" type="sibTrans" cxnId="{E18648CC-0355-4863-BE96-528C5D86665E}">
      <dgm:prSet/>
      <dgm:spPr/>
      <dgm:t>
        <a:bodyPr/>
        <a:lstStyle/>
        <a:p>
          <a:endParaRPr lang="en-US"/>
        </a:p>
      </dgm:t>
    </dgm:pt>
    <dgm:pt modelId="{F0AFD0C2-4421-43B6-B7B6-17E2C9DD9C1E}">
      <dgm:prSet phldrT="[Text]" custT="1"/>
      <dgm:spPr/>
      <dgm:t>
        <a:bodyPr/>
        <a:lstStyle/>
        <a:p>
          <a:r>
            <a:rPr lang="en-US" sz="2000" b="1" dirty="0" smtClean="0"/>
            <a:t>Military Service Members</a:t>
          </a:r>
          <a:endParaRPr lang="en-US" sz="2000" b="1" dirty="0"/>
        </a:p>
      </dgm:t>
    </dgm:pt>
    <dgm:pt modelId="{A5F40B91-8D01-410C-911A-53A353E597AE}" type="parTrans" cxnId="{8E96B79A-31DE-46C1-AAD4-D9D171A148A1}">
      <dgm:prSet/>
      <dgm:spPr/>
      <dgm:t>
        <a:bodyPr/>
        <a:lstStyle/>
        <a:p>
          <a:endParaRPr lang="en-US"/>
        </a:p>
      </dgm:t>
    </dgm:pt>
    <dgm:pt modelId="{118D4FD7-9525-4EA5-8B62-7DDC4C761FB9}" type="sibTrans" cxnId="{8E96B79A-31DE-46C1-AAD4-D9D171A148A1}">
      <dgm:prSet/>
      <dgm:spPr/>
      <dgm:t>
        <a:bodyPr/>
        <a:lstStyle/>
        <a:p>
          <a:endParaRPr lang="en-US"/>
        </a:p>
      </dgm:t>
    </dgm:pt>
    <dgm:pt modelId="{6695CE4E-1C1D-4211-B3E1-390A9F254689}">
      <dgm:prSet phldrT="[Text]" custT="1"/>
      <dgm:spPr/>
      <dgm:t>
        <a:bodyPr/>
        <a:lstStyle/>
        <a:p>
          <a:r>
            <a:rPr lang="en-US" sz="2000" dirty="0" smtClean="0"/>
            <a:t>Who are not changing components or Service on ETP basis only</a:t>
          </a:r>
          <a:endParaRPr lang="en-US" sz="2000" dirty="0"/>
        </a:p>
      </dgm:t>
    </dgm:pt>
    <dgm:pt modelId="{8C7AA0DF-4847-48EC-AC10-0391408BC612}" type="parTrans" cxnId="{19C74835-00A0-4B95-ABDB-6D9E6236F3C5}">
      <dgm:prSet/>
      <dgm:spPr/>
      <dgm:t>
        <a:bodyPr/>
        <a:lstStyle/>
        <a:p>
          <a:endParaRPr lang="en-US"/>
        </a:p>
      </dgm:t>
    </dgm:pt>
    <dgm:pt modelId="{2C5CF726-6FF9-4CB2-A9FC-A25B7F6E44B6}" type="sibTrans" cxnId="{19C74835-00A0-4B95-ABDB-6D9E6236F3C5}">
      <dgm:prSet/>
      <dgm:spPr/>
      <dgm:t>
        <a:bodyPr/>
        <a:lstStyle/>
        <a:p>
          <a:endParaRPr lang="en-US"/>
        </a:p>
      </dgm:t>
    </dgm:pt>
    <dgm:pt modelId="{9F5345A6-86D7-4235-AFEF-46FC5AFA504A}">
      <dgm:prSet phldrT="[Text]" custT="1"/>
      <dgm:spPr/>
      <dgm:t>
        <a:bodyPr/>
        <a:lstStyle/>
        <a:p>
          <a:r>
            <a:rPr lang="en-US" sz="2000" dirty="0" smtClean="0"/>
            <a:t>At least 17 years of age</a:t>
          </a:r>
          <a:endParaRPr lang="en-US" sz="2000" dirty="0"/>
        </a:p>
      </dgm:t>
    </dgm:pt>
    <dgm:pt modelId="{D8CF7B2C-7FAF-46D5-A76C-AA83CBF1C338}" type="parTrans" cxnId="{1DCBB58B-A179-496A-945C-E0C78A280F17}">
      <dgm:prSet/>
      <dgm:spPr/>
      <dgm:t>
        <a:bodyPr/>
        <a:lstStyle/>
        <a:p>
          <a:endParaRPr lang="en-US"/>
        </a:p>
      </dgm:t>
    </dgm:pt>
    <dgm:pt modelId="{F53C3D47-C042-4B35-A1FD-8A3176A089DC}" type="sibTrans" cxnId="{1DCBB58B-A179-496A-945C-E0C78A280F17}">
      <dgm:prSet/>
      <dgm:spPr/>
      <dgm:t>
        <a:bodyPr/>
        <a:lstStyle/>
        <a:p>
          <a:endParaRPr lang="en-US"/>
        </a:p>
      </dgm:t>
    </dgm:pt>
    <dgm:pt modelId="{2DAC0020-FEB5-4EFC-BF5C-272B63E82DB9}">
      <dgm:prSet phldrT="[Text]" custT="1"/>
      <dgm:spPr/>
      <dgm:t>
        <a:bodyPr/>
        <a:lstStyle/>
        <a:p>
          <a:r>
            <a:rPr lang="en-US" sz="2000" dirty="0" smtClean="0"/>
            <a:t>Arrange test at a military installation for in-Service purposes</a:t>
          </a:r>
          <a:endParaRPr lang="en-US" sz="2000" dirty="0"/>
        </a:p>
      </dgm:t>
    </dgm:pt>
    <dgm:pt modelId="{A7DD00BD-14FE-454A-A3D4-A39D0168AC9D}" type="parTrans" cxnId="{1CB6AC1B-19D8-4023-AC9C-7C29C202F2A0}">
      <dgm:prSet/>
      <dgm:spPr/>
      <dgm:t>
        <a:bodyPr/>
        <a:lstStyle/>
        <a:p>
          <a:endParaRPr lang="en-US"/>
        </a:p>
      </dgm:t>
    </dgm:pt>
    <dgm:pt modelId="{BA2CB869-BCCF-432B-B457-53B92D18C901}" type="sibTrans" cxnId="{1CB6AC1B-19D8-4023-AC9C-7C29C202F2A0}">
      <dgm:prSet/>
      <dgm:spPr/>
      <dgm:t>
        <a:bodyPr/>
        <a:lstStyle/>
        <a:p>
          <a:endParaRPr lang="en-US"/>
        </a:p>
      </dgm:t>
    </dgm:pt>
    <dgm:pt modelId="{8643958C-FA77-452A-A651-87FB865058BD}" type="pres">
      <dgm:prSet presAssocID="{AC1E748B-CF53-445D-A617-BD014948C057}" presName="linear" presStyleCnt="0">
        <dgm:presLayoutVars>
          <dgm:dir/>
          <dgm:animLvl val="lvl"/>
          <dgm:resizeHandles val="exact"/>
        </dgm:presLayoutVars>
      </dgm:prSet>
      <dgm:spPr/>
      <dgm:t>
        <a:bodyPr/>
        <a:lstStyle/>
        <a:p>
          <a:endParaRPr lang="en-US"/>
        </a:p>
      </dgm:t>
    </dgm:pt>
    <dgm:pt modelId="{4C7F1412-2019-4219-8E5F-593BE6AA9945}" type="pres">
      <dgm:prSet presAssocID="{813A9FFC-3568-429C-9967-B2D2FB5C02CA}" presName="parentLin" presStyleCnt="0"/>
      <dgm:spPr/>
    </dgm:pt>
    <dgm:pt modelId="{42C39D4D-6E0E-4AB6-B16A-CDB4E178643C}" type="pres">
      <dgm:prSet presAssocID="{813A9FFC-3568-429C-9967-B2D2FB5C02CA}" presName="parentLeftMargin" presStyleLbl="node1" presStyleIdx="0" presStyleCnt="3"/>
      <dgm:spPr/>
      <dgm:t>
        <a:bodyPr/>
        <a:lstStyle/>
        <a:p>
          <a:endParaRPr lang="en-US"/>
        </a:p>
      </dgm:t>
    </dgm:pt>
    <dgm:pt modelId="{2F7C3E0E-F051-417F-83AF-4B710451247C}" type="pres">
      <dgm:prSet presAssocID="{813A9FFC-3568-429C-9967-B2D2FB5C02CA}" presName="parentText" presStyleLbl="node1" presStyleIdx="0" presStyleCnt="3">
        <dgm:presLayoutVars>
          <dgm:chMax val="0"/>
          <dgm:bulletEnabled val="1"/>
        </dgm:presLayoutVars>
      </dgm:prSet>
      <dgm:spPr/>
      <dgm:t>
        <a:bodyPr/>
        <a:lstStyle/>
        <a:p>
          <a:endParaRPr lang="en-US"/>
        </a:p>
      </dgm:t>
    </dgm:pt>
    <dgm:pt modelId="{BFEBAF4B-4DC6-4B2F-A755-EF1B5A474773}" type="pres">
      <dgm:prSet presAssocID="{813A9FFC-3568-429C-9967-B2D2FB5C02CA}" presName="negativeSpace" presStyleCnt="0"/>
      <dgm:spPr/>
    </dgm:pt>
    <dgm:pt modelId="{E8A3127D-A36A-489E-850D-227BFBFFDC69}" type="pres">
      <dgm:prSet presAssocID="{813A9FFC-3568-429C-9967-B2D2FB5C02CA}" presName="childText" presStyleLbl="conFgAcc1" presStyleIdx="0" presStyleCnt="3">
        <dgm:presLayoutVars>
          <dgm:bulletEnabled val="1"/>
        </dgm:presLayoutVars>
      </dgm:prSet>
      <dgm:spPr/>
    </dgm:pt>
    <dgm:pt modelId="{6B46CD1E-79C6-440D-B88A-8083A25B564F}" type="pres">
      <dgm:prSet presAssocID="{5B26CF5A-6662-46F8-9C95-16F3D30444D5}" presName="spaceBetweenRectangles" presStyleCnt="0"/>
      <dgm:spPr/>
    </dgm:pt>
    <dgm:pt modelId="{05D6F423-2B4E-4E40-B663-8ED44BC68AF3}" type="pres">
      <dgm:prSet presAssocID="{B58F57A4-41E5-426B-9CB9-A51A6B0DEE4A}" presName="parentLin" presStyleCnt="0"/>
      <dgm:spPr/>
    </dgm:pt>
    <dgm:pt modelId="{1D8C140F-874B-4E17-8C3D-E95C39E1F7A4}" type="pres">
      <dgm:prSet presAssocID="{B58F57A4-41E5-426B-9CB9-A51A6B0DEE4A}" presName="parentLeftMargin" presStyleLbl="node1" presStyleIdx="0" presStyleCnt="3"/>
      <dgm:spPr/>
      <dgm:t>
        <a:bodyPr/>
        <a:lstStyle/>
        <a:p>
          <a:endParaRPr lang="en-US"/>
        </a:p>
      </dgm:t>
    </dgm:pt>
    <dgm:pt modelId="{EF7C8851-656B-4B2D-99B1-A15FEAB8D638}" type="pres">
      <dgm:prSet presAssocID="{B58F57A4-41E5-426B-9CB9-A51A6B0DEE4A}" presName="parentText" presStyleLbl="node1" presStyleIdx="1" presStyleCnt="3">
        <dgm:presLayoutVars>
          <dgm:chMax val="0"/>
          <dgm:bulletEnabled val="1"/>
        </dgm:presLayoutVars>
      </dgm:prSet>
      <dgm:spPr/>
      <dgm:t>
        <a:bodyPr/>
        <a:lstStyle/>
        <a:p>
          <a:endParaRPr lang="en-US"/>
        </a:p>
      </dgm:t>
    </dgm:pt>
    <dgm:pt modelId="{0F2352A0-7E07-4FDF-AB0A-13DCAD93E792}" type="pres">
      <dgm:prSet presAssocID="{B58F57A4-41E5-426B-9CB9-A51A6B0DEE4A}" presName="negativeSpace" presStyleCnt="0"/>
      <dgm:spPr/>
    </dgm:pt>
    <dgm:pt modelId="{E76D5F50-3F37-44BE-ABA4-49D867248CB1}" type="pres">
      <dgm:prSet presAssocID="{B58F57A4-41E5-426B-9CB9-A51A6B0DEE4A}" presName="childText" presStyleLbl="conFgAcc1" presStyleIdx="1" presStyleCnt="3">
        <dgm:presLayoutVars>
          <dgm:bulletEnabled val="1"/>
        </dgm:presLayoutVars>
      </dgm:prSet>
      <dgm:spPr/>
      <dgm:t>
        <a:bodyPr/>
        <a:lstStyle/>
        <a:p>
          <a:endParaRPr lang="en-US"/>
        </a:p>
      </dgm:t>
    </dgm:pt>
    <dgm:pt modelId="{2BD94D73-27E5-4CAB-9CE3-178A01726D3D}" type="pres">
      <dgm:prSet presAssocID="{C5BCADF0-949E-438F-A3FA-D938E9272717}" presName="spaceBetweenRectangles" presStyleCnt="0"/>
      <dgm:spPr/>
    </dgm:pt>
    <dgm:pt modelId="{8F493337-C0DA-42E5-BAEA-27E872701B10}" type="pres">
      <dgm:prSet presAssocID="{F0AFD0C2-4421-43B6-B7B6-17E2C9DD9C1E}" presName="parentLin" presStyleCnt="0"/>
      <dgm:spPr/>
    </dgm:pt>
    <dgm:pt modelId="{900AF1CB-C680-4584-A359-2A125D44C704}" type="pres">
      <dgm:prSet presAssocID="{F0AFD0C2-4421-43B6-B7B6-17E2C9DD9C1E}" presName="parentLeftMargin" presStyleLbl="node1" presStyleIdx="1" presStyleCnt="3"/>
      <dgm:spPr/>
      <dgm:t>
        <a:bodyPr/>
        <a:lstStyle/>
        <a:p>
          <a:endParaRPr lang="en-US"/>
        </a:p>
      </dgm:t>
    </dgm:pt>
    <dgm:pt modelId="{9E6863D6-F973-44E1-BD27-26015EEA3940}" type="pres">
      <dgm:prSet presAssocID="{F0AFD0C2-4421-43B6-B7B6-17E2C9DD9C1E}" presName="parentText" presStyleLbl="node1" presStyleIdx="2" presStyleCnt="3">
        <dgm:presLayoutVars>
          <dgm:chMax val="0"/>
          <dgm:bulletEnabled val="1"/>
        </dgm:presLayoutVars>
      </dgm:prSet>
      <dgm:spPr/>
      <dgm:t>
        <a:bodyPr/>
        <a:lstStyle/>
        <a:p>
          <a:endParaRPr lang="en-US"/>
        </a:p>
      </dgm:t>
    </dgm:pt>
    <dgm:pt modelId="{D70617DD-2EDD-4C6E-B987-2177214FDC71}" type="pres">
      <dgm:prSet presAssocID="{F0AFD0C2-4421-43B6-B7B6-17E2C9DD9C1E}" presName="negativeSpace" presStyleCnt="0"/>
      <dgm:spPr/>
    </dgm:pt>
    <dgm:pt modelId="{93CE0E89-1748-4A0C-9291-9C3DA839619B}" type="pres">
      <dgm:prSet presAssocID="{F0AFD0C2-4421-43B6-B7B6-17E2C9DD9C1E}" presName="childText" presStyleLbl="conFgAcc1" presStyleIdx="2" presStyleCnt="3" custLinFactNeighborY="18122">
        <dgm:presLayoutVars>
          <dgm:bulletEnabled val="1"/>
        </dgm:presLayoutVars>
      </dgm:prSet>
      <dgm:spPr/>
      <dgm:t>
        <a:bodyPr/>
        <a:lstStyle/>
        <a:p>
          <a:endParaRPr lang="en-US"/>
        </a:p>
      </dgm:t>
    </dgm:pt>
  </dgm:ptLst>
  <dgm:cxnLst>
    <dgm:cxn modelId="{E18648CC-0355-4863-BE96-528C5D86665E}" srcId="{AC1E748B-CF53-445D-A617-BD014948C057}" destId="{B58F57A4-41E5-426B-9CB9-A51A6B0DEE4A}" srcOrd="1" destOrd="0" parTransId="{A60C4D78-067C-4DBB-8629-CFA2C5563391}" sibTransId="{C5BCADF0-949E-438F-A3FA-D938E9272717}"/>
    <dgm:cxn modelId="{2B62206D-3E6D-43BE-B63A-6C6E5923ADF4}" type="presOf" srcId="{9F5345A6-86D7-4235-AFEF-46FC5AFA504A}" destId="{E76D5F50-3F37-44BE-ABA4-49D867248CB1}" srcOrd="0" destOrd="0" presId="urn:microsoft.com/office/officeart/2005/8/layout/list1"/>
    <dgm:cxn modelId="{7FC14588-53FC-45BD-B8B4-0568055887F9}" type="presOf" srcId="{6695CE4E-1C1D-4211-B3E1-390A9F254689}" destId="{93CE0E89-1748-4A0C-9291-9C3DA839619B}" srcOrd="0" destOrd="0" presId="urn:microsoft.com/office/officeart/2005/8/layout/list1"/>
    <dgm:cxn modelId="{1DCBB58B-A179-496A-945C-E0C78A280F17}" srcId="{B58F57A4-41E5-426B-9CB9-A51A6B0DEE4A}" destId="{9F5345A6-86D7-4235-AFEF-46FC5AFA504A}" srcOrd="0" destOrd="0" parTransId="{D8CF7B2C-7FAF-46D5-A76C-AA83CBF1C338}" sibTransId="{F53C3D47-C042-4B35-A1FD-8A3176A089DC}"/>
    <dgm:cxn modelId="{458976A8-5AB1-41B4-8047-B7143A84DE5C}" type="presOf" srcId="{B58F57A4-41E5-426B-9CB9-A51A6B0DEE4A}" destId="{EF7C8851-656B-4B2D-99B1-A15FEAB8D638}" srcOrd="1" destOrd="0" presId="urn:microsoft.com/office/officeart/2005/8/layout/list1"/>
    <dgm:cxn modelId="{1CB6AC1B-19D8-4023-AC9C-7C29C202F2A0}" srcId="{F0AFD0C2-4421-43B6-B7B6-17E2C9DD9C1E}" destId="{2DAC0020-FEB5-4EFC-BF5C-272B63E82DB9}" srcOrd="1" destOrd="0" parTransId="{A7DD00BD-14FE-454A-A3D4-A39D0168AC9D}" sibTransId="{BA2CB869-BCCF-432B-B457-53B92D18C901}"/>
    <dgm:cxn modelId="{23A03163-ED56-4B89-9213-D9D0032BC959}" type="presOf" srcId="{F0AFD0C2-4421-43B6-B7B6-17E2C9DD9C1E}" destId="{9E6863D6-F973-44E1-BD27-26015EEA3940}" srcOrd="1" destOrd="0" presId="urn:microsoft.com/office/officeart/2005/8/layout/list1"/>
    <dgm:cxn modelId="{563F2DCB-64DA-4CAC-B9E2-6514A3A37EED}" type="presOf" srcId="{2DAC0020-FEB5-4EFC-BF5C-272B63E82DB9}" destId="{93CE0E89-1748-4A0C-9291-9C3DA839619B}" srcOrd="0" destOrd="1" presId="urn:microsoft.com/office/officeart/2005/8/layout/list1"/>
    <dgm:cxn modelId="{03CFB535-5332-42E6-9AAF-3395487A7662}" type="presOf" srcId="{B58F57A4-41E5-426B-9CB9-A51A6B0DEE4A}" destId="{1D8C140F-874B-4E17-8C3D-E95C39E1F7A4}" srcOrd="0" destOrd="0" presId="urn:microsoft.com/office/officeart/2005/8/layout/list1"/>
    <dgm:cxn modelId="{D1ECE68A-D3B3-4893-AFB9-13A26246ACFE}" srcId="{AC1E748B-CF53-445D-A617-BD014948C057}" destId="{813A9FFC-3568-429C-9967-B2D2FB5C02CA}" srcOrd="0" destOrd="0" parTransId="{BE6337B1-FA59-4413-AB91-BA9E06F79CB6}" sibTransId="{5B26CF5A-6662-46F8-9C95-16F3D30444D5}"/>
    <dgm:cxn modelId="{8E96B79A-31DE-46C1-AAD4-D9D171A148A1}" srcId="{AC1E748B-CF53-445D-A617-BD014948C057}" destId="{F0AFD0C2-4421-43B6-B7B6-17E2C9DD9C1E}" srcOrd="2" destOrd="0" parTransId="{A5F40B91-8D01-410C-911A-53A353E597AE}" sibTransId="{118D4FD7-9525-4EA5-8B62-7DDC4C761FB9}"/>
    <dgm:cxn modelId="{E5A82B44-BAEB-43A7-A843-067308368E45}" type="presOf" srcId="{AC1E748B-CF53-445D-A617-BD014948C057}" destId="{8643958C-FA77-452A-A651-87FB865058BD}" srcOrd="0" destOrd="0" presId="urn:microsoft.com/office/officeart/2005/8/layout/list1"/>
    <dgm:cxn modelId="{C302D9A5-8B8B-4992-B44C-3FB4B173D75D}" type="presOf" srcId="{813A9FFC-3568-429C-9967-B2D2FB5C02CA}" destId="{2F7C3E0E-F051-417F-83AF-4B710451247C}" srcOrd="1" destOrd="0" presId="urn:microsoft.com/office/officeart/2005/8/layout/list1"/>
    <dgm:cxn modelId="{06809FB8-0030-41FA-9002-8A5B5EC1F0B8}" type="presOf" srcId="{813A9FFC-3568-429C-9967-B2D2FB5C02CA}" destId="{42C39D4D-6E0E-4AB6-B16A-CDB4E178643C}" srcOrd="0" destOrd="0" presId="urn:microsoft.com/office/officeart/2005/8/layout/list1"/>
    <dgm:cxn modelId="{19C74835-00A0-4B95-ABDB-6D9E6236F3C5}" srcId="{F0AFD0C2-4421-43B6-B7B6-17E2C9DD9C1E}" destId="{6695CE4E-1C1D-4211-B3E1-390A9F254689}" srcOrd="0" destOrd="0" parTransId="{8C7AA0DF-4847-48EC-AC10-0391408BC612}" sibTransId="{2C5CF726-6FF9-4CB2-A9FC-A25B7F6E44B6}"/>
    <dgm:cxn modelId="{DFF1C890-89F8-4F45-852B-583BA779021B}" type="presOf" srcId="{F0AFD0C2-4421-43B6-B7B6-17E2C9DD9C1E}" destId="{900AF1CB-C680-4584-A359-2A125D44C704}" srcOrd="0" destOrd="0" presId="urn:microsoft.com/office/officeart/2005/8/layout/list1"/>
    <dgm:cxn modelId="{2C85777C-B7CC-4035-8880-C480002F5276}" type="presParOf" srcId="{8643958C-FA77-452A-A651-87FB865058BD}" destId="{4C7F1412-2019-4219-8E5F-593BE6AA9945}" srcOrd="0" destOrd="0" presId="urn:microsoft.com/office/officeart/2005/8/layout/list1"/>
    <dgm:cxn modelId="{17FD442C-6045-4B05-BBE7-694738647D50}" type="presParOf" srcId="{4C7F1412-2019-4219-8E5F-593BE6AA9945}" destId="{42C39D4D-6E0E-4AB6-B16A-CDB4E178643C}" srcOrd="0" destOrd="0" presId="urn:microsoft.com/office/officeart/2005/8/layout/list1"/>
    <dgm:cxn modelId="{73EC95BB-9B2F-4C48-8C9F-4004DF16F0CB}" type="presParOf" srcId="{4C7F1412-2019-4219-8E5F-593BE6AA9945}" destId="{2F7C3E0E-F051-417F-83AF-4B710451247C}" srcOrd="1" destOrd="0" presId="urn:microsoft.com/office/officeart/2005/8/layout/list1"/>
    <dgm:cxn modelId="{F213F47C-526D-4791-A263-C046A29C7BA7}" type="presParOf" srcId="{8643958C-FA77-452A-A651-87FB865058BD}" destId="{BFEBAF4B-4DC6-4B2F-A755-EF1B5A474773}" srcOrd="1" destOrd="0" presId="urn:microsoft.com/office/officeart/2005/8/layout/list1"/>
    <dgm:cxn modelId="{4C179806-9CE5-409C-AC3F-A4C4636C318D}" type="presParOf" srcId="{8643958C-FA77-452A-A651-87FB865058BD}" destId="{E8A3127D-A36A-489E-850D-227BFBFFDC69}" srcOrd="2" destOrd="0" presId="urn:microsoft.com/office/officeart/2005/8/layout/list1"/>
    <dgm:cxn modelId="{87F849A5-AFB3-437B-B9AB-530E83396C7F}" type="presParOf" srcId="{8643958C-FA77-452A-A651-87FB865058BD}" destId="{6B46CD1E-79C6-440D-B88A-8083A25B564F}" srcOrd="3" destOrd="0" presId="urn:microsoft.com/office/officeart/2005/8/layout/list1"/>
    <dgm:cxn modelId="{CEF00B42-E9F2-4AC0-BCE3-318981D0AA17}" type="presParOf" srcId="{8643958C-FA77-452A-A651-87FB865058BD}" destId="{05D6F423-2B4E-4E40-B663-8ED44BC68AF3}" srcOrd="4" destOrd="0" presId="urn:microsoft.com/office/officeart/2005/8/layout/list1"/>
    <dgm:cxn modelId="{F737F6BD-7E9A-416A-B27C-640D5EC4976A}" type="presParOf" srcId="{05D6F423-2B4E-4E40-B663-8ED44BC68AF3}" destId="{1D8C140F-874B-4E17-8C3D-E95C39E1F7A4}" srcOrd="0" destOrd="0" presId="urn:microsoft.com/office/officeart/2005/8/layout/list1"/>
    <dgm:cxn modelId="{DFB49A62-F121-4AD0-84A8-F8741707DA5D}" type="presParOf" srcId="{05D6F423-2B4E-4E40-B663-8ED44BC68AF3}" destId="{EF7C8851-656B-4B2D-99B1-A15FEAB8D638}" srcOrd="1" destOrd="0" presId="urn:microsoft.com/office/officeart/2005/8/layout/list1"/>
    <dgm:cxn modelId="{AAC2CE53-6727-4CD8-B1EE-6D48E1EF6E27}" type="presParOf" srcId="{8643958C-FA77-452A-A651-87FB865058BD}" destId="{0F2352A0-7E07-4FDF-AB0A-13DCAD93E792}" srcOrd="5" destOrd="0" presId="urn:microsoft.com/office/officeart/2005/8/layout/list1"/>
    <dgm:cxn modelId="{60C7ADDE-FA02-45A7-AE81-69001C94314E}" type="presParOf" srcId="{8643958C-FA77-452A-A651-87FB865058BD}" destId="{E76D5F50-3F37-44BE-ABA4-49D867248CB1}" srcOrd="6" destOrd="0" presId="urn:microsoft.com/office/officeart/2005/8/layout/list1"/>
    <dgm:cxn modelId="{C731897A-2EDF-43B2-945D-A4E028661665}" type="presParOf" srcId="{8643958C-FA77-452A-A651-87FB865058BD}" destId="{2BD94D73-27E5-4CAB-9CE3-178A01726D3D}" srcOrd="7" destOrd="0" presId="urn:microsoft.com/office/officeart/2005/8/layout/list1"/>
    <dgm:cxn modelId="{FB8F88A1-EA4B-4521-8680-A9BC800B62B7}" type="presParOf" srcId="{8643958C-FA77-452A-A651-87FB865058BD}" destId="{8F493337-C0DA-42E5-BAEA-27E872701B10}" srcOrd="8" destOrd="0" presId="urn:microsoft.com/office/officeart/2005/8/layout/list1"/>
    <dgm:cxn modelId="{66535611-4EAA-424A-8EC8-BC73427933D7}" type="presParOf" srcId="{8F493337-C0DA-42E5-BAEA-27E872701B10}" destId="{900AF1CB-C680-4584-A359-2A125D44C704}" srcOrd="0" destOrd="0" presId="urn:microsoft.com/office/officeart/2005/8/layout/list1"/>
    <dgm:cxn modelId="{0359A275-1D69-496D-97B5-D90894A49486}" type="presParOf" srcId="{8F493337-C0DA-42E5-BAEA-27E872701B10}" destId="{9E6863D6-F973-44E1-BD27-26015EEA3940}" srcOrd="1" destOrd="0" presId="urn:microsoft.com/office/officeart/2005/8/layout/list1"/>
    <dgm:cxn modelId="{E0768FB1-494E-4386-AD10-4619A74D8592}" type="presParOf" srcId="{8643958C-FA77-452A-A651-87FB865058BD}" destId="{D70617DD-2EDD-4C6E-B987-2177214FDC71}" srcOrd="9" destOrd="0" presId="urn:microsoft.com/office/officeart/2005/8/layout/list1"/>
    <dgm:cxn modelId="{BE7F9FA0-AB0C-4042-BF98-43AC87516514}" type="presParOf" srcId="{8643958C-FA77-452A-A651-87FB865058BD}" destId="{93CE0E89-1748-4A0C-9291-9C3DA839619B}" srcOrd="10" destOrd="0" presId="urn:microsoft.com/office/officeart/2005/8/layout/list1"/>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F1F260-170F-4EDD-9B2F-A89F4D957EB2}" type="doc">
      <dgm:prSet loTypeId="urn:microsoft.com/office/officeart/2005/8/layout/hList1" loCatId="list" qsTypeId="urn:microsoft.com/office/officeart/2005/8/quickstyle/simple5" qsCatId="simple" csTypeId="urn:microsoft.com/office/officeart/2005/8/colors/accent4_3" csCatId="accent4" phldr="1"/>
      <dgm:spPr/>
      <dgm:t>
        <a:bodyPr/>
        <a:lstStyle/>
        <a:p>
          <a:endParaRPr lang="en-US"/>
        </a:p>
      </dgm:t>
    </dgm:pt>
    <dgm:pt modelId="{107B9690-E319-4585-9062-D13CCBD2825D}">
      <dgm:prSet phldrT="[Text]"/>
      <dgm:spPr/>
      <dgm:t>
        <a:bodyPr/>
        <a:lstStyle/>
        <a:p>
          <a:r>
            <a:rPr lang="en-US" b="1" dirty="0" smtClean="0"/>
            <a:t>Medical Read Process</a:t>
          </a:r>
          <a:endParaRPr lang="en-US" b="1" dirty="0"/>
        </a:p>
      </dgm:t>
    </dgm:pt>
    <dgm:pt modelId="{E8FE35C5-9923-4DDF-8B0A-DB5BC8159E7D}" type="parTrans" cxnId="{F645041E-51C8-4983-A12E-8FBCBF8E497A}">
      <dgm:prSet/>
      <dgm:spPr/>
      <dgm:t>
        <a:bodyPr/>
        <a:lstStyle/>
        <a:p>
          <a:endParaRPr lang="en-US"/>
        </a:p>
      </dgm:t>
    </dgm:pt>
    <dgm:pt modelId="{5F9F90C3-D7A6-4F36-B60C-8D7F4E6CB495}" type="sibTrans" cxnId="{F645041E-51C8-4983-A12E-8FBCBF8E497A}">
      <dgm:prSet/>
      <dgm:spPr/>
      <dgm:t>
        <a:bodyPr/>
        <a:lstStyle/>
        <a:p>
          <a:endParaRPr lang="en-US"/>
        </a:p>
      </dgm:t>
    </dgm:pt>
    <dgm:pt modelId="{A5D6CB98-ED1B-4C96-97C1-56AF1525FE39}">
      <dgm:prSet phldrT="[Text]" custT="1"/>
      <dgm:spPr/>
      <dgm:t>
        <a:bodyPr/>
        <a:lstStyle/>
        <a:p>
          <a:r>
            <a:rPr lang="en-US" sz="2400" dirty="0" smtClean="0"/>
            <a:t>“Med read”</a:t>
          </a:r>
          <a:endParaRPr lang="en-US" sz="2400" dirty="0"/>
        </a:p>
      </dgm:t>
    </dgm:pt>
    <dgm:pt modelId="{73C0E032-BF65-4FBD-893A-9932B43BBDEC}" type="parTrans" cxnId="{6494E80D-2FEB-4693-A893-35F515E7D1BE}">
      <dgm:prSet/>
      <dgm:spPr/>
      <dgm:t>
        <a:bodyPr/>
        <a:lstStyle/>
        <a:p>
          <a:endParaRPr lang="en-US"/>
        </a:p>
      </dgm:t>
    </dgm:pt>
    <dgm:pt modelId="{572208C1-E8BD-410C-8AD0-2EFFB9DA7F98}" type="sibTrans" cxnId="{6494E80D-2FEB-4693-A893-35F515E7D1BE}">
      <dgm:prSet/>
      <dgm:spPr/>
      <dgm:t>
        <a:bodyPr/>
        <a:lstStyle/>
        <a:p>
          <a:endParaRPr lang="en-US"/>
        </a:p>
      </dgm:t>
    </dgm:pt>
    <dgm:pt modelId="{064D45D3-2916-43AC-A132-186E49AF79FA}">
      <dgm:prSet phldrT="[Text]" custT="1"/>
      <dgm:spPr/>
      <dgm:t>
        <a:bodyPr/>
        <a:lstStyle/>
        <a:p>
          <a:r>
            <a:rPr lang="en-US" sz="2400" dirty="0" smtClean="0"/>
            <a:t>Following the initial physical examination</a:t>
          </a:r>
          <a:endParaRPr lang="en-US" sz="2400" dirty="0"/>
        </a:p>
      </dgm:t>
    </dgm:pt>
    <dgm:pt modelId="{9E96B9A9-467A-48B3-AEC1-8E081961B4F5}" type="parTrans" cxnId="{92BA5C17-C8B0-41B6-B418-9AEA7AD66B8F}">
      <dgm:prSet/>
      <dgm:spPr/>
      <dgm:t>
        <a:bodyPr/>
        <a:lstStyle/>
        <a:p>
          <a:endParaRPr lang="en-US"/>
        </a:p>
      </dgm:t>
    </dgm:pt>
    <dgm:pt modelId="{265CBDA5-057D-462A-AD6E-34A3BF1F3A93}" type="sibTrans" cxnId="{92BA5C17-C8B0-41B6-B418-9AEA7AD66B8F}">
      <dgm:prSet/>
      <dgm:spPr/>
      <dgm:t>
        <a:bodyPr/>
        <a:lstStyle/>
        <a:p>
          <a:endParaRPr lang="en-US"/>
        </a:p>
      </dgm:t>
    </dgm:pt>
    <dgm:pt modelId="{57117DC8-DD8B-4E00-87E6-C2D3CC2F9C7A}">
      <dgm:prSet phldrT="[Text]"/>
      <dgm:spPr/>
      <dgm:t>
        <a:bodyPr/>
        <a:lstStyle/>
        <a:p>
          <a:pPr>
            <a:spcAft>
              <a:spcPts val="0"/>
            </a:spcAft>
          </a:pPr>
          <a:r>
            <a:rPr lang="en-US" b="1" dirty="0" smtClean="0"/>
            <a:t>Medical </a:t>
          </a:r>
        </a:p>
        <a:p>
          <a:pPr>
            <a:spcAft>
              <a:spcPts val="0"/>
            </a:spcAft>
          </a:pPr>
          <a:r>
            <a:rPr lang="en-US" b="1" dirty="0" smtClean="0"/>
            <a:t>Disclosures</a:t>
          </a:r>
          <a:endParaRPr lang="en-US" b="1" dirty="0"/>
        </a:p>
      </dgm:t>
    </dgm:pt>
    <dgm:pt modelId="{8BE46CAB-7BFF-45D4-B04C-3F41845C6E6D}" type="parTrans" cxnId="{CAD3FA50-1D97-46CD-98A8-0ABC45820906}">
      <dgm:prSet/>
      <dgm:spPr/>
      <dgm:t>
        <a:bodyPr/>
        <a:lstStyle/>
        <a:p>
          <a:endParaRPr lang="en-US"/>
        </a:p>
      </dgm:t>
    </dgm:pt>
    <dgm:pt modelId="{39F56687-4A7B-433B-BCFD-D8C9A63076D8}" type="sibTrans" cxnId="{CAD3FA50-1D97-46CD-98A8-0ABC45820906}">
      <dgm:prSet/>
      <dgm:spPr/>
      <dgm:t>
        <a:bodyPr/>
        <a:lstStyle/>
        <a:p>
          <a:endParaRPr lang="en-US"/>
        </a:p>
      </dgm:t>
    </dgm:pt>
    <dgm:pt modelId="{D3E9B894-BFA6-4C1B-9C9A-A5A4FFE64259}">
      <dgm:prSet phldrT="[Text]" custT="1"/>
      <dgm:spPr/>
      <dgm:t>
        <a:bodyPr/>
        <a:lstStyle/>
        <a:p>
          <a:r>
            <a:rPr lang="en-US" sz="2400" dirty="0" smtClean="0"/>
            <a:t>New medical information is revealed during MEPS processing</a:t>
          </a:r>
          <a:endParaRPr lang="en-US" sz="2400" dirty="0"/>
        </a:p>
      </dgm:t>
    </dgm:pt>
    <dgm:pt modelId="{DDF17A1B-E32F-4557-B3F5-6841AF81EEE5}" type="parTrans" cxnId="{D4AFCBA1-8856-49AE-89A8-9C70691AFB03}">
      <dgm:prSet/>
      <dgm:spPr/>
      <dgm:t>
        <a:bodyPr/>
        <a:lstStyle/>
        <a:p>
          <a:endParaRPr lang="en-US"/>
        </a:p>
      </dgm:t>
    </dgm:pt>
    <dgm:pt modelId="{FD752242-9492-4D6F-AC0A-6EE45ADB3B31}" type="sibTrans" cxnId="{D4AFCBA1-8856-49AE-89A8-9C70691AFB03}">
      <dgm:prSet/>
      <dgm:spPr/>
      <dgm:t>
        <a:bodyPr/>
        <a:lstStyle/>
        <a:p>
          <a:endParaRPr lang="en-US"/>
        </a:p>
      </dgm:t>
    </dgm:pt>
    <dgm:pt modelId="{03DE39A1-25D6-4A31-A6E2-B85246075D9C}">
      <dgm:prSet phldrT="[Text]" custT="1"/>
      <dgm:spPr/>
      <dgm:t>
        <a:bodyPr/>
        <a:lstStyle/>
        <a:p>
          <a:r>
            <a:rPr lang="en-US" sz="2400" dirty="0" smtClean="0"/>
            <a:t>Applicant placed on administrative hold status</a:t>
          </a:r>
          <a:endParaRPr lang="en-US" sz="2400" dirty="0"/>
        </a:p>
      </dgm:t>
    </dgm:pt>
    <dgm:pt modelId="{5D65F99B-1FAF-4B8C-B9AF-674DA2451179}" type="parTrans" cxnId="{563D3505-174B-4237-8A10-CFEEC359E364}">
      <dgm:prSet/>
      <dgm:spPr/>
      <dgm:t>
        <a:bodyPr/>
        <a:lstStyle/>
        <a:p>
          <a:endParaRPr lang="en-US"/>
        </a:p>
      </dgm:t>
    </dgm:pt>
    <dgm:pt modelId="{4802FF68-BAEF-4A0A-9267-ED59386C790E}" type="sibTrans" cxnId="{563D3505-174B-4237-8A10-CFEEC359E364}">
      <dgm:prSet/>
      <dgm:spPr/>
      <dgm:t>
        <a:bodyPr/>
        <a:lstStyle/>
        <a:p>
          <a:endParaRPr lang="en-US"/>
        </a:p>
      </dgm:t>
    </dgm:pt>
    <dgm:pt modelId="{5E170808-90ED-4F4A-A2F7-8A5DFCFEDDE6}">
      <dgm:prSet phldrT="[Text]" custT="1"/>
      <dgm:spPr/>
      <dgm:t>
        <a:bodyPr/>
        <a:lstStyle/>
        <a:p>
          <a:r>
            <a:rPr lang="en-US" sz="2400" dirty="0" smtClean="0"/>
            <a:t>Medical documentation that has been requested and/or supplied</a:t>
          </a:r>
          <a:endParaRPr lang="en-US" sz="2400" dirty="0"/>
        </a:p>
      </dgm:t>
    </dgm:pt>
    <dgm:pt modelId="{D8F1DA58-5295-4D35-A395-9E20458448B3}" type="parTrans" cxnId="{D24D8D31-3CE3-46AC-AA0C-3592233CC69E}">
      <dgm:prSet/>
      <dgm:spPr/>
      <dgm:t>
        <a:bodyPr/>
        <a:lstStyle/>
        <a:p>
          <a:endParaRPr lang="en-US"/>
        </a:p>
      </dgm:t>
    </dgm:pt>
    <dgm:pt modelId="{BA53D226-4506-45FC-BA34-29AD70028F5D}" type="sibTrans" cxnId="{D24D8D31-3CE3-46AC-AA0C-3592233CC69E}">
      <dgm:prSet/>
      <dgm:spPr/>
      <dgm:t>
        <a:bodyPr/>
        <a:lstStyle/>
        <a:p>
          <a:endParaRPr lang="en-US"/>
        </a:p>
      </dgm:t>
    </dgm:pt>
    <dgm:pt modelId="{D4C916C8-CF61-416D-8939-85E358AACBC1}">
      <dgm:prSet phldrT="[Text]" custT="1"/>
      <dgm:spPr/>
      <dgm:t>
        <a:bodyPr/>
        <a:lstStyle/>
        <a:p>
          <a:r>
            <a:rPr lang="en-US" sz="2400" dirty="0" smtClean="0"/>
            <a:t>Including medical waivers from SMWRA</a:t>
          </a:r>
          <a:endParaRPr lang="en-US" sz="2400" dirty="0"/>
        </a:p>
      </dgm:t>
    </dgm:pt>
    <dgm:pt modelId="{927810F2-2BA2-4706-A94A-8F9F2E7A1034}" type="parTrans" cxnId="{0CC06284-A588-439E-ADC9-53DB011D7813}">
      <dgm:prSet/>
      <dgm:spPr/>
      <dgm:t>
        <a:bodyPr/>
        <a:lstStyle/>
        <a:p>
          <a:endParaRPr lang="en-US"/>
        </a:p>
      </dgm:t>
    </dgm:pt>
    <dgm:pt modelId="{DCFF57D0-DBC2-4CEE-AFCC-23D41BD5CEB3}" type="sibTrans" cxnId="{0CC06284-A588-439E-ADC9-53DB011D7813}">
      <dgm:prSet/>
      <dgm:spPr/>
      <dgm:t>
        <a:bodyPr/>
        <a:lstStyle/>
        <a:p>
          <a:endParaRPr lang="en-US"/>
        </a:p>
      </dgm:t>
    </dgm:pt>
    <dgm:pt modelId="{C22F4D5D-3562-422A-9E0B-EC7C6EA907A5}">
      <dgm:prSet phldrT="[Text]" custT="1"/>
      <dgm:spPr/>
      <dgm:t>
        <a:bodyPr/>
        <a:lstStyle/>
        <a:p>
          <a:r>
            <a:rPr lang="en-US" sz="2400" dirty="0" smtClean="0"/>
            <a:t>Applicant will be directed to the medical section for evaluation of the disclosure by a MEPS provider</a:t>
          </a:r>
          <a:endParaRPr lang="en-US" sz="2400" dirty="0"/>
        </a:p>
      </dgm:t>
    </dgm:pt>
    <dgm:pt modelId="{682D7B60-9A9F-4FFC-8FBB-46566BCA4C2E}" type="parTrans" cxnId="{48E30FDE-79A8-42D9-BD24-C835EBBB481A}">
      <dgm:prSet/>
      <dgm:spPr/>
      <dgm:t>
        <a:bodyPr/>
        <a:lstStyle/>
        <a:p>
          <a:endParaRPr lang="en-US"/>
        </a:p>
      </dgm:t>
    </dgm:pt>
    <dgm:pt modelId="{4409CD2C-F4B6-4DC4-B753-FEEE398C37A8}" type="sibTrans" cxnId="{48E30FDE-79A8-42D9-BD24-C835EBBB481A}">
      <dgm:prSet/>
      <dgm:spPr/>
      <dgm:t>
        <a:bodyPr/>
        <a:lstStyle/>
        <a:p>
          <a:endParaRPr lang="en-US"/>
        </a:p>
      </dgm:t>
    </dgm:pt>
    <dgm:pt modelId="{0E279C54-20B6-4EEF-B0B6-40B0493008C3}" type="pres">
      <dgm:prSet presAssocID="{2BF1F260-170F-4EDD-9B2F-A89F4D957EB2}" presName="Name0" presStyleCnt="0">
        <dgm:presLayoutVars>
          <dgm:dir/>
          <dgm:animLvl val="lvl"/>
          <dgm:resizeHandles val="exact"/>
        </dgm:presLayoutVars>
      </dgm:prSet>
      <dgm:spPr/>
      <dgm:t>
        <a:bodyPr/>
        <a:lstStyle/>
        <a:p>
          <a:endParaRPr lang="en-US"/>
        </a:p>
      </dgm:t>
    </dgm:pt>
    <dgm:pt modelId="{450F6880-2DDC-4621-BB62-BDCB209802AA}" type="pres">
      <dgm:prSet presAssocID="{107B9690-E319-4585-9062-D13CCBD2825D}" presName="composite" presStyleCnt="0"/>
      <dgm:spPr/>
    </dgm:pt>
    <dgm:pt modelId="{0A3CB463-D4E2-40D6-AB32-FFDB6BD2FF40}" type="pres">
      <dgm:prSet presAssocID="{107B9690-E319-4585-9062-D13CCBD2825D}" presName="parTx" presStyleLbl="alignNode1" presStyleIdx="0" presStyleCnt="2">
        <dgm:presLayoutVars>
          <dgm:chMax val="0"/>
          <dgm:chPref val="0"/>
          <dgm:bulletEnabled val="1"/>
        </dgm:presLayoutVars>
      </dgm:prSet>
      <dgm:spPr/>
      <dgm:t>
        <a:bodyPr/>
        <a:lstStyle/>
        <a:p>
          <a:endParaRPr lang="en-US"/>
        </a:p>
      </dgm:t>
    </dgm:pt>
    <dgm:pt modelId="{318AD3A0-7FD8-4231-8A92-ABEF815EF13C}" type="pres">
      <dgm:prSet presAssocID="{107B9690-E319-4585-9062-D13CCBD2825D}" presName="desTx" presStyleLbl="alignAccFollowNode1" presStyleIdx="0" presStyleCnt="2">
        <dgm:presLayoutVars>
          <dgm:bulletEnabled val="1"/>
        </dgm:presLayoutVars>
      </dgm:prSet>
      <dgm:spPr/>
      <dgm:t>
        <a:bodyPr/>
        <a:lstStyle/>
        <a:p>
          <a:endParaRPr lang="en-US"/>
        </a:p>
      </dgm:t>
    </dgm:pt>
    <dgm:pt modelId="{3F23017C-6561-48F2-BF42-76D33A0A4194}" type="pres">
      <dgm:prSet presAssocID="{5F9F90C3-D7A6-4F36-B60C-8D7F4E6CB495}" presName="space" presStyleCnt="0"/>
      <dgm:spPr/>
    </dgm:pt>
    <dgm:pt modelId="{796ACCD5-1886-441A-ACFD-DF4354C51C18}" type="pres">
      <dgm:prSet presAssocID="{57117DC8-DD8B-4E00-87E6-C2D3CC2F9C7A}" presName="composite" presStyleCnt="0"/>
      <dgm:spPr/>
    </dgm:pt>
    <dgm:pt modelId="{A4637242-14F2-4CD3-B14F-775F67845A8E}" type="pres">
      <dgm:prSet presAssocID="{57117DC8-DD8B-4E00-87E6-C2D3CC2F9C7A}" presName="parTx" presStyleLbl="alignNode1" presStyleIdx="1" presStyleCnt="2">
        <dgm:presLayoutVars>
          <dgm:chMax val="0"/>
          <dgm:chPref val="0"/>
          <dgm:bulletEnabled val="1"/>
        </dgm:presLayoutVars>
      </dgm:prSet>
      <dgm:spPr/>
      <dgm:t>
        <a:bodyPr/>
        <a:lstStyle/>
        <a:p>
          <a:endParaRPr lang="en-US"/>
        </a:p>
      </dgm:t>
    </dgm:pt>
    <dgm:pt modelId="{72074B34-AE79-40C9-9DE5-B006EEEF6D49}" type="pres">
      <dgm:prSet presAssocID="{57117DC8-DD8B-4E00-87E6-C2D3CC2F9C7A}" presName="desTx" presStyleLbl="alignAccFollowNode1" presStyleIdx="1" presStyleCnt="2">
        <dgm:presLayoutVars>
          <dgm:bulletEnabled val="1"/>
        </dgm:presLayoutVars>
      </dgm:prSet>
      <dgm:spPr/>
      <dgm:t>
        <a:bodyPr/>
        <a:lstStyle/>
        <a:p>
          <a:endParaRPr lang="en-US"/>
        </a:p>
      </dgm:t>
    </dgm:pt>
  </dgm:ptLst>
  <dgm:cxnLst>
    <dgm:cxn modelId="{F2816C2E-3622-4A47-A56E-47FE8617B0ED}" type="presOf" srcId="{064D45D3-2916-43AC-A132-186E49AF79FA}" destId="{318AD3A0-7FD8-4231-8A92-ABEF815EF13C}" srcOrd="0" destOrd="2" presId="urn:microsoft.com/office/officeart/2005/8/layout/hList1"/>
    <dgm:cxn modelId="{0CC06284-A588-439E-ADC9-53DB011D7813}" srcId="{107B9690-E319-4585-9062-D13CCBD2825D}" destId="{D4C916C8-CF61-416D-8939-85E358AACBC1}" srcOrd="3" destOrd="0" parTransId="{927810F2-2BA2-4706-A94A-8F9F2E7A1034}" sibTransId="{DCFF57D0-DBC2-4CEE-AFCC-23D41BD5CEB3}"/>
    <dgm:cxn modelId="{D4AFCBA1-8856-49AE-89A8-9C70691AFB03}" srcId="{57117DC8-DD8B-4E00-87E6-C2D3CC2F9C7A}" destId="{D3E9B894-BFA6-4C1B-9C9A-A5A4FFE64259}" srcOrd="0" destOrd="0" parTransId="{DDF17A1B-E32F-4557-B3F5-6841AF81EEE5}" sibTransId="{FD752242-9492-4D6F-AC0A-6EE45ADB3B31}"/>
    <dgm:cxn modelId="{F645041E-51C8-4983-A12E-8FBCBF8E497A}" srcId="{2BF1F260-170F-4EDD-9B2F-A89F4D957EB2}" destId="{107B9690-E319-4585-9062-D13CCBD2825D}" srcOrd="0" destOrd="0" parTransId="{E8FE35C5-9923-4DDF-8B0A-DB5BC8159E7D}" sibTransId="{5F9F90C3-D7A6-4F36-B60C-8D7F4E6CB495}"/>
    <dgm:cxn modelId="{48E30FDE-79A8-42D9-BD24-C835EBBB481A}" srcId="{57117DC8-DD8B-4E00-87E6-C2D3CC2F9C7A}" destId="{C22F4D5D-3562-422A-9E0B-EC7C6EA907A5}" srcOrd="2" destOrd="0" parTransId="{682D7B60-9A9F-4FFC-8FBB-46566BCA4C2E}" sibTransId="{4409CD2C-F4B6-4DC4-B753-FEEE398C37A8}"/>
    <dgm:cxn modelId="{CAD3FA50-1D97-46CD-98A8-0ABC45820906}" srcId="{2BF1F260-170F-4EDD-9B2F-A89F4D957EB2}" destId="{57117DC8-DD8B-4E00-87E6-C2D3CC2F9C7A}" srcOrd="1" destOrd="0" parTransId="{8BE46CAB-7BFF-45D4-B04C-3F41845C6E6D}" sibTransId="{39F56687-4A7B-433B-BCFD-D8C9A63076D8}"/>
    <dgm:cxn modelId="{563D3505-174B-4237-8A10-CFEEC359E364}" srcId="{57117DC8-DD8B-4E00-87E6-C2D3CC2F9C7A}" destId="{03DE39A1-25D6-4A31-A6E2-B85246075D9C}" srcOrd="1" destOrd="0" parTransId="{5D65F99B-1FAF-4B8C-B9AF-674DA2451179}" sibTransId="{4802FF68-BAEF-4A0A-9267-ED59386C790E}"/>
    <dgm:cxn modelId="{92BA5C17-C8B0-41B6-B418-9AEA7AD66B8F}" srcId="{107B9690-E319-4585-9062-D13CCBD2825D}" destId="{064D45D3-2916-43AC-A132-186E49AF79FA}" srcOrd="2" destOrd="0" parTransId="{9E96B9A9-467A-48B3-AEC1-8E081961B4F5}" sibTransId="{265CBDA5-057D-462A-AD6E-34A3BF1F3A93}"/>
    <dgm:cxn modelId="{79E5F2D2-5F3F-447A-871B-27DFCA35FF92}" type="presOf" srcId="{D4C916C8-CF61-416D-8939-85E358AACBC1}" destId="{318AD3A0-7FD8-4231-8A92-ABEF815EF13C}" srcOrd="0" destOrd="3" presId="urn:microsoft.com/office/officeart/2005/8/layout/hList1"/>
    <dgm:cxn modelId="{ECC10B7D-EE82-4CF6-AFC2-F014C4686707}" type="presOf" srcId="{D3E9B894-BFA6-4C1B-9C9A-A5A4FFE64259}" destId="{72074B34-AE79-40C9-9DE5-B006EEEF6D49}" srcOrd="0" destOrd="0" presId="urn:microsoft.com/office/officeart/2005/8/layout/hList1"/>
    <dgm:cxn modelId="{4C6DB3D1-FD70-43A0-BD3B-DB638D07F32B}" type="presOf" srcId="{03DE39A1-25D6-4A31-A6E2-B85246075D9C}" destId="{72074B34-AE79-40C9-9DE5-B006EEEF6D49}" srcOrd="0" destOrd="1" presId="urn:microsoft.com/office/officeart/2005/8/layout/hList1"/>
    <dgm:cxn modelId="{6494E80D-2FEB-4693-A893-35F515E7D1BE}" srcId="{107B9690-E319-4585-9062-D13CCBD2825D}" destId="{A5D6CB98-ED1B-4C96-97C1-56AF1525FE39}" srcOrd="0" destOrd="0" parTransId="{73C0E032-BF65-4FBD-893A-9932B43BBDEC}" sibTransId="{572208C1-E8BD-410C-8AD0-2EFFB9DA7F98}"/>
    <dgm:cxn modelId="{D24D8D31-3CE3-46AC-AA0C-3592233CC69E}" srcId="{107B9690-E319-4585-9062-D13CCBD2825D}" destId="{5E170808-90ED-4F4A-A2F7-8A5DFCFEDDE6}" srcOrd="1" destOrd="0" parTransId="{D8F1DA58-5295-4D35-A395-9E20458448B3}" sibTransId="{BA53D226-4506-45FC-BA34-29AD70028F5D}"/>
    <dgm:cxn modelId="{FF308FE5-B8D5-4956-84B4-F4A4C80C05A8}" type="presOf" srcId="{5E170808-90ED-4F4A-A2F7-8A5DFCFEDDE6}" destId="{318AD3A0-7FD8-4231-8A92-ABEF815EF13C}" srcOrd="0" destOrd="1" presId="urn:microsoft.com/office/officeart/2005/8/layout/hList1"/>
    <dgm:cxn modelId="{C9B2A8E7-7045-497C-A3ED-E7046F703886}" type="presOf" srcId="{C22F4D5D-3562-422A-9E0B-EC7C6EA907A5}" destId="{72074B34-AE79-40C9-9DE5-B006EEEF6D49}" srcOrd="0" destOrd="2" presId="urn:microsoft.com/office/officeart/2005/8/layout/hList1"/>
    <dgm:cxn modelId="{76612975-D8D1-4443-9FF2-8CD2299FD824}" type="presOf" srcId="{107B9690-E319-4585-9062-D13CCBD2825D}" destId="{0A3CB463-D4E2-40D6-AB32-FFDB6BD2FF40}" srcOrd="0" destOrd="0" presId="urn:microsoft.com/office/officeart/2005/8/layout/hList1"/>
    <dgm:cxn modelId="{DB7CD9B5-4264-4164-8B68-0A0CA820CBAD}" type="presOf" srcId="{A5D6CB98-ED1B-4C96-97C1-56AF1525FE39}" destId="{318AD3A0-7FD8-4231-8A92-ABEF815EF13C}" srcOrd="0" destOrd="0" presId="urn:microsoft.com/office/officeart/2005/8/layout/hList1"/>
    <dgm:cxn modelId="{FEB82119-3FD6-418F-9C7D-1F598EBE278E}" type="presOf" srcId="{2BF1F260-170F-4EDD-9B2F-A89F4D957EB2}" destId="{0E279C54-20B6-4EEF-B0B6-40B0493008C3}" srcOrd="0" destOrd="0" presId="urn:microsoft.com/office/officeart/2005/8/layout/hList1"/>
    <dgm:cxn modelId="{5B4526E0-20DD-4002-8C30-91318749C273}" type="presOf" srcId="{57117DC8-DD8B-4E00-87E6-C2D3CC2F9C7A}" destId="{A4637242-14F2-4CD3-B14F-775F67845A8E}" srcOrd="0" destOrd="0" presId="urn:microsoft.com/office/officeart/2005/8/layout/hList1"/>
    <dgm:cxn modelId="{BE4C06DB-60D7-40E6-B16F-D4BE31A17641}" type="presParOf" srcId="{0E279C54-20B6-4EEF-B0B6-40B0493008C3}" destId="{450F6880-2DDC-4621-BB62-BDCB209802AA}" srcOrd="0" destOrd="0" presId="urn:microsoft.com/office/officeart/2005/8/layout/hList1"/>
    <dgm:cxn modelId="{73958D93-8498-4CE1-B6A7-4A9F01E320E8}" type="presParOf" srcId="{450F6880-2DDC-4621-BB62-BDCB209802AA}" destId="{0A3CB463-D4E2-40D6-AB32-FFDB6BD2FF40}" srcOrd="0" destOrd="0" presId="urn:microsoft.com/office/officeart/2005/8/layout/hList1"/>
    <dgm:cxn modelId="{31224080-2AC2-4A86-BD93-6304E6357E8E}" type="presParOf" srcId="{450F6880-2DDC-4621-BB62-BDCB209802AA}" destId="{318AD3A0-7FD8-4231-8A92-ABEF815EF13C}" srcOrd="1" destOrd="0" presId="urn:microsoft.com/office/officeart/2005/8/layout/hList1"/>
    <dgm:cxn modelId="{C5C21B6E-91BC-4F15-9E9D-67D8B1AB0527}" type="presParOf" srcId="{0E279C54-20B6-4EEF-B0B6-40B0493008C3}" destId="{3F23017C-6561-48F2-BF42-76D33A0A4194}" srcOrd="1" destOrd="0" presId="urn:microsoft.com/office/officeart/2005/8/layout/hList1"/>
    <dgm:cxn modelId="{CA564F5E-4D14-47F3-8C71-A4D034142F25}" type="presParOf" srcId="{0E279C54-20B6-4EEF-B0B6-40B0493008C3}" destId="{796ACCD5-1886-441A-ACFD-DF4354C51C18}" srcOrd="2" destOrd="0" presId="urn:microsoft.com/office/officeart/2005/8/layout/hList1"/>
    <dgm:cxn modelId="{5B59D2CD-8D48-4CA8-8FE0-F09BF09E2B72}" type="presParOf" srcId="{796ACCD5-1886-441A-ACFD-DF4354C51C18}" destId="{A4637242-14F2-4CD3-B14F-775F67845A8E}" srcOrd="0" destOrd="0" presId="urn:microsoft.com/office/officeart/2005/8/layout/hList1"/>
    <dgm:cxn modelId="{8E51B900-10A5-41F6-8646-06D6083D9192}" type="presParOf" srcId="{796ACCD5-1886-441A-ACFD-DF4354C51C18}" destId="{72074B34-AE79-40C9-9DE5-B006EEEF6D4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2E560-17E0-4B3E-8B4A-3BD1ECB9FAE4}">
      <dsp:nvSpPr>
        <dsp:cNvPr id="0" name=""/>
        <dsp:cNvSpPr/>
      </dsp:nvSpPr>
      <dsp:spPr>
        <a:xfrm rot="5400000">
          <a:off x="4625932" y="1692062"/>
          <a:ext cx="1642383" cy="5204661"/>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rtl="0">
            <a:lnSpc>
              <a:spcPct val="90000"/>
            </a:lnSpc>
            <a:spcBef>
              <a:spcPct val="0"/>
            </a:spcBef>
            <a:spcAft>
              <a:spcPct val="15000"/>
            </a:spcAft>
            <a:buChar char="••"/>
          </a:pPr>
          <a:r>
            <a:rPr lang="en-US" sz="1100" kern="1200" dirty="0" smtClean="0"/>
            <a:t>DoD Directive 1145.02E, USMEPCOM (Oct 12) </a:t>
          </a:r>
          <a:endParaRPr lang="en-US" sz="1100" kern="1200" dirty="0"/>
        </a:p>
        <a:p>
          <a:pPr marL="57150" lvl="1" indent="-57150" algn="l" defTabSz="488950" rtl="0">
            <a:lnSpc>
              <a:spcPct val="90000"/>
            </a:lnSpc>
            <a:spcBef>
              <a:spcPct val="0"/>
            </a:spcBef>
            <a:spcAft>
              <a:spcPct val="15000"/>
            </a:spcAft>
            <a:buChar char="••"/>
          </a:pPr>
          <a:r>
            <a:rPr lang="en-US" sz="1100" kern="1200" dirty="0" smtClean="0"/>
            <a:t>DoD Instruction 1304.02, Accession Processing Data Collection Forms (Sep 11)</a:t>
          </a:r>
          <a:endParaRPr lang="en-US" sz="1100" kern="1200" dirty="0"/>
        </a:p>
        <a:p>
          <a:pPr marL="57150" lvl="1" indent="-57150" algn="l" defTabSz="488950" rtl="0">
            <a:lnSpc>
              <a:spcPct val="90000"/>
            </a:lnSpc>
            <a:spcBef>
              <a:spcPct val="0"/>
            </a:spcBef>
            <a:spcAft>
              <a:spcPct val="15000"/>
            </a:spcAft>
            <a:buChar char="••"/>
          </a:pPr>
          <a:r>
            <a:rPr lang="en-US" sz="1100" kern="1200" dirty="0" smtClean="0"/>
            <a:t>DoD Manual 1145.02, Military Entrance Processing Stations (Jul 18)</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Reg 601-23, Enlistment Processing (Oct 17)</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Reg 680-3, USMIRS (May 06)  </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Reg 55-2, Transportation and Travel</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a:t>
          </a:r>
          <a:r>
            <a:rPr lang="en-US" sz="1100" kern="1200" dirty="0" err="1" smtClean="0"/>
            <a:t>Reg</a:t>
          </a:r>
          <a:r>
            <a:rPr lang="en-US" sz="1100" kern="1200" dirty="0" smtClean="0"/>
            <a:t> 715-4, Applicant Meals &amp; Lodging Program</a:t>
          </a:r>
          <a:endParaRPr lang="en-US" sz="1100" kern="1200" dirty="0"/>
        </a:p>
      </dsp:txBody>
      <dsp:txXfrm rot="-5400000">
        <a:off x="2844794" y="3553376"/>
        <a:ext cx="5124486" cy="1482033"/>
      </dsp:txXfrm>
    </dsp:sp>
    <dsp:sp modelId="{6578AD1D-BBA2-4ED3-8D96-4A0C1315C015}">
      <dsp:nvSpPr>
        <dsp:cNvPr id="0" name=""/>
        <dsp:cNvSpPr/>
      </dsp:nvSpPr>
      <dsp:spPr>
        <a:xfrm>
          <a:off x="36200" y="3905425"/>
          <a:ext cx="2844035" cy="122827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u="sng" kern="1200" dirty="0" smtClean="0">
              <a:solidFill>
                <a:schemeClr val="tx1"/>
              </a:solidFill>
            </a:rPr>
            <a:t>Accession Processing</a:t>
          </a:r>
        </a:p>
        <a:p>
          <a:pPr lvl="0" algn="ctr" defTabSz="889000" rtl="0">
            <a:lnSpc>
              <a:spcPct val="90000"/>
            </a:lnSpc>
            <a:spcBef>
              <a:spcPct val="0"/>
            </a:spcBef>
            <a:spcAft>
              <a:spcPct val="35000"/>
            </a:spcAft>
          </a:pPr>
          <a:r>
            <a:rPr lang="en-US" sz="2000" b="1" u="sng" kern="1200" dirty="0" smtClean="0">
              <a:solidFill>
                <a:schemeClr val="tx1"/>
              </a:solidFill>
            </a:rPr>
            <a:t>(</a:t>
          </a:r>
          <a:r>
            <a:rPr lang="en-US" sz="1200" b="1" u="none" kern="1200" dirty="0" smtClean="0">
              <a:solidFill>
                <a:schemeClr val="tx1"/>
              </a:solidFill>
            </a:rPr>
            <a:t>Administrative and Enlistment</a:t>
          </a:r>
          <a:r>
            <a:rPr lang="en-US" sz="2000" b="1" u="sng" kern="1200" dirty="0" smtClean="0">
              <a:solidFill>
                <a:schemeClr val="tx1"/>
              </a:solidFill>
            </a:rPr>
            <a:t>)</a:t>
          </a:r>
          <a:endParaRPr lang="en-US" sz="2000" b="1" kern="1200" dirty="0">
            <a:solidFill>
              <a:schemeClr val="tx1"/>
            </a:solidFill>
          </a:endParaRPr>
        </a:p>
      </dsp:txBody>
      <dsp:txXfrm>
        <a:off x="96160" y="3965385"/>
        <a:ext cx="2724115" cy="1108357"/>
      </dsp:txXfrm>
    </dsp:sp>
    <dsp:sp modelId="{E6C5E193-DF29-41ED-9CE9-99BB52FC3B2D}">
      <dsp:nvSpPr>
        <dsp:cNvPr id="0" name=""/>
        <dsp:cNvSpPr/>
      </dsp:nvSpPr>
      <dsp:spPr>
        <a:xfrm rot="5400000">
          <a:off x="4602681" y="-1713087"/>
          <a:ext cx="1642383" cy="5228203"/>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rtl="0">
            <a:lnSpc>
              <a:spcPct val="90000"/>
            </a:lnSpc>
            <a:spcBef>
              <a:spcPct val="0"/>
            </a:spcBef>
            <a:spcAft>
              <a:spcPct val="15000"/>
            </a:spcAft>
            <a:buChar char="••"/>
          </a:pPr>
          <a:r>
            <a:rPr lang="en-US" sz="1100" kern="1200" dirty="0" smtClean="0"/>
            <a:t>DoD Directive 1304.12E, Military Personnel Accession Testing Programs (Sep 05)</a:t>
          </a:r>
          <a:endParaRPr lang="en-US" sz="1100" kern="1200" dirty="0"/>
        </a:p>
        <a:p>
          <a:pPr marL="57150" lvl="1" indent="-57150" algn="l" defTabSz="488950" rtl="0">
            <a:lnSpc>
              <a:spcPct val="90000"/>
            </a:lnSpc>
            <a:spcBef>
              <a:spcPct val="0"/>
            </a:spcBef>
            <a:spcAft>
              <a:spcPct val="15000"/>
            </a:spcAft>
            <a:buChar char="••"/>
          </a:pPr>
          <a:r>
            <a:rPr lang="en-US" sz="1100" kern="1200" dirty="0" smtClean="0"/>
            <a:t>DoD Manual 1145.02, Military Entrance Processing Stations (Jul 18)</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Reg 611-1, Enlistment Qualification Tests (Oct 17)</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Reg 601-4, Student Testing Program (Sep 17)</a:t>
          </a:r>
          <a:endParaRPr lang="en-US" sz="1100" kern="1200" dirty="0"/>
        </a:p>
      </dsp:txBody>
      <dsp:txXfrm rot="-5400000">
        <a:off x="2809772" y="159997"/>
        <a:ext cx="5148028" cy="1482033"/>
      </dsp:txXfrm>
    </dsp:sp>
    <dsp:sp modelId="{9EFB93E1-8B52-4ACA-A841-55CEB099EED4}">
      <dsp:nvSpPr>
        <dsp:cNvPr id="0" name=""/>
        <dsp:cNvSpPr/>
      </dsp:nvSpPr>
      <dsp:spPr>
        <a:xfrm>
          <a:off x="0" y="178240"/>
          <a:ext cx="2818566" cy="122827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u="sng" kern="1200" dirty="0" smtClean="0">
              <a:solidFill>
                <a:schemeClr val="tx1"/>
              </a:solidFill>
            </a:rPr>
            <a:t>Aptitude Processing</a:t>
          </a:r>
          <a:endParaRPr lang="en-US" sz="2000" b="1" kern="1200" dirty="0">
            <a:solidFill>
              <a:schemeClr val="tx1"/>
            </a:solidFill>
          </a:endParaRPr>
        </a:p>
      </dsp:txBody>
      <dsp:txXfrm>
        <a:off x="59960" y="238200"/>
        <a:ext cx="2698646" cy="1108357"/>
      </dsp:txXfrm>
    </dsp:sp>
    <dsp:sp modelId="{35CB8652-FA07-4144-ACAF-48AB8138223D}">
      <dsp:nvSpPr>
        <dsp:cNvPr id="0" name=""/>
        <dsp:cNvSpPr/>
      </dsp:nvSpPr>
      <dsp:spPr>
        <a:xfrm rot="5400000">
          <a:off x="4598648" y="-10099"/>
          <a:ext cx="1642383" cy="5204914"/>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rtl="0">
            <a:lnSpc>
              <a:spcPct val="90000"/>
            </a:lnSpc>
            <a:spcBef>
              <a:spcPct val="0"/>
            </a:spcBef>
            <a:spcAft>
              <a:spcPct val="15000"/>
            </a:spcAft>
            <a:buChar char="••"/>
          </a:pPr>
          <a:r>
            <a:rPr lang="en-US" sz="1100" kern="1200" dirty="0" smtClean="0"/>
            <a:t>DoD Instruction 6130.3, Medical Standards for Appointment, Enlistment and Induction into the Military Services (Mar 18)</a:t>
          </a:r>
          <a:endParaRPr lang="en-US" sz="1100" kern="1200" dirty="0"/>
        </a:p>
        <a:p>
          <a:pPr marL="57150" lvl="1" indent="-57150" algn="l" defTabSz="488950" rtl="0">
            <a:lnSpc>
              <a:spcPct val="90000"/>
            </a:lnSpc>
            <a:spcBef>
              <a:spcPct val="0"/>
            </a:spcBef>
            <a:spcAft>
              <a:spcPct val="15000"/>
            </a:spcAft>
            <a:buChar char="••"/>
          </a:pPr>
          <a:r>
            <a:rPr lang="en-US" sz="1100" kern="1200" dirty="0" smtClean="0"/>
            <a:t>AR 40-501, Standards of Medical Fitness (Joint Service Reg) (Jun 17)</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Reg 40-1, Medical Processing &amp; Examinations (Jul 17)</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Reg 40-8, DoD HIV and DAT Program (Mar 17)</a:t>
          </a:r>
          <a:endParaRPr lang="en-US" sz="1100" kern="1200" dirty="0"/>
        </a:p>
        <a:p>
          <a:pPr marL="57150" lvl="1" indent="-57150" algn="l" defTabSz="488950" rtl="0">
            <a:lnSpc>
              <a:spcPct val="90000"/>
            </a:lnSpc>
            <a:spcBef>
              <a:spcPct val="0"/>
            </a:spcBef>
            <a:spcAft>
              <a:spcPct val="15000"/>
            </a:spcAft>
            <a:buChar char="••"/>
          </a:pPr>
          <a:r>
            <a:rPr lang="en-US" sz="1100" kern="1200" dirty="0" smtClean="0"/>
            <a:t>USMEPCOM </a:t>
          </a:r>
          <a:r>
            <a:rPr lang="en-US" sz="1100" b="0" kern="1200" dirty="0" smtClean="0"/>
            <a:t>Medical Prescreen Program Standard Operating Procedure</a:t>
          </a:r>
          <a:r>
            <a:rPr lang="en-US" sz="1100" kern="1200" dirty="0" smtClean="0"/>
            <a:t> </a:t>
          </a:r>
          <a:endParaRPr lang="en-US" sz="1100" kern="1200" dirty="0"/>
        </a:p>
      </dsp:txBody>
      <dsp:txXfrm rot="-5400000">
        <a:off x="2817383" y="1851342"/>
        <a:ext cx="5124739" cy="1482033"/>
      </dsp:txXfrm>
    </dsp:sp>
    <dsp:sp modelId="{556CB869-19B6-4A49-B1BF-A0E11BA66277}">
      <dsp:nvSpPr>
        <dsp:cNvPr id="0" name=""/>
        <dsp:cNvSpPr/>
      </dsp:nvSpPr>
      <dsp:spPr>
        <a:xfrm>
          <a:off x="0" y="2068131"/>
          <a:ext cx="2844035" cy="122827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n-US" sz="2000" b="1" u="sng" kern="1200" dirty="0" smtClean="0">
              <a:solidFill>
                <a:schemeClr val="tx1"/>
              </a:solidFill>
            </a:rPr>
            <a:t>Medical Processing</a:t>
          </a:r>
          <a:endParaRPr lang="en-US" sz="2000" b="1" kern="1200" dirty="0">
            <a:solidFill>
              <a:schemeClr val="tx1"/>
            </a:solidFill>
          </a:endParaRPr>
        </a:p>
      </dsp:txBody>
      <dsp:txXfrm>
        <a:off x="59960" y="2128091"/>
        <a:ext cx="2724115" cy="1108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9970-E134-46D8-A93E-3D26CD89FCA4}">
      <dsp:nvSpPr>
        <dsp:cNvPr id="0" name=""/>
        <dsp:cNvSpPr/>
      </dsp:nvSpPr>
      <dsp:spPr>
        <a:xfrm>
          <a:off x="2510" y="0"/>
          <a:ext cx="854066" cy="4561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sz="600" kern="1200" dirty="0"/>
            <a:t>Transaction</a:t>
          </a:r>
        </a:p>
      </dsp:txBody>
      <dsp:txXfrm>
        <a:off x="2510" y="182470"/>
        <a:ext cx="854066" cy="182470"/>
      </dsp:txXfrm>
    </dsp:sp>
    <dsp:sp modelId="{CDBEB48E-CE3A-4ADC-97A8-CBCC4323D988}">
      <dsp:nvSpPr>
        <dsp:cNvPr id="0" name=""/>
        <dsp:cNvSpPr/>
      </dsp:nvSpPr>
      <dsp:spPr>
        <a:xfrm>
          <a:off x="351080" y="24454"/>
          <a:ext cx="151906" cy="1519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4E74E-B50C-422D-A5EF-BB41428B0BCF}">
      <dsp:nvSpPr>
        <dsp:cNvPr id="0" name=""/>
        <dsp:cNvSpPr/>
      </dsp:nvSpPr>
      <dsp:spPr>
        <a:xfrm>
          <a:off x="885855" y="0"/>
          <a:ext cx="854066" cy="4561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sz="600" kern="1200"/>
            <a:t>Aptitude</a:t>
          </a:r>
        </a:p>
      </dsp:txBody>
      <dsp:txXfrm>
        <a:off x="885855" y="182470"/>
        <a:ext cx="854066" cy="182470"/>
      </dsp:txXfrm>
    </dsp:sp>
    <dsp:sp modelId="{155D9476-0678-49CF-9D13-D880AB1A7400}">
      <dsp:nvSpPr>
        <dsp:cNvPr id="0" name=""/>
        <dsp:cNvSpPr/>
      </dsp:nvSpPr>
      <dsp:spPr>
        <a:xfrm>
          <a:off x="1230769" y="24454"/>
          <a:ext cx="151906" cy="15190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2B9D04-AEFF-4580-B583-688F8E3EF7F6}">
      <dsp:nvSpPr>
        <dsp:cNvPr id="0" name=""/>
        <dsp:cNvSpPr/>
      </dsp:nvSpPr>
      <dsp:spPr>
        <a:xfrm>
          <a:off x="1759377" y="-2915"/>
          <a:ext cx="854066" cy="4561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sz="600" kern="1200"/>
            <a:t>Medical</a:t>
          </a:r>
        </a:p>
      </dsp:txBody>
      <dsp:txXfrm>
        <a:off x="1759377" y="179554"/>
        <a:ext cx="854066" cy="182470"/>
      </dsp:txXfrm>
    </dsp:sp>
    <dsp:sp modelId="{AFAD8CB0-EEC8-4159-A853-A460677357A7}">
      <dsp:nvSpPr>
        <dsp:cNvPr id="0" name=""/>
        <dsp:cNvSpPr/>
      </dsp:nvSpPr>
      <dsp:spPr>
        <a:xfrm>
          <a:off x="2110457" y="24454"/>
          <a:ext cx="151906" cy="1519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695EE8-EB22-443D-940D-FA202F3B8B88}">
      <dsp:nvSpPr>
        <dsp:cNvPr id="0" name=""/>
        <dsp:cNvSpPr/>
      </dsp:nvSpPr>
      <dsp:spPr>
        <a:xfrm>
          <a:off x="2639066" y="-2915"/>
          <a:ext cx="854066" cy="4561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sz="600" kern="1200"/>
            <a:t>Operations</a:t>
          </a:r>
        </a:p>
      </dsp:txBody>
      <dsp:txXfrm>
        <a:off x="2639066" y="179554"/>
        <a:ext cx="854066" cy="182470"/>
      </dsp:txXfrm>
    </dsp:sp>
    <dsp:sp modelId="{4014ADFC-42BB-4020-A116-A78BAED8B02E}">
      <dsp:nvSpPr>
        <dsp:cNvPr id="0" name=""/>
        <dsp:cNvSpPr/>
      </dsp:nvSpPr>
      <dsp:spPr>
        <a:xfrm>
          <a:off x="2990146" y="24454"/>
          <a:ext cx="151906" cy="15190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D90FBE-38C5-49E5-A6B0-BB96A19E32E0}">
      <dsp:nvSpPr>
        <dsp:cNvPr id="0" name=""/>
        <dsp:cNvSpPr/>
      </dsp:nvSpPr>
      <dsp:spPr>
        <a:xfrm>
          <a:off x="3488666" y="0"/>
          <a:ext cx="854066" cy="4561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r>
            <a:rPr lang="en-US" sz="600" kern="1200"/>
            <a:t>Status</a:t>
          </a:r>
        </a:p>
      </dsp:txBody>
      <dsp:txXfrm>
        <a:off x="3488666" y="182470"/>
        <a:ext cx="854066" cy="182470"/>
      </dsp:txXfrm>
    </dsp:sp>
    <dsp:sp modelId="{907A0EEB-0C00-4B00-84F3-D915D66741C0}">
      <dsp:nvSpPr>
        <dsp:cNvPr id="0" name=""/>
        <dsp:cNvSpPr/>
      </dsp:nvSpPr>
      <dsp:spPr>
        <a:xfrm>
          <a:off x="3869835" y="24454"/>
          <a:ext cx="151906" cy="15190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79850A-C382-4B26-B870-1E453D206E94}">
      <dsp:nvSpPr>
        <dsp:cNvPr id="0" name=""/>
        <dsp:cNvSpPr/>
      </dsp:nvSpPr>
      <dsp:spPr>
        <a:xfrm>
          <a:off x="109619" y="301611"/>
          <a:ext cx="4153582" cy="125706"/>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E864C-66B8-44C4-8BC6-3086A2BDF2D0}">
      <dsp:nvSpPr>
        <dsp:cNvPr id="0" name=""/>
        <dsp:cNvSpPr/>
      </dsp:nvSpPr>
      <dsp:spPr>
        <a:xfrm rot="5400000">
          <a:off x="-434148" y="434994"/>
          <a:ext cx="2894323" cy="2026026"/>
        </a:xfrm>
        <a:prstGeom prst="chevron">
          <a:avLst/>
        </a:prstGeom>
        <a:solidFill>
          <a:schemeClr val="accent4">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ASVAB</a:t>
          </a:r>
          <a:endParaRPr lang="en-US" sz="3000" kern="1200" dirty="0"/>
        </a:p>
      </dsp:txBody>
      <dsp:txXfrm rot="-5400000">
        <a:off x="1" y="1013858"/>
        <a:ext cx="2026026" cy="868297"/>
      </dsp:txXfrm>
    </dsp:sp>
    <dsp:sp modelId="{F38323AB-2461-4056-B89A-794A79C77476}">
      <dsp:nvSpPr>
        <dsp:cNvPr id="0" name=""/>
        <dsp:cNvSpPr/>
      </dsp:nvSpPr>
      <dsp:spPr>
        <a:xfrm rot="5400000">
          <a:off x="4282952" y="-2256079"/>
          <a:ext cx="1881310" cy="6395162"/>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kern="1200" baseline="0" dirty="0" smtClean="0"/>
            <a:t>Complete UMF 680-3A-E (Provide instructions) </a:t>
          </a:r>
          <a:endParaRPr lang="en-US" sz="2800" kern="1200" dirty="0"/>
        </a:p>
        <a:p>
          <a:pPr marL="285750" lvl="1" indent="-285750" algn="l" defTabSz="1244600">
            <a:lnSpc>
              <a:spcPct val="90000"/>
            </a:lnSpc>
            <a:spcBef>
              <a:spcPct val="0"/>
            </a:spcBef>
            <a:spcAft>
              <a:spcPct val="15000"/>
            </a:spcAft>
            <a:buChar char="••"/>
          </a:pPr>
          <a:r>
            <a:rPr lang="en-US" sz="2800" b="0" kern="1200" baseline="0" smtClean="0"/>
            <a:t>Data entry</a:t>
          </a:r>
          <a:endParaRPr lang="en-US" sz="2800" kern="1200" dirty="0"/>
        </a:p>
        <a:p>
          <a:pPr marL="285750" lvl="1" indent="-285750" algn="l" defTabSz="1244600">
            <a:lnSpc>
              <a:spcPct val="90000"/>
            </a:lnSpc>
            <a:spcBef>
              <a:spcPct val="0"/>
            </a:spcBef>
            <a:spcAft>
              <a:spcPct val="15000"/>
            </a:spcAft>
            <a:buChar char="••"/>
          </a:pPr>
          <a:r>
            <a:rPr lang="en-US" sz="2800" b="0" kern="1200" baseline="0" smtClean="0"/>
            <a:t>Projection Types</a:t>
          </a:r>
          <a:endParaRPr lang="en-US" sz="2800" kern="1200" dirty="0"/>
        </a:p>
      </dsp:txBody>
      <dsp:txXfrm rot="-5400000">
        <a:off x="2026026" y="92685"/>
        <a:ext cx="6303324" cy="1697634"/>
      </dsp:txXfrm>
    </dsp:sp>
    <dsp:sp modelId="{37F3A58B-D05F-44D7-94B6-9A488D684A4C}">
      <dsp:nvSpPr>
        <dsp:cNvPr id="0" name=""/>
        <dsp:cNvSpPr/>
      </dsp:nvSpPr>
      <dsp:spPr>
        <a:xfrm rot="5400000">
          <a:off x="-434148" y="3047877"/>
          <a:ext cx="2894323" cy="2026026"/>
        </a:xfrm>
        <a:prstGeom prst="chevron">
          <a:avLst/>
        </a:prstGeom>
        <a:solidFill>
          <a:schemeClr val="accent4">
            <a:alpha val="90000"/>
            <a:hueOff val="0"/>
            <a:satOff val="0"/>
            <a:lumOff val="0"/>
            <a:alphaOff val="-40000"/>
          </a:schemeClr>
        </a:solidFill>
        <a:ln w="25400" cap="flat" cmpd="sng" algn="ctr">
          <a:solidFill>
            <a:schemeClr val="accent4">
              <a:alpha val="90000"/>
              <a:hueOff val="0"/>
              <a:satOff val="0"/>
              <a:lumOff val="0"/>
              <a:alphaOff val="-40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Retest Procedures</a:t>
          </a:r>
          <a:endParaRPr lang="en-US" sz="3000" kern="1200" dirty="0"/>
        </a:p>
      </dsp:txBody>
      <dsp:txXfrm rot="-5400000">
        <a:off x="1" y="3626741"/>
        <a:ext cx="2026026" cy="868297"/>
      </dsp:txXfrm>
    </dsp:sp>
    <dsp:sp modelId="{F2C72604-E880-4F58-A296-B6878CF46686}">
      <dsp:nvSpPr>
        <dsp:cNvPr id="0" name=""/>
        <dsp:cNvSpPr/>
      </dsp:nvSpPr>
      <dsp:spPr>
        <a:xfrm rot="5400000">
          <a:off x="4282952" y="356802"/>
          <a:ext cx="1881310" cy="6395162"/>
        </a:xfrm>
        <a:prstGeom prst="round2Same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kern="1200" baseline="0" smtClean="0"/>
            <a:t>First Retest </a:t>
          </a:r>
          <a:endParaRPr lang="en-US" sz="2800" kern="1200" dirty="0"/>
        </a:p>
        <a:p>
          <a:pPr marL="285750" lvl="1" indent="-285750" algn="l" defTabSz="1244600">
            <a:lnSpc>
              <a:spcPct val="90000"/>
            </a:lnSpc>
            <a:spcBef>
              <a:spcPct val="0"/>
            </a:spcBef>
            <a:spcAft>
              <a:spcPct val="15000"/>
            </a:spcAft>
            <a:buChar char="••"/>
          </a:pPr>
          <a:r>
            <a:rPr lang="en-US" sz="2800" b="0" kern="1200" baseline="0" smtClean="0"/>
            <a:t>Second and Subsequent Retest</a:t>
          </a:r>
          <a:endParaRPr lang="en-US" sz="2800" kern="1200" dirty="0"/>
        </a:p>
        <a:p>
          <a:pPr marL="285750" lvl="1" indent="-285750" algn="l" defTabSz="1244600">
            <a:lnSpc>
              <a:spcPct val="90000"/>
            </a:lnSpc>
            <a:spcBef>
              <a:spcPct val="0"/>
            </a:spcBef>
            <a:spcAft>
              <a:spcPct val="15000"/>
            </a:spcAft>
            <a:buChar char="••"/>
          </a:pPr>
          <a:r>
            <a:rPr lang="en-US" sz="2800" b="0" kern="1200" baseline="0" smtClean="0"/>
            <a:t>Confirmation Tests</a:t>
          </a:r>
          <a:endParaRPr lang="en-US" sz="2800" kern="1200" dirty="0"/>
        </a:p>
        <a:p>
          <a:pPr marL="285750" lvl="1" indent="-285750" algn="l" defTabSz="1244600">
            <a:lnSpc>
              <a:spcPct val="90000"/>
            </a:lnSpc>
            <a:spcBef>
              <a:spcPct val="0"/>
            </a:spcBef>
            <a:spcAft>
              <a:spcPct val="15000"/>
            </a:spcAft>
            <a:buChar char="••"/>
          </a:pPr>
          <a:r>
            <a:rPr lang="en-US" sz="2800" b="0" kern="1200" baseline="0" smtClean="0"/>
            <a:t>Confirmation Scores</a:t>
          </a:r>
          <a:endParaRPr lang="en-US" sz="2800" kern="1200" dirty="0"/>
        </a:p>
      </dsp:txBody>
      <dsp:txXfrm rot="-5400000">
        <a:off x="2026026" y="2705566"/>
        <a:ext cx="6303324" cy="1697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3127D-A36A-489E-850D-227BFBFFDC69}">
      <dsp:nvSpPr>
        <dsp:cNvPr id="0" name=""/>
        <dsp:cNvSpPr/>
      </dsp:nvSpPr>
      <dsp:spPr>
        <a:xfrm>
          <a:off x="0" y="444596"/>
          <a:ext cx="5116288" cy="6552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F7C3E0E-F051-417F-83AF-4B710451247C}">
      <dsp:nvSpPr>
        <dsp:cNvPr id="0" name=""/>
        <dsp:cNvSpPr/>
      </dsp:nvSpPr>
      <dsp:spPr>
        <a:xfrm>
          <a:off x="255814" y="60836"/>
          <a:ext cx="3581401" cy="76752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368" tIns="0" rIns="135368" bIns="0" numCol="1" spcCol="1270" anchor="ctr" anchorCtr="0">
          <a:noAutofit/>
        </a:bodyPr>
        <a:lstStyle/>
        <a:p>
          <a:pPr lvl="0" algn="l" defTabSz="889000">
            <a:lnSpc>
              <a:spcPct val="90000"/>
            </a:lnSpc>
            <a:spcBef>
              <a:spcPct val="0"/>
            </a:spcBef>
            <a:spcAft>
              <a:spcPct val="35000"/>
            </a:spcAft>
          </a:pPr>
          <a:r>
            <a:rPr lang="en-US" sz="2000" b="1" kern="1200" dirty="0" smtClean="0"/>
            <a:t>Individuals in Service DEP</a:t>
          </a:r>
          <a:endParaRPr lang="en-US" sz="2000" b="1" kern="1200" dirty="0"/>
        </a:p>
      </dsp:txBody>
      <dsp:txXfrm>
        <a:off x="293281" y="98303"/>
        <a:ext cx="3506467" cy="692586"/>
      </dsp:txXfrm>
    </dsp:sp>
    <dsp:sp modelId="{E76D5F50-3F37-44BE-ABA4-49D867248CB1}">
      <dsp:nvSpPr>
        <dsp:cNvPr id="0" name=""/>
        <dsp:cNvSpPr/>
      </dsp:nvSpPr>
      <dsp:spPr>
        <a:xfrm>
          <a:off x="0" y="1623956"/>
          <a:ext cx="5116288" cy="962325"/>
        </a:xfrm>
        <a:prstGeom prst="rect">
          <a:avLst/>
        </a:prstGeom>
        <a:solidFill>
          <a:schemeClr val="lt1">
            <a:alpha val="90000"/>
            <a:hueOff val="0"/>
            <a:satOff val="0"/>
            <a:lumOff val="0"/>
            <a:alphaOff val="0"/>
          </a:schemeClr>
        </a:solidFill>
        <a:ln w="9525" cap="flat" cmpd="sng" algn="ctr">
          <a:solidFill>
            <a:schemeClr val="accent5">
              <a:hueOff val="2571418"/>
              <a:satOff val="5874"/>
              <a:lumOff val="-1627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7081" tIns="541528" rIns="39708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At least 17 years of age</a:t>
          </a:r>
          <a:endParaRPr lang="en-US" sz="2000" kern="1200" dirty="0"/>
        </a:p>
      </dsp:txBody>
      <dsp:txXfrm>
        <a:off x="0" y="1623956"/>
        <a:ext cx="5116288" cy="962325"/>
      </dsp:txXfrm>
    </dsp:sp>
    <dsp:sp modelId="{EF7C8851-656B-4B2D-99B1-A15FEAB8D638}">
      <dsp:nvSpPr>
        <dsp:cNvPr id="0" name=""/>
        <dsp:cNvSpPr/>
      </dsp:nvSpPr>
      <dsp:spPr>
        <a:xfrm>
          <a:off x="255814" y="1240196"/>
          <a:ext cx="3581401" cy="767520"/>
        </a:xfrm>
        <a:prstGeom prst="roundRect">
          <a:avLst/>
        </a:prstGeom>
        <a:gradFill rotWithShape="0">
          <a:gsLst>
            <a:gs pos="0">
              <a:schemeClr val="accent5">
                <a:hueOff val="2571418"/>
                <a:satOff val="5874"/>
                <a:lumOff val="-16274"/>
                <a:alphaOff val="0"/>
                <a:shade val="51000"/>
                <a:satMod val="130000"/>
              </a:schemeClr>
            </a:gs>
            <a:gs pos="80000">
              <a:schemeClr val="accent5">
                <a:hueOff val="2571418"/>
                <a:satOff val="5874"/>
                <a:lumOff val="-16274"/>
                <a:alphaOff val="0"/>
                <a:shade val="93000"/>
                <a:satMod val="130000"/>
              </a:schemeClr>
            </a:gs>
            <a:gs pos="100000">
              <a:schemeClr val="accent5">
                <a:hueOff val="2571418"/>
                <a:satOff val="5874"/>
                <a:lumOff val="-1627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368" tIns="0" rIns="135368" bIns="0" numCol="1" spcCol="1270" anchor="ctr" anchorCtr="0">
          <a:noAutofit/>
        </a:bodyPr>
        <a:lstStyle/>
        <a:p>
          <a:pPr lvl="0" algn="l" defTabSz="889000">
            <a:lnSpc>
              <a:spcPct val="90000"/>
            </a:lnSpc>
            <a:spcBef>
              <a:spcPct val="0"/>
            </a:spcBef>
            <a:spcAft>
              <a:spcPct val="35000"/>
            </a:spcAft>
          </a:pPr>
          <a:r>
            <a:rPr lang="en-US" sz="2000" b="1" kern="1200" dirty="0" smtClean="0"/>
            <a:t>Non-prior Service</a:t>
          </a:r>
          <a:endParaRPr lang="en-US" sz="2000" b="1" kern="1200" dirty="0"/>
        </a:p>
      </dsp:txBody>
      <dsp:txXfrm>
        <a:off x="293281" y="1277663"/>
        <a:ext cx="3506467" cy="692586"/>
      </dsp:txXfrm>
    </dsp:sp>
    <dsp:sp modelId="{93CE0E89-1748-4A0C-9291-9C3DA839619B}">
      <dsp:nvSpPr>
        <dsp:cNvPr id="0" name=""/>
        <dsp:cNvSpPr/>
      </dsp:nvSpPr>
      <dsp:spPr>
        <a:xfrm>
          <a:off x="0" y="3171278"/>
          <a:ext cx="5116288" cy="1801800"/>
        </a:xfrm>
        <a:prstGeom prst="rect">
          <a:avLst/>
        </a:prstGeom>
        <a:solidFill>
          <a:schemeClr val="lt1">
            <a:alpha val="90000"/>
            <a:hueOff val="0"/>
            <a:satOff val="0"/>
            <a:lumOff val="0"/>
            <a:alphaOff val="0"/>
          </a:schemeClr>
        </a:solidFill>
        <a:ln w="9525" cap="flat" cmpd="sng" algn="ctr">
          <a:solidFill>
            <a:schemeClr val="accent5">
              <a:hueOff val="5142836"/>
              <a:satOff val="11748"/>
              <a:lumOff val="-325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7081" tIns="541528" rIns="39708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Who are not changing components or Service on ETP basis only</a:t>
          </a:r>
          <a:endParaRPr lang="en-US" sz="2000" kern="1200" dirty="0"/>
        </a:p>
        <a:p>
          <a:pPr marL="228600" lvl="1" indent="-228600" algn="l" defTabSz="889000">
            <a:lnSpc>
              <a:spcPct val="90000"/>
            </a:lnSpc>
            <a:spcBef>
              <a:spcPct val="0"/>
            </a:spcBef>
            <a:spcAft>
              <a:spcPct val="15000"/>
            </a:spcAft>
            <a:buChar char="••"/>
          </a:pPr>
          <a:r>
            <a:rPr lang="en-US" sz="2000" kern="1200" dirty="0" smtClean="0"/>
            <a:t>Arrange test at a military installation for in-Service purposes</a:t>
          </a:r>
          <a:endParaRPr lang="en-US" sz="2000" kern="1200" dirty="0"/>
        </a:p>
      </dsp:txBody>
      <dsp:txXfrm>
        <a:off x="0" y="3171278"/>
        <a:ext cx="5116288" cy="1801800"/>
      </dsp:txXfrm>
    </dsp:sp>
    <dsp:sp modelId="{9E6863D6-F973-44E1-BD27-26015EEA3940}">
      <dsp:nvSpPr>
        <dsp:cNvPr id="0" name=""/>
        <dsp:cNvSpPr/>
      </dsp:nvSpPr>
      <dsp:spPr>
        <a:xfrm>
          <a:off x="255814" y="2726681"/>
          <a:ext cx="3581401" cy="767520"/>
        </a:xfrm>
        <a:prstGeom prst="roundRect">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5368" tIns="0" rIns="135368" bIns="0" numCol="1" spcCol="1270" anchor="ctr" anchorCtr="0">
          <a:noAutofit/>
        </a:bodyPr>
        <a:lstStyle/>
        <a:p>
          <a:pPr lvl="0" algn="l" defTabSz="889000">
            <a:lnSpc>
              <a:spcPct val="90000"/>
            </a:lnSpc>
            <a:spcBef>
              <a:spcPct val="0"/>
            </a:spcBef>
            <a:spcAft>
              <a:spcPct val="35000"/>
            </a:spcAft>
          </a:pPr>
          <a:r>
            <a:rPr lang="en-US" sz="2000" b="1" kern="1200" dirty="0" smtClean="0"/>
            <a:t>Military Service Members</a:t>
          </a:r>
          <a:endParaRPr lang="en-US" sz="2000" b="1" kern="1200" dirty="0"/>
        </a:p>
      </dsp:txBody>
      <dsp:txXfrm>
        <a:off x="293281" y="2764148"/>
        <a:ext cx="3506467"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3CB463-D4E2-40D6-AB32-FFDB6BD2FF40}">
      <dsp:nvSpPr>
        <dsp:cNvPr id="0" name=""/>
        <dsp:cNvSpPr/>
      </dsp:nvSpPr>
      <dsp:spPr>
        <a:xfrm>
          <a:off x="44" y="435241"/>
          <a:ext cx="4272855" cy="1515792"/>
        </a:xfrm>
        <a:prstGeom prst="rect">
          <a:avLst/>
        </a:prstGeom>
        <a:gradFill rotWithShape="0">
          <a:gsLst>
            <a:gs pos="0">
              <a:schemeClr val="accent4">
                <a:shade val="80000"/>
                <a:hueOff val="0"/>
                <a:satOff val="0"/>
                <a:lumOff val="0"/>
                <a:alphaOff val="0"/>
                <a:shade val="51000"/>
                <a:satMod val="130000"/>
              </a:schemeClr>
            </a:gs>
            <a:gs pos="80000">
              <a:schemeClr val="accent4">
                <a:shade val="80000"/>
                <a:hueOff val="0"/>
                <a:satOff val="0"/>
                <a:lumOff val="0"/>
                <a:alphaOff val="0"/>
                <a:shade val="93000"/>
                <a:satMod val="130000"/>
              </a:schemeClr>
            </a:gs>
            <a:gs pos="100000">
              <a:schemeClr val="accent4">
                <a:shade val="80000"/>
                <a:hueOff val="0"/>
                <a:satOff val="0"/>
                <a:lumOff val="0"/>
                <a:alphaOff val="0"/>
                <a:shade val="94000"/>
                <a:satMod val="135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r>
            <a:rPr lang="en-US" sz="4400" b="1" kern="1200" dirty="0" smtClean="0"/>
            <a:t>Medical Read Process</a:t>
          </a:r>
          <a:endParaRPr lang="en-US" sz="4400" b="1" kern="1200" dirty="0"/>
        </a:p>
      </dsp:txBody>
      <dsp:txXfrm>
        <a:off x="44" y="435241"/>
        <a:ext cx="4272855" cy="1515792"/>
      </dsp:txXfrm>
    </dsp:sp>
    <dsp:sp modelId="{318AD3A0-7FD8-4231-8A92-ABEF815EF13C}">
      <dsp:nvSpPr>
        <dsp:cNvPr id="0" name=""/>
        <dsp:cNvSpPr/>
      </dsp:nvSpPr>
      <dsp:spPr>
        <a:xfrm>
          <a:off x="44" y="1951033"/>
          <a:ext cx="4272855" cy="3302578"/>
        </a:xfrm>
        <a:prstGeom prst="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“Med read”</a:t>
          </a:r>
          <a:endParaRPr lang="en-US" sz="2400" kern="1200" dirty="0"/>
        </a:p>
        <a:p>
          <a:pPr marL="228600" lvl="1" indent="-228600" algn="l" defTabSz="1066800">
            <a:lnSpc>
              <a:spcPct val="90000"/>
            </a:lnSpc>
            <a:spcBef>
              <a:spcPct val="0"/>
            </a:spcBef>
            <a:spcAft>
              <a:spcPct val="15000"/>
            </a:spcAft>
            <a:buChar char="••"/>
          </a:pPr>
          <a:r>
            <a:rPr lang="en-US" sz="2400" kern="1200" dirty="0" smtClean="0"/>
            <a:t>Medical documentation that has been requested and/or supplied</a:t>
          </a:r>
          <a:endParaRPr lang="en-US" sz="2400" kern="1200" dirty="0"/>
        </a:p>
        <a:p>
          <a:pPr marL="228600" lvl="1" indent="-228600" algn="l" defTabSz="1066800">
            <a:lnSpc>
              <a:spcPct val="90000"/>
            </a:lnSpc>
            <a:spcBef>
              <a:spcPct val="0"/>
            </a:spcBef>
            <a:spcAft>
              <a:spcPct val="15000"/>
            </a:spcAft>
            <a:buChar char="••"/>
          </a:pPr>
          <a:r>
            <a:rPr lang="en-US" sz="2400" kern="1200" dirty="0" smtClean="0"/>
            <a:t>Following the initial physical examination</a:t>
          </a:r>
          <a:endParaRPr lang="en-US" sz="2400" kern="1200" dirty="0"/>
        </a:p>
        <a:p>
          <a:pPr marL="228600" lvl="1" indent="-228600" algn="l" defTabSz="1066800">
            <a:lnSpc>
              <a:spcPct val="90000"/>
            </a:lnSpc>
            <a:spcBef>
              <a:spcPct val="0"/>
            </a:spcBef>
            <a:spcAft>
              <a:spcPct val="15000"/>
            </a:spcAft>
            <a:buChar char="••"/>
          </a:pPr>
          <a:r>
            <a:rPr lang="en-US" sz="2400" kern="1200" dirty="0" smtClean="0"/>
            <a:t>Including medical waivers from SMWRA</a:t>
          </a:r>
          <a:endParaRPr lang="en-US" sz="2400" kern="1200" dirty="0"/>
        </a:p>
      </dsp:txBody>
      <dsp:txXfrm>
        <a:off x="44" y="1951033"/>
        <a:ext cx="4272855" cy="3302578"/>
      </dsp:txXfrm>
    </dsp:sp>
    <dsp:sp modelId="{A4637242-14F2-4CD3-B14F-775F67845A8E}">
      <dsp:nvSpPr>
        <dsp:cNvPr id="0" name=""/>
        <dsp:cNvSpPr/>
      </dsp:nvSpPr>
      <dsp:spPr>
        <a:xfrm>
          <a:off x="4871099" y="435241"/>
          <a:ext cx="4272855" cy="1515792"/>
        </a:xfrm>
        <a:prstGeom prst="rect">
          <a:avLst/>
        </a:prstGeom>
        <a:gradFill rotWithShape="0">
          <a:gsLst>
            <a:gs pos="0">
              <a:schemeClr val="accent4">
                <a:shade val="80000"/>
                <a:hueOff val="0"/>
                <a:satOff val="0"/>
                <a:lumOff val="58383"/>
                <a:alphaOff val="0"/>
                <a:shade val="51000"/>
                <a:satMod val="130000"/>
              </a:schemeClr>
            </a:gs>
            <a:gs pos="80000">
              <a:schemeClr val="accent4">
                <a:shade val="80000"/>
                <a:hueOff val="0"/>
                <a:satOff val="0"/>
                <a:lumOff val="58383"/>
                <a:alphaOff val="0"/>
                <a:shade val="93000"/>
                <a:satMod val="130000"/>
              </a:schemeClr>
            </a:gs>
            <a:gs pos="100000">
              <a:schemeClr val="accent4">
                <a:shade val="80000"/>
                <a:hueOff val="0"/>
                <a:satOff val="0"/>
                <a:lumOff val="58383"/>
                <a:alphaOff val="0"/>
                <a:shade val="94000"/>
                <a:satMod val="135000"/>
              </a:schemeClr>
            </a:gs>
          </a:gsLst>
          <a:lin ang="16200000" scaled="0"/>
        </a:gradFill>
        <a:ln w="9525" cap="flat" cmpd="sng" algn="ctr">
          <a:solidFill>
            <a:schemeClr val="accent4">
              <a:shade val="80000"/>
              <a:hueOff val="0"/>
              <a:satOff val="0"/>
              <a:lumOff val="5838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a:lnSpc>
              <a:spcPct val="90000"/>
            </a:lnSpc>
            <a:spcBef>
              <a:spcPct val="0"/>
            </a:spcBef>
            <a:spcAft>
              <a:spcPts val="0"/>
            </a:spcAft>
          </a:pPr>
          <a:r>
            <a:rPr lang="en-US" sz="4400" b="1" kern="1200" dirty="0" smtClean="0"/>
            <a:t>Medical </a:t>
          </a:r>
        </a:p>
        <a:p>
          <a:pPr lvl="0" algn="ctr" defTabSz="1955800">
            <a:lnSpc>
              <a:spcPct val="90000"/>
            </a:lnSpc>
            <a:spcBef>
              <a:spcPct val="0"/>
            </a:spcBef>
            <a:spcAft>
              <a:spcPts val="0"/>
            </a:spcAft>
          </a:pPr>
          <a:r>
            <a:rPr lang="en-US" sz="4400" b="1" kern="1200" dirty="0" smtClean="0"/>
            <a:t>Disclosures</a:t>
          </a:r>
          <a:endParaRPr lang="en-US" sz="4400" b="1" kern="1200" dirty="0"/>
        </a:p>
      </dsp:txBody>
      <dsp:txXfrm>
        <a:off x="4871099" y="435241"/>
        <a:ext cx="4272855" cy="1515792"/>
      </dsp:txXfrm>
    </dsp:sp>
    <dsp:sp modelId="{72074B34-AE79-40C9-9DE5-B006EEEF6D49}">
      <dsp:nvSpPr>
        <dsp:cNvPr id="0" name=""/>
        <dsp:cNvSpPr/>
      </dsp:nvSpPr>
      <dsp:spPr>
        <a:xfrm>
          <a:off x="4871099" y="1951033"/>
          <a:ext cx="4272855" cy="3302578"/>
        </a:xfrm>
        <a:prstGeom prst="rect">
          <a:avLst/>
        </a:prstGeom>
        <a:solidFill>
          <a:schemeClr val="accent4">
            <a:alpha val="90000"/>
            <a:tint val="40000"/>
            <a:hueOff val="0"/>
            <a:satOff val="0"/>
            <a:lumOff val="0"/>
            <a:alphaOff val="0"/>
          </a:schemeClr>
        </a:solidFill>
        <a:ln w="9525" cap="flat" cmpd="sng" algn="ctr">
          <a:solidFill>
            <a:schemeClr val="accent4">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New medical information is revealed during MEPS processing</a:t>
          </a:r>
          <a:endParaRPr lang="en-US" sz="2400" kern="1200" dirty="0"/>
        </a:p>
        <a:p>
          <a:pPr marL="228600" lvl="1" indent="-228600" algn="l" defTabSz="1066800">
            <a:lnSpc>
              <a:spcPct val="90000"/>
            </a:lnSpc>
            <a:spcBef>
              <a:spcPct val="0"/>
            </a:spcBef>
            <a:spcAft>
              <a:spcPct val="15000"/>
            </a:spcAft>
            <a:buChar char="••"/>
          </a:pPr>
          <a:r>
            <a:rPr lang="en-US" sz="2400" kern="1200" dirty="0" smtClean="0"/>
            <a:t>Applicant placed on administrative hold status</a:t>
          </a:r>
          <a:endParaRPr lang="en-US" sz="2400" kern="1200" dirty="0"/>
        </a:p>
        <a:p>
          <a:pPr marL="228600" lvl="1" indent="-228600" algn="l" defTabSz="1066800">
            <a:lnSpc>
              <a:spcPct val="90000"/>
            </a:lnSpc>
            <a:spcBef>
              <a:spcPct val="0"/>
            </a:spcBef>
            <a:spcAft>
              <a:spcPct val="15000"/>
            </a:spcAft>
            <a:buChar char="••"/>
          </a:pPr>
          <a:r>
            <a:rPr lang="en-US" sz="2400" kern="1200" dirty="0" smtClean="0"/>
            <a:t>Applicant will be directed to the medical section for evaluation of the disclosure by a MEPS provider</a:t>
          </a:r>
          <a:endParaRPr lang="en-US" sz="2400" kern="1200" dirty="0"/>
        </a:p>
      </dsp:txBody>
      <dsp:txXfrm>
        <a:off x="4871099" y="1951033"/>
        <a:ext cx="4272855" cy="33025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61" tIns="46581" rIns="93161" bIns="46581" numCol="1" anchor="t" anchorCtr="0" compatLnSpc="1">
            <a:prstTxWarp prst="textNoShape">
              <a:avLst/>
            </a:prstTxWarp>
          </a:bodyPr>
          <a:lstStyle>
            <a:lvl1pPr defTabSz="931863" eaLnBrk="1" hangingPunct="1">
              <a:defRPr sz="1200" b="0">
                <a:cs typeface="+mn-cs"/>
              </a:defRPr>
            </a:lvl1pPr>
          </a:lstStyle>
          <a:p>
            <a:pPr>
              <a:defRPr/>
            </a:pPr>
            <a:endParaRPr lang="en-US"/>
          </a:p>
        </p:txBody>
      </p:sp>
      <p:sp>
        <p:nvSpPr>
          <p:cNvPr id="240643" name="Rectangle 3"/>
          <p:cNvSpPr>
            <a:spLocks noGrp="1" noChangeArrowheads="1"/>
          </p:cNvSpPr>
          <p:nvPr>
            <p:ph type="dt" sz="quarter" idx="1"/>
          </p:nvPr>
        </p:nvSpPr>
        <p:spPr bwMode="auto">
          <a:xfrm>
            <a:off x="3971925" y="0"/>
            <a:ext cx="3036888" cy="463550"/>
          </a:xfrm>
          <a:prstGeom prst="rect">
            <a:avLst/>
          </a:prstGeom>
          <a:noFill/>
          <a:ln w="9525">
            <a:noFill/>
            <a:miter lim="800000"/>
            <a:headEnd/>
            <a:tailEnd/>
          </a:ln>
          <a:effectLst/>
        </p:spPr>
        <p:txBody>
          <a:bodyPr vert="horz" wrap="square" lIns="93161" tIns="46581" rIns="93161" bIns="46581" numCol="1" anchor="t" anchorCtr="0" compatLnSpc="1">
            <a:prstTxWarp prst="textNoShape">
              <a:avLst/>
            </a:prstTxWarp>
          </a:bodyPr>
          <a:lstStyle>
            <a:lvl1pPr algn="r" defTabSz="931863" eaLnBrk="1" hangingPunct="1">
              <a:defRPr sz="1200" b="0">
                <a:cs typeface="+mn-cs"/>
              </a:defRPr>
            </a:lvl1pPr>
          </a:lstStyle>
          <a:p>
            <a:pPr>
              <a:defRPr/>
            </a:pPr>
            <a:endParaRPr lang="en-US"/>
          </a:p>
        </p:txBody>
      </p:sp>
      <p:sp>
        <p:nvSpPr>
          <p:cNvPr id="240644" name="Rectangle 4"/>
          <p:cNvSpPr>
            <a:spLocks noGrp="1" noChangeArrowheads="1"/>
          </p:cNvSpPr>
          <p:nvPr>
            <p:ph type="ftr" sz="quarter" idx="2"/>
          </p:nvPr>
        </p:nvSpPr>
        <p:spPr bwMode="auto">
          <a:xfrm>
            <a:off x="0" y="8831263"/>
            <a:ext cx="3036888" cy="463550"/>
          </a:xfrm>
          <a:prstGeom prst="rect">
            <a:avLst/>
          </a:prstGeom>
          <a:noFill/>
          <a:ln w="9525">
            <a:noFill/>
            <a:miter lim="800000"/>
            <a:headEnd/>
            <a:tailEnd/>
          </a:ln>
          <a:effectLst/>
        </p:spPr>
        <p:txBody>
          <a:bodyPr vert="horz" wrap="square" lIns="93161" tIns="46581" rIns="93161" bIns="46581" numCol="1" anchor="b" anchorCtr="0" compatLnSpc="1">
            <a:prstTxWarp prst="textNoShape">
              <a:avLst/>
            </a:prstTxWarp>
          </a:bodyPr>
          <a:lstStyle>
            <a:lvl1pPr defTabSz="931863" eaLnBrk="1" hangingPunct="1">
              <a:defRPr sz="1200" b="0">
                <a:cs typeface="+mn-cs"/>
              </a:defRPr>
            </a:lvl1pPr>
          </a:lstStyle>
          <a:p>
            <a:pPr>
              <a:defRPr/>
            </a:pPr>
            <a:endParaRPr lang="en-US"/>
          </a:p>
        </p:txBody>
      </p:sp>
      <p:sp>
        <p:nvSpPr>
          <p:cNvPr id="240645" name="Rectangle 5"/>
          <p:cNvSpPr>
            <a:spLocks noGrp="1" noChangeArrowheads="1"/>
          </p:cNvSpPr>
          <p:nvPr>
            <p:ph type="sldNum" sz="quarter" idx="3"/>
          </p:nvPr>
        </p:nvSpPr>
        <p:spPr bwMode="auto">
          <a:xfrm>
            <a:off x="3971925" y="8831263"/>
            <a:ext cx="3036888" cy="463550"/>
          </a:xfrm>
          <a:prstGeom prst="rect">
            <a:avLst/>
          </a:prstGeom>
          <a:noFill/>
          <a:ln w="9525">
            <a:noFill/>
            <a:miter lim="800000"/>
            <a:headEnd/>
            <a:tailEnd/>
          </a:ln>
          <a:effectLst/>
        </p:spPr>
        <p:txBody>
          <a:bodyPr vert="horz" wrap="square" lIns="93161" tIns="46581" rIns="93161" bIns="46581" numCol="1" anchor="b" anchorCtr="0" compatLnSpc="1">
            <a:prstTxWarp prst="textNoShape">
              <a:avLst/>
            </a:prstTxWarp>
          </a:bodyPr>
          <a:lstStyle>
            <a:lvl1pPr algn="r" defTabSz="931863" eaLnBrk="1" hangingPunct="1">
              <a:defRPr sz="1200" b="0">
                <a:cs typeface="+mn-cs"/>
              </a:defRPr>
            </a:lvl1pPr>
          </a:lstStyle>
          <a:p>
            <a:pPr>
              <a:defRPr/>
            </a:pPr>
            <a:fld id="{0A644193-3DA2-45D8-8E10-763842653882}" type="slidenum">
              <a:rPr lang="en-US"/>
              <a:pPr>
                <a:defRPr/>
              </a:pPr>
              <a:t>‹#›</a:t>
            </a:fld>
            <a:endParaRPr lang="en-US"/>
          </a:p>
        </p:txBody>
      </p:sp>
    </p:spTree>
    <p:extLst>
      <p:ext uri="{BB962C8B-B14F-4D97-AF65-F5344CB8AC3E}">
        <p14:creationId xmlns:p14="http://schemas.microsoft.com/office/powerpoint/2010/main" val="1175649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61" tIns="46581" rIns="93161" bIns="46581" numCol="1" anchor="t" anchorCtr="0" compatLnSpc="1">
            <a:prstTxWarp prst="textNoShape">
              <a:avLst/>
            </a:prstTxWarp>
          </a:bodyPr>
          <a:lstStyle>
            <a:lvl1pPr defTabSz="931863" eaLnBrk="1" hangingPunct="1">
              <a:defRPr sz="1200" b="0">
                <a:cs typeface="+mn-cs"/>
              </a:defRPr>
            </a:lvl1pPr>
          </a:lstStyle>
          <a:p>
            <a:pPr>
              <a:defRPr/>
            </a:pPr>
            <a:endParaRPr lang="en-US"/>
          </a:p>
        </p:txBody>
      </p:sp>
      <p:sp>
        <p:nvSpPr>
          <p:cNvPr id="6147" name="Rectangle 3"/>
          <p:cNvSpPr>
            <a:spLocks noGrp="1" noChangeArrowheads="1"/>
          </p:cNvSpPr>
          <p:nvPr>
            <p:ph type="dt" idx="1"/>
          </p:nvPr>
        </p:nvSpPr>
        <p:spPr bwMode="auto">
          <a:xfrm>
            <a:off x="3971925" y="0"/>
            <a:ext cx="3036888" cy="463550"/>
          </a:xfrm>
          <a:prstGeom prst="rect">
            <a:avLst/>
          </a:prstGeom>
          <a:noFill/>
          <a:ln w="9525">
            <a:noFill/>
            <a:miter lim="800000"/>
            <a:headEnd/>
            <a:tailEnd/>
          </a:ln>
          <a:effectLst/>
        </p:spPr>
        <p:txBody>
          <a:bodyPr vert="horz" wrap="square" lIns="93161" tIns="46581" rIns="93161" bIns="46581" numCol="1" anchor="t" anchorCtr="0" compatLnSpc="1">
            <a:prstTxWarp prst="textNoShape">
              <a:avLst/>
            </a:prstTxWarp>
          </a:bodyPr>
          <a:lstStyle>
            <a:lvl1pPr algn="r" defTabSz="931863" eaLnBrk="1" hangingPunct="1">
              <a:defRPr sz="1200" b="0">
                <a:cs typeface="+mn-cs"/>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61" tIns="46581" rIns="93161" bIns="465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31263"/>
            <a:ext cx="3036888" cy="463550"/>
          </a:xfrm>
          <a:prstGeom prst="rect">
            <a:avLst/>
          </a:prstGeom>
          <a:noFill/>
          <a:ln w="9525">
            <a:noFill/>
            <a:miter lim="800000"/>
            <a:headEnd/>
            <a:tailEnd/>
          </a:ln>
          <a:effectLst/>
        </p:spPr>
        <p:txBody>
          <a:bodyPr vert="horz" wrap="square" lIns="93161" tIns="46581" rIns="93161" bIns="46581" numCol="1" anchor="b" anchorCtr="0" compatLnSpc="1">
            <a:prstTxWarp prst="textNoShape">
              <a:avLst/>
            </a:prstTxWarp>
          </a:bodyPr>
          <a:lstStyle>
            <a:lvl1pPr defTabSz="931863" eaLnBrk="1" hangingPunct="1">
              <a:defRPr sz="1200" b="0">
                <a:cs typeface="+mn-cs"/>
              </a:defRPr>
            </a:lvl1pPr>
          </a:lstStyle>
          <a:p>
            <a:pPr>
              <a:defRPr/>
            </a:pPr>
            <a:endParaRPr lang="en-US"/>
          </a:p>
        </p:txBody>
      </p:sp>
      <p:sp>
        <p:nvSpPr>
          <p:cNvPr id="6151" name="Rectangle 7"/>
          <p:cNvSpPr>
            <a:spLocks noGrp="1" noChangeArrowheads="1"/>
          </p:cNvSpPr>
          <p:nvPr>
            <p:ph type="sldNum" sz="quarter" idx="5"/>
          </p:nvPr>
        </p:nvSpPr>
        <p:spPr bwMode="auto">
          <a:xfrm>
            <a:off x="3971925" y="8831263"/>
            <a:ext cx="3036888" cy="463550"/>
          </a:xfrm>
          <a:prstGeom prst="rect">
            <a:avLst/>
          </a:prstGeom>
          <a:noFill/>
          <a:ln w="9525">
            <a:noFill/>
            <a:miter lim="800000"/>
            <a:headEnd/>
            <a:tailEnd/>
          </a:ln>
          <a:effectLst/>
        </p:spPr>
        <p:txBody>
          <a:bodyPr vert="horz" wrap="square" lIns="93161" tIns="46581" rIns="93161" bIns="46581" numCol="1" anchor="b" anchorCtr="0" compatLnSpc="1">
            <a:prstTxWarp prst="textNoShape">
              <a:avLst/>
            </a:prstTxWarp>
          </a:bodyPr>
          <a:lstStyle>
            <a:lvl1pPr algn="r" defTabSz="931863" eaLnBrk="1" hangingPunct="1">
              <a:defRPr sz="1200" b="0">
                <a:cs typeface="+mn-cs"/>
              </a:defRPr>
            </a:lvl1pPr>
          </a:lstStyle>
          <a:p>
            <a:pPr>
              <a:defRPr/>
            </a:pPr>
            <a:fld id="{77491D25-4202-4E82-B340-40B7E09EB2BA}" type="slidenum">
              <a:rPr lang="en-US"/>
              <a:pPr>
                <a:defRPr/>
              </a:pPr>
              <a:t>‹#›</a:t>
            </a:fld>
            <a:endParaRPr lang="en-US"/>
          </a:p>
        </p:txBody>
      </p:sp>
    </p:spTree>
    <p:extLst>
      <p:ext uri="{BB962C8B-B14F-4D97-AF65-F5344CB8AC3E}">
        <p14:creationId xmlns:p14="http://schemas.microsoft.com/office/powerpoint/2010/main" val="39288863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esd.whs.mil/Portals/54/Documents/DD/issuances/dodi/501502p.pdf?ver=2017-08-17-142503-963"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esd.whs.mil/Portals/54/Documents/DD/issuances/dodd/540011p.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file:///C:\Users\roman.abrego\AppData\Roaming\Microsoft\Word\DD%20Form%204,%20Enlistment\Reenlistment%20Document%20-%20Armed%20Forces%20of%20the%20United%20Stat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pear.mepcom.army.mil/Headquarters/J-1%20MEHR/MissionSup/USMEPCOM%20Regulations%20and%20Forms%20Library/UMR%20680-3,%20United%20States%20Military%20Entrance%20Processing%20Command%20Integrated%20Resource%20System%20(USMIRS)/UMF%20680-3A-E.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aisd-prod/CAisd/"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AppendixA"/><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tsa.gov/traveler-information/acceptable-ids"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a:t>
            </a:fld>
            <a:endParaRPr lang="en-US" dirty="0"/>
          </a:p>
        </p:txBody>
      </p:sp>
      <p:sp>
        <p:nvSpPr>
          <p:cNvPr id="3" name="Rectangle 2"/>
          <p:cNvSpPr/>
          <p:nvPr/>
        </p:nvSpPr>
        <p:spPr>
          <a:xfrm>
            <a:off x="1181100" y="4355813"/>
            <a:ext cx="4729046" cy="3539430"/>
          </a:xfrm>
          <a:prstGeom prst="rect">
            <a:avLst/>
          </a:prstGeom>
        </p:spPr>
        <p:txBody>
          <a:bodyPr wrap="square">
            <a:spAutoFit/>
          </a:bodyPr>
          <a:lstStyle/>
          <a:p>
            <a:pPr marL="0" marR="0">
              <a:spcBef>
                <a:spcPts val="0"/>
              </a:spcBef>
              <a:spcAft>
                <a:spcPts val="0"/>
              </a:spcAft>
            </a:pPr>
            <a:r>
              <a:rPr lang="en-US" dirty="0" smtClean="0">
                <a:latin typeface="+mn-lt"/>
                <a:ea typeface="Calibri" panose="020F0502020204030204" pitchFamily="34" charset="0"/>
                <a:cs typeface="Times New Roman" panose="02020603050405020304" pitchFamily="18" charset="0"/>
              </a:rPr>
              <a:t>Service P.O.C.s</a:t>
            </a:r>
          </a:p>
          <a:p>
            <a:pPr marL="0" marR="0">
              <a:spcBef>
                <a:spcPts val="0"/>
              </a:spcBef>
              <a:spcAft>
                <a:spcPts val="0"/>
              </a:spcAft>
            </a:pPr>
            <a:r>
              <a:rPr lang="en-US" dirty="0" smtClean="0">
                <a:latin typeface="+mn-lt"/>
                <a:ea typeface="Calibri" panose="020F0502020204030204" pitchFamily="34" charset="0"/>
                <a:cs typeface="Times New Roman" panose="02020603050405020304" pitchFamily="18" charset="0"/>
              </a:rPr>
              <a:t>Phil Tabor U.S. Army</a:t>
            </a:r>
          </a:p>
          <a:p>
            <a:pPr>
              <a:spcBef>
                <a:spcPts val="0"/>
              </a:spcBef>
              <a:spcAft>
                <a:spcPts val="0"/>
              </a:spcAft>
            </a:pPr>
            <a:r>
              <a:rPr lang="en-US" dirty="0">
                <a:latin typeface="+mn-lt"/>
              </a:rPr>
              <a:t>LT Jacqueline Kyzer, </a:t>
            </a:r>
            <a:r>
              <a:rPr lang="en-US" dirty="0" smtClean="0">
                <a:latin typeface="+mn-lt"/>
              </a:rPr>
              <a:t>USN</a:t>
            </a:r>
            <a:endParaRPr lang="en-US" dirty="0" smtClean="0">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dirty="0" smtClean="0">
                <a:latin typeface="+mn-lt"/>
                <a:ea typeface="Calibri" panose="020F0502020204030204" pitchFamily="34" charset="0"/>
                <a:cs typeface="Times New Roman" panose="02020603050405020304" pitchFamily="18" charset="0"/>
              </a:rPr>
              <a:t>LT </a:t>
            </a:r>
            <a:r>
              <a:rPr lang="en-US" dirty="0">
                <a:latin typeface="+mn-lt"/>
                <a:ea typeface="Calibri" panose="020F0502020204030204" pitchFamily="34" charset="0"/>
                <a:cs typeface="Times New Roman" panose="02020603050405020304" pitchFamily="18" charset="0"/>
              </a:rPr>
              <a:t>Patrick R. </a:t>
            </a:r>
            <a:r>
              <a:rPr lang="en-US" dirty="0" smtClean="0">
                <a:latin typeface="+mn-lt"/>
                <a:ea typeface="Calibri" panose="020F0502020204030204" pitchFamily="34" charset="0"/>
                <a:cs typeface="Times New Roman" panose="02020603050405020304" pitchFamily="18" charset="0"/>
              </a:rPr>
              <a:t>Pennella Coast </a:t>
            </a:r>
            <a:r>
              <a:rPr lang="en-US" dirty="0">
                <a:latin typeface="+mn-lt"/>
                <a:ea typeface="Calibri" panose="020F0502020204030204" pitchFamily="34" charset="0"/>
                <a:cs typeface="Times New Roman" panose="02020603050405020304" pitchFamily="18" charset="0"/>
              </a:rPr>
              <a:t>Guard </a:t>
            </a:r>
            <a:r>
              <a:rPr lang="en-US" dirty="0" smtClean="0">
                <a:latin typeface="+mn-lt"/>
                <a:ea typeface="Calibri" panose="020F0502020204030204" pitchFamily="34" charset="0"/>
                <a:cs typeface="Times New Roman" panose="02020603050405020304" pitchFamily="18" charset="0"/>
              </a:rPr>
              <a:t>Recruiting</a:t>
            </a:r>
          </a:p>
          <a:p>
            <a:r>
              <a:rPr lang="en-US" dirty="0">
                <a:latin typeface="+mn-lt"/>
              </a:rPr>
              <a:t>NCCM(SS) Jason </a:t>
            </a:r>
            <a:r>
              <a:rPr lang="en-US" dirty="0" smtClean="0">
                <a:latin typeface="+mn-lt"/>
              </a:rPr>
              <a:t>Moore Chief Recruiter, Navy</a:t>
            </a:r>
          </a:p>
          <a:p>
            <a:r>
              <a:rPr lang="en-US" dirty="0">
                <a:latin typeface="+mn-lt"/>
              </a:rPr>
              <a:t>Mark A. Pennock, CMSgt, USAF</a:t>
            </a:r>
          </a:p>
          <a:p>
            <a:r>
              <a:rPr lang="en-US" dirty="0" smtClean="0">
                <a:latin typeface="+mn-lt"/>
              </a:rPr>
              <a:t>William </a:t>
            </a:r>
            <a:r>
              <a:rPr lang="en-US" dirty="0">
                <a:latin typeface="+mn-lt"/>
              </a:rPr>
              <a:t>C. </a:t>
            </a:r>
            <a:r>
              <a:rPr lang="en-US" dirty="0" smtClean="0">
                <a:latin typeface="+mn-lt"/>
              </a:rPr>
              <a:t>Boettcher, MSG</a:t>
            </a:r>
            <a:r>
              <a:rPr lang="en-US" dirty="0">
                <a:latin typeface="+mn-lt"/>
              </a:rPr>
              <a:t>, U.S. </a:t>
            </a:r>
            <a:r>
              <a:rPr lang="en-US" dirty="0" smtClean="0">
                <a:latin typeface="+mn-lt"/>
              </a:rPr>
              <a:t>Army</a:t>
            </a:r>
          </a:p>
          <a:p>
            <a:r>
              <a:rPr lang="en-US" dirty="0" smtClean="0">
                <a:latin typeface="+mn-lt"/>
              </a:rPr>
              <a:t>Jack Jacobs USMC</a:t>
            </a:r>
          </a:p>
          <a:p>
            <a:r>
              <a:rPr lang="en-US" dirty="0">
                <a:latin typeface="+mn-lt"/>
              </a:rPr>
              <a:t>Andy </a:t>
            </a:r>
            <a:r>
              <a:rPr lang="en-US" dirty="0" smtClean="0">
                <a:latin typeface="+mn-lt"/>
              </a:rPr>
              <a:t>Carswell NIT EPDS/MEPS Trainer, Navy</a:t>
            </a:r>
          </a:p>
          <a:p>
            <a:r>
              <a:rPr lang="en-US" dirty="0">
                <a:latin typeface="+mn-lt"/>
              </a:rPr>
              <a:t>MICHAEL MALOTT, MSgt, </a:t>
            </a:r>
            <a:r>
              <a:rPr lang="en-US" dirty="0" smtClean="0">
                <a:latin typeface="+mn-lt"/>
              </a:rPr>
              <a:t>USAF</a:t>
            </a:r>
          </a:p>
          <a:p>
            <a:r>
              <a:rPr lang="en-US" dirty="0" smtClean="0">
                <a:latin typeface="+mn-lt"/>
              </a:rPr>
              <a:t>Spencer, Scott, ARNG</a:t>
            </a:r>
            <a:endParaRPr lang="en-US" dirty="0">
              <a:latin typeface="+mn-lt"/>
            </a:endParaRPr>
          </a:p>
          <a:p>
            <a:endParaRPr lang="en-US" dirty="0">
              <a:latin typeface="+mn-lt"/>
            </a:endParaRPr>
          </a:p>
          <a:p>
            <a:endParaRPr lang="en-US" dirty="0" smtClean="0">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244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13573563"/>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Upon</a:t>
                      </a:r>
                      <a:r>
                        <a:rPr lang="en-US" sz="1200" b="0" baseline="0" dirty="0" smtClean="0">
                          <a:solidFill>
                            <a:schemeClr val="tx1"/>
                          </a:solidFill>
                          <a:latin typeface="+mn-lt"/>
                        </a:rPr>
                        <a:t> arrival at your MEPS location you will be assigned a USMIRS account to conduct your daily activities.</a:t>
                      </a:r>
                    </a:p>
                    <a:p>
                      <a:endParaRPr lang="en-US" sz="1200" b="0" baseline="0" dirty="0" smtClean="0">
                        <a:solidFill>
                          <a:schemeClr val="tx1"/>
                        </a:solidFill>
                        <a:latin typeface="+mn-lt"/>
                      </a:endParaRPr>
                    </a:p>
                    <a:p>
                      <a:r>
                        <a:rPr lang="en-US" sz="1200" b="0" baseline="0" dirty="0" smtClean="0">
                          <a:solidFill>
                            <a:schemeClr val="tx1"/>
                          </a:solidFill>
                          <a:latin typeface="+mn-lt"/>
                        </a:rPr>
                        <a:t> </a:t>
                      </a:r>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All USMIRS users are required to be in the Active Directory (AD) group, </a:t>
                      </a:r>
                      <a:r>
                        <a:rPr lang="en-US" sz="1200" b="0" i="1" u="none" strike="noStrike" kern="1200" baseline="0" dirty="0" smtClean="0">
                          <a:solidFill>
                            <a:schemeClr val="dk1"/>
                          </a:solidFill>
                          <a:latin typeface="Arial" panose="020B0604020202020204" pitchFamily="34" charset="0"/>
                          <a:ea typeface="+mn-ea"/>
                          <a:cs typeface="Arial" panose="020B0604020202020204" pitchFamily="34" charset="0"/>
                        </a:rPr>
                        <a:t>ALL-APP-USERS. </a:t>
                      </a:r>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If a user is not in this and/or similar AD group, the system prevents user access.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en-US" sz="1200" b="1" kern="1200" dirty="0" smtClean="0">
                          <a:solidFill>
                            <a:schemeClr val="dk1"/>
                          </a:solidFill>
                          <a:effectLst/>
                          <a:latin typeface="Arial" panose="020B0604020202020204" pitchFamily="34" charset="0"/>
                          <a:ea typeface="+mn-ea"/>
                          <a:cs typeface="Arial" panose="020B0604020202020204" pitchFamily="34" charset="0"/>
                        </a:rPr>
                        <a:t>Business Rules and System Notifications. </a:t>
                      </a:r>
                      <a:r>
                        <a:rPr lang="en-US" sz="1200" b="0" kern="1200" dirty="0" smtClean="0">
                          <a:solidFill>
                            <a:schemeClr val="dk1"/>
                          </a:solidFill>
                          <a:effectLst/>
                          <a:latin typeface="Arial" panose="020B0604020202020204" pitchFamily="34" charset="0"/>
                          <a:ea typeface="+mn-ea"/>
                          <a:cs typeface="Arial" panose="020B0604020202020204" pitchFamily="34" charset="0"/>
                        </a:rPr>
                        <a:t>The System contains business rules; they ensure data meets a standard and may prevent a user from reporting a workload transaction until the data meets a defined set of criteria.  Generally, a notification will inform a user to correct an entry or perform a specific procedure, prior to the system allowing data to be entered</a:t>
                      </a:r>
                      <a:r>
                        <a:rPr lang="en-US" sz="1600" b="1" kern="1200" dirty="0" smtClean="0">
                          <a:solidFill>
                            <a:schemeClr val="dk1"/>
                          </a:solidFill>
                          <a:effectLst/>
                          <a:latin typeface="+mn-lt"/>
                          <a:ea typeface="+mn-ea"/>
                          <a:cs typeface="+mn-cs"/>
                        </a:rPr>
                        <a:t>.</a:t>
                      </a:r>
                      <a:endParaRPr lang="en-US" sz="1200" b="1" baseline="0" dirty="0" smtClean="0">
                        <a:solidFill>
                          <a:schemeClr val="tx1"/>
                        </a:solidFill>
                        <a:latin typeface="Arial" panose="020B0604020202020204" pitchFamily="34" charset="0"/>
                        <a:cs typeface="Arial" panose="020B0604020202020204" pitchFamily="34" charset="0"/>
                      </a:endParaRPr>
                    </a:p>
                    <a:p>
                      <a:endParaRPr lang="en-US" sz="1200" b="0" baseline="0" dirty="0" smtClean="0">
                        <a:solidFill>
                          <a:schemeClr val="tx1"/>
                        </a:solidFill>
                        <a:latin typeface="+mn-lt"/>
                      </a:endParaRPr>
                    </a:p>
                    <a:p>
                      <a:r>
                        <a:rPr lang="en-US" sz="1200" b="1" baseline="0" dirty="0" smtClean="0">
                          <a:solidFill>
                            <a:schemeClr val="tx1"/>
                          </a:solidFill>
                          <a:latin typeface="+mn-lt"/>
                        </a:rPr>
                        <a:t>Transition: </a:t>
                      </a:r>
                      <a:r>
                        <a:rPr lang="en-US" sz="1200" b="0" baseline="0" dirty="0" smtClean="0">
                          <a:solidFill>
                            <a:schemeClr val="tx1"/>
                          </a:solidFill>
                          <a:latin typeface="+mn-lt"/>
                        </a:rPr>
                        <a:t>next slide</a:t>
                      </a: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18183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7591979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You</a:t>
                      </a:r>
                      <a:r>
                        <a:rPr lang="en-US" sz="1200" b="0" baseline="0" dirty="0" smtClean="0">
                          <a:solidFill>
                            <a:schemeClr val="tx1"/>
                          </a:solidFill>
                        </a:rPr>
                        <a:t> must </a:t>
                      </a:r>
                      <a:r>
                        <a:rPr lang="en-US" sz="1200" b="0" dirty="0" smtClean="0">
                          <a:solidFill>
                            <a:schemeClr val="tx1"/>
                          </a:solidFill>
                        </a:rPr>
                        <a:t>Follow</a:t>
                      </a:r>
                      <a:r>
                        <a:rPr lang="en-US" sz="1200" b="0" baseline="0" dirty="0" smtClean="0">
                          <a:solidFill>
                            <a:schemeClr val="tx1"/>
                          </a:solidFill>
                        </a:rPr>
                        <a:t> each prompt to gain entry into USMIRS.</a:t>
                      </a:r>
                    </a:p>
                    <a:p>
                      <a:endParaRPr lang="en-US" sz="1200" b="0" baseline="0" dirty="0" smtClean="0">
                        <a:solidFill>
                          <a:schemeClr val="tx1"/>
                        </a:solidFill>
                      </a:endParaRPr>
                    </a:p>
                    <a:p>
                      <a:r>
                        <a:rPr lang="en-US" sz="1200" b="0" dirty="0" smtClean="0"/>
                        <a:t>1. Select your certificate from the </a:t>
                      </a:r>
                      <a:r>
                        <a:rPr lang="en-US" sz="1200" b="0" i="1" dirty="0" smtClean="0"/>
                        <a:t>Windows Security </a:t>
                      </a:r>
                      <a:r>
                        <a:rPr lang="en-US" sz="1200" b="0" dirty="0" smtClean="0"/>
                        <a:t>pop-up and click </a:t>
                      </a:r>
                      <a:r>
                        <a:rPr lang="en-US" sz="1200" dirty="0" smtClean="0"/>
                        <a:t>OK</a:t>
                      </a:r>
                      <a:r>
                        <a:rPr lang="en-US" sz="1200" b="0" dirty="0" smtClean="0"/>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t>2. Enter your CAC PIN in the displayed </a:t>
                      </a:r>
                      <a:r>
                        <a:rPr lang="en-US" sz="1200" b="0" i="1" dirty="0" err="1" smtClean="0"/>
                        <a:t>ActivClient</a:t>
                      </a:r>
                      <a:r>
                        <a:rPr lang="en-US" sz="1200" b="0" i="1" dirty="0" smtClean="0"/>
                        <a:t> Login </a:t>
                      </a:r>
                      <a:r>
                        <a:rPr lang="en-US" sz="1200" b="0" dirty="0" smtClean="0"/>
                        <a:t>pop-up and click </a:t>
                      </a:r>
                      <a:r>
                        <a:rPr lang="en-US" sz="1200" dirty="0" smtClean="0"/>
                        <a:t>OK. </a:t>
                      </a:r>
                    </a:p>
                    <a:p>
                      <a:endParaRPr lang="en-US" sz="1200" b="0" baseline="0" dirty="0" smtClean="0">
                        <a:solidFill>
                          <a:schemeClr val="tx1"/>
                        </a:solidFill>
                      </a:endParaRPr>
                    </a:p>
                    <a:p>
                      <a:endParaRPr lang="en-US" sz="1200" b="1" baseline="0" dirty="0" smtClean="0">
                        <a:solidFill>
                          <a:schemeClr val="tx1"/>
                        </a:solidFill>
                        <a:latin typeface="+mn-lt"/>
                      </a:endParaRPr>
                    </a:p>
                    <a:p>
                      <a:r>
                        <a:rPr lang="en-US" sz="1200" b="1" baseline="0" dirty="0" smtClean="0">
                          <a:solidFill>
                            <a:schemeClr val="tx1"/>
                          </a:solidFill>
                          <a:latin typeface="+mn-lt"/>
                        </a:rPr>
                        <a:t>Transition: </a:t>
                      </a:r>
                      <a:r>
                        <a:rPr lang="en-US" sz="1200" b="0" baseline="0" dirty="0" smtClean="0">
                          <a:solidFill>
                            <a:schemeClr val="tx1"/>
                          </a:solidFill>
                          <a:latin typeface="+mn-lt"/>
                        </a:rPr>
                        <a:t>next slide</a:t>
                      </a: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7615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957379354"/>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You</a:t>
                      </a:r>
                      <a:r>
                        <a:rPr lang="en-US" sz="1200" b="0" baseline="0" dirty="0" smtClean="0">
                          <a:solidFill>
                            <a:schemeClr val="tx1"/>
                          </a:solidFill>
                        </a:rPr>
                        <a:t> must </a:t>
                      </a:r>
                      <a:r>
                        <a:rPr lang="en-US" sz="1200" b="0" dirty="0" smtClean="0">
                          <a:solidFill>
                            <a:schemeClr val="tx1"/>
                          </a:solidFill>
                        </a:rPr>
                        <a:t>Follow</a:t>
                      </a:r>
                      <a:r>
                        <a:rPr lang="en-US" sz="1200" b="0" baseline="0" dirty="0" smtClean="0">
                          <a:solidFill>
                            <a:schemeClr val="tx1"/>
                          </a:solidFill>
                        </a:rPr>
                        <a:t> each prompt to gain entry into USMIRS.</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t>1. After reading and consenting to the conditions, click the Sign In to CHICAGO MEPS USMIRS link to access the MEPS’s USMIRS. </a:t>
                      </a:r>
                    </a:p>
                    <a:p>
                      <a:endParaRPr lang="en-US" sz="1200" b="0" baseline="0" dirty="0" smtClean="0">
                        <a:solidFill>
                          <a:schemeClr val="tx1"/>
                        </a:solidFill>
                      </a:endParaRPr>
                    </a:p>
                    <a:p>
                      <a:endParaRPr lang="en-US" sz="1200" b="1" baseline="0" dirty="0" smtClean="0">
                        <a:solidFill>
                          <a:schemeClr val="tx1"/>
                        </a:solidFill>
                        <a:latin typeface="+mn-lt"/>
                      </a:endParaRPr>
                    </a:p>
                    <a:p>
                      <a:r>
                        <a:rPr lang="en-US" sz="1200" b="1" baseline="0" dirty="0" smtClean="0">
                          <a:solidFill>
                            <a:schemeClr val="tx1"/>
                          </a:solidFill>
                          <a:latin typeface="+mn-lt"/>
                        </a:rPr>
                        <a:t>Transition: </a:t>
                      </a:r>
                      <a:r>
                        <a:rPr lang="en-US" sz="1200" b="0" baseline="0" dirty="0" smtClean="0">
                          <a:solidFill>
                            <a:schemeClr val="tx1"/>
                          </a:solidFill>
                          <a:latin typeface="+mn-lt"/>
                        </a:rPr>
                        <a:t>next slide</a:t>
                      </a: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2079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46755054"/>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You</a:t>
                      </a:r>
                      <a:r>
                        <a:rPr lang="en-US" sz="1200" b="0" baseline="0" dirty="0" smtClean="0">
                          <a:solidFill>
                            <a:schemeClr val="tx1"/>
                          </a:solidFill>
                        </a:rPr>
                        <a:t> must </a:t>
                      </a:r>
                      <a:r>
                        <a:rPr lang="en-US" sz="1200" b="0" dirty="0" smtClean="0">
                          <a:solidFill>
                            <a:schemeClr val="tx1"/>
                          </a:solidFill>
                        </a:rPr>
                        <a:t>Follow</a:t>
                      </a:r>
                      <a:r>
                        <a:rPr lang="en-US" sz="1200" b="0" baseline="0" dirty="0" smtClean="0">
                          <a:solidFill>
                            <a:schemeClr val="tx1"/>
                          </a:solidFill>
                        </a:rPr>
                        <a:t> each prompt to gain entry into USMIRS.</a:t>
                      </a:r>
                    </a:p>
                    <a:p>
                      <a:endParaRPr lang="en-US" sz="1200" b="0" baseline="0" dirty="0" smtClean="0">
                        <a:solidFill>
                          <a:schemeClr val="tx1"/>
                        </a:solidFill>
                      </a:endParaRPr>
                    </a:p>
                    <a:p>
                      <a:r>
                        <a:rPr lang="en-US" sz="1200" b="0" baseline="0" dirty="0" smtClean="0">
                          <a:solidFill>
                            <a:schemeClr val="tx1"/>
                          </a:solidFill>
                        </a:rPr>
                        <a:t>1. </a:t>
                      </a:r>
                      <a:r>
                        <a:rPr lang="en-US" sz="1200" b="0" dirty="0" smtClean="0"/>
                        <a:t>Click </a:t>
                      </a:r>
                      <a:r>
                        <a:rPr lang="en-US" sz="1200" dirty="0" smtClean="0"/>
                        <a:t>Yes </a:t>
                      </a:r>
                      <a:r>
                        <a:rPr lang="en-US" sz="1200" b="0" dirty="0" smtClean="0"/>
                        <a:t>in the Security pop-up, to block unsafe components from being run. </a:t>
                      </a:r>
                    </a:p>
                    <a:p>
                      <a:endParaRPr lang="en-US" sz="1200" b="0" baseline="0" dirty="0" smtClean="0">
                        <a:solidFill>
                          <a:schemeClr val="tx1"/>
                        </a:solidFill>
                      </a:endParaRPr>
                    </a:p>
                    <a:p>
                      <a:endParaRPr lang="en-US" sz="1200" b="1" baseline="0" dirty="0" smtClean="0">
                        <a:solidFill>
                          <a:schemeClr val="tx1"/>
                        </a:solidFill>
                        <a:latin typeface="+mn-lt"/>
                      </a:endParaRPr>
                    </a:p>
                    <a:p>
                      <a:r>
                        <a:rPr lang="en-US" sz="1200" b="1" baseline="0" dirty="0" smtClean="0">
                          <a:solidFill>
                            <a:schemeClr val="tx1"/>
                          </a:solidFill>
                          <a:latin typeface="+mn-lt"/>
                        </a:rPr>
                        <a:t>Transition: </a:t>
                      </a:r>
                      <a:r>
                        <a:rPr lang="en-US" sz="1200" b="0" baseline="0" dirty="0" smtClean="0">
                          <a:solidFill>
                            <a:schemeClr val="tx1"/>
                          </a:solidFill>
                          <a:latin typeface="+mn-lt"/>
                        </a:rPr>
                        <a:t>next slide</a:t>
                      </a: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49138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551160198"/>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You can now enter your username</a:t>
                      </a:r>
                      <a:r>
                        <a:rPr lang="en-US" sz="1200" b="0" baseline="0" dirty="0" smtClean="0">
                          <a:solidFill>
                            <a:schemeClr val="tx1"/>
                          </a:solidFill>
                          <a:latin typeface="+mn-lt"/>
                        </a:rPr>
                        <a:t> and temporary password. You will automatically be prompted to enter a new password.</a:t>
                      </a:r>
                    </a:p>
                    <a:p>
                      <a:endParaRPr lang="en-US" sz="1200" b="0" baseline="0" dirty="0" smtClean="0">
                        <a:solidFill>
                          <a:schemeClr val="tx1"/>
                        </a:solidFill>
                        <a:latin typeface="+mn-lt"/>
                      </a:endParaRPr>
                    </a:p>
                    <a:p>
                      <a:r>
                        <a:rPr lang="en-US" sz="1200" b="0" dirty="0" smtClean="0">
                          <a:solidFill>
                            <a:srgbClr val="000000"/>
                          </a:solidFill>
                          <a:latin typeface="Arial" panose="020B0604020202020204" pitchFamily="34" charset="0"/>
                        </a:rPr>
                        <a:t>After username and password entry, click the USMIRS LOGIN button to sign on, </a:t>
                      </a:r>
                    </a:p>
                    <a:p>
                      <a:r>
                        <a:rPr lang="en-US" sz="1200" dirty="0" smtClean="0">
                          <a:solidFill>
                            <a:srgbClr val="000000"/>
                          </a:solidFill>
                          <a:latin typeface="Arial" panose="020B0604020202020204" pitchFamily="34" charset="0"/>
                        </a:rPr>
                        <a:t>or </a:t>
                      </a:r>
                      <a:endParaRPr lang="en-US" sz="1200" b="0" dirty="0" smtClean="0">
                        <a:solidFill>
                          <a:srgbClr val="000000"/>
                        </a:solidFill>
                        <a:latin typeface="Arial" panose="020B0604020202020204" pitchFamily="34" charset="0"/>
                      </a:endParaRPr>
                    </a:p>
                    <a:p>
                      <a:r>
                        <a:rPr lang="en-US" sz="1200" b="0" dirty="0" smtClean="0">
                          <a:solidFill>
                            <a:srgbClr val="000000"/>
                          </a:solidFill>
                          <a:latin typeface="Arial" panose="020B0604020202020204" pitchFamily="34" charset="0"/>
                        </a:rPr>
                        <a:t>click </a:t>
                      </a:r>
                      <a:r>
                        <a:rPr lang="en-US" sz="1200" dirty="0" smtClean="0">
                          <a:solidFill>
                            <a:srgbClr val="000000"/>
                          </a:solidFill>
                          <a:latin typeface="Arial" panose="020B0604020202020204" pitchFamily="34" charset="0"/>
                        </a:rPr>
                        <a:t>CANCEL </a:t>
                      </a:r>
                      <a:r>
                        <a:rPr lang="en-US" sz="1200" b="0" dirty="0" smtClean="0">
                          <a:solidFill>
                            <a:srgbClr val="000000"/>
                          </a:solidFill>
                          <a:latin typeface="Arial" panose="020B0604020202020204" pitchFamily="34" charset="0"/>
                        </a:rPr>
                        <a:t>to skip login, close the application shell, and return to the ATTENTION screen.</a:t>
                      </a:r>
                      <a:endParaRPr lang="en-US" sz="1200" b="0" baseline="0" dirty="0" smtClean="0">
                        <a:solidFill>
                          <a:schemeClr val="tx1"/>
                        </a:solidFill>
                        <a:latin typeface="+mn-lt"/>
                      </a:endParaRPr>
                    </a:p>
                    <a:p>
                      <a:endParaRPr lang="en-US" sz="1200" b="1" baseline="0" dirty="0" smtClean="0">
                        <a:solidFill>
                          <a:schemeClr val="tx1"/>
                        </a:solidFill>
                        <a:latin typeface="+mn-lt"/>
                      </a:endParaRPr>
                    </a:p>
                    <a:p>
                      <a:endParaRPr lang="en-US" sz="1200" b="1" baseline="0" dirty="0" smtClean="0">
                        <a:solidFill>
                          <a:schemeClr val="tx1"/>
                        </a:solidFill>
                        <a:latin typeface="+mn-lt"/>
                      </a:endParaRPr>
                    </a:p>
                    <a:p>
                      <a:r>
                        <a:rPr lang="en-US" sz="1200" b="1" baseline="0" dirty="0" smtClean="0">
                          <a:solidFill>
                            <a:schemeClr val="tx1"/>
                          </a:solidFill>
                          <a:latin typeface="+mn-lt"/>
                        </a:rPr>
                        <a:t>Transition: </a:t>
                      </a:r>
                      <a:r>
                        <a:rPr lang="en-US" sz="1200" b="0" baseline="0" dirty="0" smtClean="0">
                          <a:solidFill>
                            <a:schemeClr val="tx1"/>
                          </a:solidFill>
                          <a:latin typeface="+mn-lt"/>
                        </a:rPr>
                        <a:t>Let’s look at data entry.</a:t>
                      </a: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43569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43190245"/>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Each</a:t>
                      </a:r>
                      <a:r>
                        <a:rPr lang="en-US" sz="1200" b="0" baseline="0" dirty="0" smtClean="0">
                          <a:solidFill>
                            <a:schemeClr val="tx1"/>
                          </a:solidFill>
                          <a:latin typeface="+mn-lt"/>
                        </a:rPr>
                        <a:t> day you are responsible for reporting various workloads. Such as: Who is present for processing, meals, and hotel rosters for the next day processors. The first report is the USMEPCOM Form 727 Processing List (PL).</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05098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245753356"/>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kern="1200" dirty="0" smtClean="0">
                          <a:solidFill>
                            <a:schemeClr val="dk1"/>
                          </a:solidFill>
                          <a:effectLst/>
                          <a:latin typeface="+mn-lt"/>
                          <a:ea typeface="+mn-ea"/>
                          <a:cs typeface="+mn-cs"/>
                        </a:rPr>
                        <a:t>The protection of applicant data is critical to mission success and requires proper administrative, technical, and physical safeguards to ensure security and confidentiality of the information.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kern="1200" dirty="0" smtClean="0">
                        <a:solidFill>
                          <a:schemeClr val="dk1"/>
                        </a:solidFill>
                        <a:effectLst/>
                        <a:latin typeface="+mn-lt"/>
                        <a:ea typeface="+mn-ea"/>
                        <a:cs typeface="+mn-cs"/>
                      </a:endParaRPr>
                    </a:p>
                    <a:p>
                      <a:r>
                        <a:rPr lang="en-US" sz="1200" b="0" kern="1200" dirty="0" smtClean="0">
                          <a:solidFill>
                            <a:schemeClr val="dk1"/>
                          </a:solidFill>
                          <a:effectLst/>
                          <a:latin typeface="+mn-lt"/>
                          <a:ea typeface="+mn-ea"/>
                          <a:cs typeface="Arial" panose="020B0604020202020204" pitchFamily="34" charset="0"/>
                        </a:rPr>
                        <a:t>Data Accuracy and Reporting Standards.  IAW </a:t>
                      </a:r>
                      <a:r>
                        <a:rPr lang="en-US" sz="1200" b="0" u="sng" kern="1200" dirty="0" smtClean="0">
                          <a:solidFill>
                            <a:schemeClr val="dk1"/>
                          </a:solidFill>
                          <a:effectLst/>
                          <a:latin typeface="+mn-lt"/>
                          <a:ea typeface="+mn-ea"/>
                          <a:cs typeface="Arial" panose="020B0604020202020204" pitchFamily="34" charset="0"/>
                          <a:hlinkClick r:id="rId3"/>
                        </a:rPr>
                        <a:t>DoD Instruction 5015.02, </a:t>
                      </a:r>
                      <a:r>
                        <a:rPr lang="en-US" sz="1200" b="0" i="1" u="sng" kern="1200" dirty="0" smtClean="0">
                          <a:solidFill>
                            <a:schemeClr val="dk1"/>
                          </a:solidFill>
                          <a:effectLst/>
                          <a:latin typeface="+mn-lt"/>
                          <a:ea typeface="+mn-ea"/>
                          <a:cs typeface="Arial" panose="020B0604020202020204" pitchFamily="34" charset="0"/>
                          <a:hlinkClick r:id="rId3"/>
                        </a:rPr>
                        <a:t>DoD Records Management Program</a:t>
                      </a:r>
                      <a:r>
                        <a:rPr lang="en-US" sz="1200" b="0" kern="1200" dirty="0" smtClean="0">
                          <a:solidFill>
                            <a:schemeClr val="dk1"/>
                          </a:solidFill>
                          <a:effectLst/>
                          <a:latin typeface="+mn-lt"/>
                          <a:ea typeface="+mn-ea"/>
                          <a:cs typeface="Arial" panose="020B0604020202020204" pitchFamily="34" charset="0"/>
                        </a:rPr>
                        <a:t>, “the information and intellectual capital contained in DoD records will be managed as national assets.  </a:t>
                      </a:r>
                    </a:p>
                    <a:p>
                      <a:endParaRPr lang="en-US" sz="1200" b="0" kern="1200" dirty="0" smtClean="0">
                        <a:solidFill>
                          <a:schemeClr val="dk1"/>
                        </a:solidFill>
                        <a:effectLst/>
                        <a:latin typeface="+mn-lt"/>
                        <a:ea typeface="+mn-ea"/>
                        <a:cs typeface="Arial" panose="020B0604020202020204" pitchFamily="34" charset="0"/>
                      </a:endParaRPr>
                    </a:p>
                    <a:p>
                      <a:r>
                        <a:rPr lang="en-US" sz="1200" b="0" kern="1200" dirty="0" smtClean="0">
                          <a:solidFill>
                            <a:schemeClr val="dk1"/>
                          </a:solidFill>
                          <a:effectLst/>
                          <a:latin typeface="+mn-lt"/>
                          <a:ea typeface="+mn-ea"/>
                          <a:cs typeface="Arial" panose="020B0604020202020204" pitchFamily="34" charset="0"/>
                        </a:rPr>
                        <a:t>Effective and efficient management of records provides the information foundation for decision making at all levels, mission planning and operations, personnel and veteran services, legal inquiries, business continuity, and preservation of US history.”  Additionally, </a:t>
                      </a:r>
                      <a:r>
                        <a:rPr lang="en-US" sz="1200" b="0" u="sng" kern="1200" dirty="0" smtClean="0">
                          <a:solidFill>
                            <a:schemeClr val="dk1"/>
                          </a:solidFill>
                          <a:effectLst/>
                          <a:latin typeface="+mn-lt"/>
                          <a:ea typeface="+mn-ea"/>
                          <a:cs typeface="Arial" panose="020B0604020202020204" pitchFamily="34" charset="0"/>
                          <a:hlinkClick r:id="rId4"/>
                        </a:rPr>
                        <a:t>DoD Directive 5400.11, </a:t>
                      </a:r>
                      <a:r>
                        <a:rPr lang="en-US" sz="1200" b="0" i="1" u="sng" kern="1200" dirty="0" smtClean="0">
                          <a:solidFill>
                            <a:schemeClr val="dk1"/>
                          </a:solidFill>
                          <a:effectLst/>
                          <a:latin typeface="+mn-lt"/>
                          <a:ea typeface="+mn-ea"/>
                          <a:cs typeface="Arial" panose="020B0604020202020204" pitchFamily="34" charset="0"/>
                          <a:hlinkClick r:id="rId4"/>
                        </a:rPr>
                        <a:t>DoD Privacy Program</a:t>
                      </a:r>
                      <a:r>
                        <a:rPr lang="en-US" sz="1200" b="0" u="sng" kern="1200" dirty="0" smtClean="0">
                          <a:solidFill>
                            <a:schemeClr val="dk1"/>
                          </a:solidFill>
                          <a:effectLst/>
                          <a:latin typeface="+mn-lt"/>
                          <a:ea typeface="+mn-ea"/>
                          <a:cs typeface="Arial" panose="020B0604020202020204" pitchFamily="34" charset="0"/>
                          <a:hlinkClick r:id="rId4"/>
                        </a:rPr>
                        <a:t>,</a:t>
                      </a:r>
                      <a:r>
                        <a:rPr lang="en-US" sz="1200" b="0" kern="1200" dirty="0" smtClean="0">
                          <a:solidFill>
                            <a:schemeClr val="dk1"/>
                          </a:solidFill>
                          <a:effectLst/>
                          <a:latin typeface="+mn-lt"/>
                          <a:ea typeface="+mn-ea"/>
                          <a:cs typeface="Arial" panose="020B0604020202020204" pitchFamily="34" charset="0"/>
                        </a:rPr>
                        <a:t> “PII collected, used, maintained, or disseminated will be relevant, timely, complete, and accurate for its intended use.”</a:t>
                      </a:r>
                      <a:endParaRPr lang="en-US" sz="1200" b="0" baseline="0" dirty="0" smtClean="0">
                        <a:solidFill>
                          <a:schemeClr val="tx1"/>
                        </a:solidFill>
                        <a:latin typeface="+mn-lt"/>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kern="1200" dirty="0" smtClean="0">
                        <a:solidFill>
                          <a:schemeClr val="dk1"/>
                        </a:solidFill>
                        <a:effectLst/>
                        <a:latin typeface="+mn-lt"/>
                        <a:ea typeface="+mn-ea"/>
                        <a:cs typeface="+mn-cs"/>
                      </a:endParaRPr>
                    </a:p>
                    <a:p>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447986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76825436"/>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dirty="0" smtClean="0">
                          <a:solidFill>
                            <a:schemeClr val="tx1"/>
                          </a:solidFill>
                          <a:latin typeface="+mn-lt"/>
                        </a:rPr>
                        <a:t>The  ADP680</a:t>
                      </a:r>
                      <a:r>
                        <a:rPr lang="en-US" sz="1200" b="0" baseline="0" dirty="0" smtClean="0">
                          <a:solidFill>
                            <a:schemeClr val="tx1"/>
                          </a:solidFill>
                          <a:latin typeface="+mn-lt"/>
                        </a:rPr>
                        <a:t> screen </a:t>
                      </a:r>
                      <a:r>
                        <a:rPr lang="en-US" sz="1200" b="0" kern="1200" dirty="0" smtClean="0">
                          <a:solidFill>
                            <a:schemeClr val="dk1"/>
                          </a:solidFill>
                          <a:effectLst/>
                          <a:latin typeface="+mn-lt"/>
                          <a:ea typeface="+mn-ea"/>
                          <a:cs typeface="+mn-cs"/>
                        </a:rPr>
                        <a:t>shows a summary of information related to work history and transactions committed to the system.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1" kern="1200" baseline="0" dirty="0" smtClean="0">
                        <a:solidFill>
                          <a:schemeClr val="dk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kern="1200" dirty="0" smtClean="0">
                          <a:solidFill>
                            <a:schemeClr val="dk1"/>
                          </a:solidFill>
                          <a:effectLst/>
                          <a:latin typeface="+mn-lt"/>
                          <a:ea typeface="+mn-ea"/>
                          <a:cs typeface="+mn-cs"/>
                        </a:rPr>
                        <a:t>MEPS uses the ADP680 screen to view and ensure the accuracy of system-generated WKIDs and to print the PCN 680-3ADP, </a:t>
                      </a:r>
                      <a:r>
                        <a:rPr lang="en-US" sz="1200" b="0" i="1" kern="1200" dirty="0" err="1" smtClean="0">
                          <a:solidFill>
                            <a:schemeClr val="dk1"/>
                          </a:solidFill>
                          <a:effectLst/>
                          <a:latin typeface="+mn-lt"/>
                          <a:ea typeface="+mn-ea"/>
                          <a:cs typeface="+mn-cs"/>
                        </a:rPr>
                        <a:t>Processee</a:t>
                      </a:r>
                      <a:r>
                        <a:rPr lang="en-US" sz="1200" b="0" i="1" kern="1200" dirty="0" smtClean="0">
                          <a:solidFill>
                            <a:schemeClr val="dk1"/>
                          </a:solidFill>
                          <a:effectLst/>
                          <a:latin typeface="+mn-lt"/>
                          <a:ea typeface="+mn-ea"/>
                          <a:cs typeface="+mn-cs"/>
                        </a:rPr>
                        <a:t>/Enlistee Record</a:t>
                      </a:r>
                      <a:r>
                        <a:rPr lang="en-US" sz="1200" b="0" kern="1200" dirty="0" smtClean="0">
                          <a:solidFill>
                            <a:schemeClr val="dk1"/>
                          </a:solidFill>
                          <a:effectLst/>
                          <a:latin typeface="+mn-lt"/>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41370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90076500"/>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kern="1200" cap="all" dirty="0" smtClean="0">
                          <a:solidFill>
                            <a:schemeClr val="dk1"/>
                          </a:solidFill>
                          <a:effectLst/>
                          <a:latin typeface="+mn-lt"/>
                          <a:ea typeface="+mn-ea"/>
                          <a:cs typeface="+mn-cs"/>
                        </a:rPr>
                        <a:t>OP01 Personal Data Screen </a:t>
                      </a:r>
                    </a:p>
                    <a:p>
                      <a:r>
                        <a:rPr lang="en-US" sz="1200" b="0" kern="1200" dirty="0" smtClean="0">
                          <a:solidFill>
                            <a:schemeClr val="dk1"/>
                          </a:solidFill>
                          <a:effectLst/>
                          <a:latin typeface="+mn-lt"/>
                          <a:ea typeface="+mn-ea"/>
                          <a:cs typeface="+mn-cs"/>
                        </a:rPr>
                        <a:t>(UMF 680-3AE, Request for Examination) is used to create, verify, or update personal data to a record in the Command’s reporting system. </a:t>
                      </a:r>
                    </a:p>
                    <a:p>
                      <a:endParaRPr lang="en-US" sz="1200" b="0" kern="1200" dirty="0" smtClean="0">
                        <a:solidFill>
                          <a:schemeClr val="dk1"/>
                        </a:solidFill>
                        <a:effectLst/>
                        <a:latin typeface="+mn-lt"/>
                        <a:ea typeface="+mn-ea"/>
                        <a:cs typeface="+mn-cs"/>
                      </a:endParaRPr>
                    </a:p>
                    <a:p>
                      <a:r>
                        <a:rPr lang="en-US" sz="1200" b="0" kern="1200" dirty="0" smtClean="0">
                          <a:solidFill>
                            <a:schemeClr val="dk1"/>
                          </a:solidFill>
                          <a:effectLst/>
                          <a:latin typeface="+mn-lt"/>
                          <a:ea typeface="+mn-ea"/>
                          <a:cs typeface="+mn-cs"/>
                        </a:rPr>
                        <a:t>The Services will enter personal data for “Service Sponsored Applicants” and “Other DoD Applicants.”</a:t>
                      </a:r>
                      <a:endParaRPr lang="en-US" sz="1200" b="1" i="1" baseline="0" dirty="0" smtClean="0">
                        <a:solidFill>
                          <a:schemeClr val="tx1"/>
                        </a:solidFill>
                      </a:endParaRP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446318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19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83758146"/>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kern="1200" dirty="0" smtClean="0">
                          <a:solidFill>
                            <a:schemeClr val="dk1"/>
                          </a:solidFill>
                          <a:effectLst/>
                          <a:latin typeface="+mn-lt"/>
                          <a:ea typeface="+mn-ea"/>
                          <a:cs typeface="+mn-cs"/>
                        </a:rPr>
                        <a:t>Ensure information on OP01 is consistent with processing documents produced by MEPS or used by MEPS.</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Emphasize: </a:t>
                      </a:r>
                      <a:r>
                        <a:rPr lang="en-US" sz="1200" b="0" kern="1200" dirty="0" smtClean="0">
                          <a:solidFill>
                            <a:schemeClr val="dk1"/>
                          </a:solidFill>
                          <a:effectLst/>
                          <a:latin typeface="+mn-lt"/>
                          <a:ea typeface="+mn-ea"/>
                          <a:cs typeface="+mn-cs"/>
                        </a:rPr>
                        <a:t>If there are discrepancies between the UMF</a:t>
                      </a:r>
                      <a:r>
                        <a:rPr lang="en-US" sz="1200" b="0" kern="1200" baseline="0" dirty="0" smtClean="0">
                          <a:solidFill>
                            <a:schemeClr val="dk1"/>
                          </a:solidFill>
                          <a:effectLst/>
                          <a:latin typeface="+mn-lt"/>
                          <a:ea typeface="+mn-ea"/>
                          <a:cs typeface="+mn-cs"/>
                        </a:rPr>
                        <a:t> 680-3A-E</a:t>
                      </a:r>
                      <a:r>
                        <a:rPr lang="en-US" sz="1200" b="0" kern="1200" dirty="0" smtClean="0">
                          <a:solidFill>
                            <a:schemeClr val="dk1"/>
                          </a:solidFill>
                          <a:effectLst/>
                          <a:latin typeface="+mn-lt"/>
                          <a:ea typeface="+mn-ea"/>
                          <a:cs typeface="+mn-cs"/>
                        </a:rPr>
                        <a:t> and USMIRS data that impacts the </a:t>
                      </a:r>
                      <a:r>
                        <a:rPr lang="en-US" sz="1200" b="0" u="sng" kern="1200" dirty="0" smtClean="0">
                          <a:solidFill>
                            <a:schemeClr val="dk1"/>
                          </a:solidFill>
                          <a:effectLst/>
                          <a:latin typeface="+mn-lt"/>
                          <a:ea typeface="+mn-ea"/>
                          <a:cs typeface="+mn-cs"/>
                          <a:hlinkClick r:id="rId3"/>
                        </a:rPr>
                        <a:t>DD Form 4</a:t>
                      </a:r>
                      <a:r>
                        <a:rPr lang="en-US" sz="1200" b="0" kern="1200" dirty="0" smtClean="0">
                          <a:solidFill>
                            <a:schemeClr val="dk1"/>
                          </a:solidFill>
                          <a:effectLst/>
                          <a:latin typeface="+mn-lt"/>
                          <a:ea typeface="+mn-ea"/>
                          <a:cs typeface="+mn-cs"/>
                        </a:rPr>
                        <a:t> Enlistment/Reenlistment document (i.e., name, date of birth, SSN, and address), MEPS will place the applicant in an administrative hold “N” status (OQ03), identifying the reason,  and return the applicant to the Sponsoring Service for resolution.</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69724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12956" y="412596"/>
            <a:ext cx="5988205" cy="8296507"/>
          </a:xfrm>
        </p:spPr>
        <p:txBody>
          <a:bodyPr/>
          <a:lstStyle/>
          <a:p>
            <a:pPr algn="ctr">
              <a:spcBef>
                <a:spcPts val="0"/>
              </a:spcBef>
            </a:pPr>
            <a:r>
              <a:rPr lang="en-US" sz="1400" b="1" dirty="0" smtClean="0">
                <a:latin typeface="+mn-lt"/>
              </a:rPr>
              <a:t>Facilitator Notes</a:t>
            </a:r>
            <a:endParaRPr lang="en-US" b="1" dirty="0" smtClean="0">
              <a:latin typeface="+mn-lt"/>
            </a:endParaRPr>
          </a:p>
          <a:p>
            <a:pPr algn="l">
              <a:spcBef>
                <a:spcPts val="0"/>
              </a:spcBef>
              <a:spcAft>
                <a:spcPts val="300"/>
              </a:spcAft>
            </a:pPr>
            <a:endParaRPr lang="en-US" sz="1400" b="1" dirty="0" smtClean="0">
              <a:latin typeface="+mn-lt"/>
            </a:endParaRPr>
          </a:p>
          <a:p>
            <a:pPr algn="l">
              <a:spcBef>
                <a:spcPts val="0"/>
              </a:spcBef>
              <a:spcAft>
                <a:spcPts val="300"/>
              </a:spcAft>
            </a:pPr>
            <a:r>
              <a:rPr lang="en-US" sz="1400" b="1" dirty="0" smtClean="0">
                <a:latin typeface="+mn-lt"/>
              </a:rPr>
              <a:t>Your Role</a:t>
            </a:r>
          </a:p>
          <a:p>
            <a:pPr algn="l">
              <a:spcBef>
                <a:spcPts val="0"/>
              </a:spcBef>
              <a:spcAft>
                <a:spcPts val="300"/>
              </a:spcAft>
            </a:pPr>
            <a:r>
              <a:rPr lang="en-US" b="0" dirty="0" smtClean="0">
                <a:latin typeface="+mn-lt"/>
              </a:rPr>
              <a:t>Your role as the Facilitator is to:</a:t>
            </a:r>
          </a:p>
          <a:p>
            <a:pPr marL="171450" indent="-171450" algn="l">
              <a:spcBef>
                <a:spcPts val="0"/>
              </a:spcBef>
              <a:spcAft>
                <a:spcPts val="300"/>
              </a:spcAft>
              <a:buFont typeface="Wingdings" panose="05000000000000000000" pitchFamily="2" charset="2"/>
              <a:buChar char="q"/>
            </a:pPr>
            <a:r>
              <a:rPr lang="en-US" b="0" dirty="0" smtClean="0">
                <a:latin typeface="+mn-lt"/>
              </a:rPr>
              <a:t>Present the content.</a:t>
            </a:r>
          </a:p>
          <a:p>
            <a:pPr marL="171450" indent="-171450" algn="l">
              <a:spcBef>
                <a:spcPts val="0"/>
              </a:spcBef>
              <a:spcAft>
                <a:spcPts val="300"/>
              </a:spcAft>
              <a:buFont typeface="Wingdings" panose="05000000000000000000" pitchFamily="2" charset="2"/>
              <a:buChar char="q"/>
            </a:pPr>
            <a:r>
              <a:rPr lang="en-US" b="0" dirty="0" smtClean="0">
                <a:latin typeface="+mn-lt"/>
              </a:rPr>
              <a:t>Provide examples related to the topic.</a:t>
            </a:r>
          </a:p>
          <a:p>
            <a:pPr marL="171450" indent="-171450" algn="l">
              <a:spcBef>
                <a:spcPts val="0"/>
              </a:spcBef>
              <a:spcAft>
                <a:spcPts val="300"/>
              </a:spcAft>
              <a:buFont typeface="Wingdings" panose="05000000000000000000" pitchFamily="2" charset="2"/>
              <a:buChar char="q"/>
            </a:pPr>
            <a:r>
              <a:rPr lang="en-US" b="0" dirty="0" smtClean="0">
                <a:latin typeface="+mn-lt"/>
              </a:rPr>
              <a:t>Add personal experiences to support content.</a:t>
            </a:r>
          </a:p>
          <a:p>
            <a:pPr marL="171450" indent="-171450" algn="l">
              <a:spcBef>
                <a:spcPts val="0"/>
              </a:spcBef>
              <a:spcAft>
                <a:spcPts val="300"/>
              </a:spcAft>
              <a:buFont typeface="Wingdings" panose="05000000000000000000" pitchFamily="2" charset="2"/>
              <a:buChar char="q"/>
            </a:pPr>
            <a:r>
              <a:rPr lang="en-US" b="0" dirty="0" smtClean="0">
                <a:latin typeface="+mn-lt"/>
              </a:rPr>
              <a:t>Engage the participants by asking open-ended questions to encourage discussion, sharing of ideas, stories, and successes.</a:t>
            </a:r>
          </a:p>
          <a:p>
            <a:pPr algn="l">
              <a:spcBef>
                <a:spcPts val="0"/>
              </a:spcBef>
              <a:spcAft>
                <a:spcPts val="300"/>
              </a:spcAft>
            </a:pPr>
            <a:endParaRPr lang="en-US" sz="1400" dirty="0">
              <a:latin typeface="+mn-lt"/>
            </a:endParaRPr>
          </a:p>
          <a:p>
            <a:pPr algn="l">
              <a:spcBef>
                <a:spcPts val="0"/>
              </a:spcBef>
              <a:spcAft>
                <a:spcPts val="300"/>
              </a:spcAft>
            </a:pPr>
            <a:r>
              <a:rPr lang="en-US" sz="1400" b="1" dirty="0" smtClean="0">
                <a:latin typeface="+mn-lt"/>
              </a:rPr>
              <a:t>Prior to the Session</a:t>
            </a:r>
          </a:p>
          <a:p>
            <a:pPr marL="171450" indent="-171450" algn="l">
              <a:spcBef>
                <a:spcPts val="0"/>
              </a:spcBef>
              <a:spcAft>
                <a:spcPts val="300"/>
              </a:spcAft>
              <a:buFont typeface="Wingdings" panose="05000000000000000000" pitchFamily="2" charset="2"/>
              <a:buChar char="q"/>
            </a:pPr>
            <a:r>
              <a:rPr lang="en-US" b="0" dirty="0" smtClean="0">
                <a:latin typeface="+mn-lt"/>
              </a:rPr>
              <a:t>Print the slide presentation in “notes view” (select Notes Page from Print Layout option) and make sure you are comfortable with the content. </a:t>
            </a:r>
          </a:p>
          <a:p>
            <a:pPr marL="171450" indent="-171450" algn="l">
              <a:spcBef>
                <a:spcPts val="0"/>
              </a:spcBef>
              <a:spcAft>
                <a:spcPts val="300"/>
              </a:spcAft>
              <a:buFont typeface="Wingdings" panose="05000000000000000000" pitchFamily="2" charset="2"/>
              <a:buChar char="q"/>
            </a:pPr>
            <a:r>
              <a:rPr lang="en-US" b="0" dirty="0" smtClean="0">
                <a:latin typeface="+mn-lt"/>
              </a:rPr>
              <a:t>Add any additional notes or directions to the Facilitator column of the slide to help you during the session.</a:t>
            </a:r>
          </a:p>
          <a:p>
            <a:pPr marL="171450" indent="-171450" algn="l">
              <a:spcBef>
                <a:spcPts val="0"/>
              </a:spcBef>
              <a:spcAft>
                <a:spcPts val="300"/>
              </a:spcAft>
              <a:buFont typeface="Wingdings" panose="05000000000000000000" pitchFamily="2" charset="2"/>
              <a:buChar char="q"/>
            </a:pPr>
            <a:r>
              <a:rPr lang="en-US" b="0" dirty="0" smtClean="0">
                <a:latin typeface="+mn-lt"/>
              </a:rPr>
              <a:t>Make sure you are familiar with the slides and topic for any guest speaker that will be joining the session.</a:t>
            </a:r>
          </a:p>
          <a:p>
            <a:pPr marL="171450" marR="0" lvl="0" indent="-171450" algn="l" defTabSz="914400" rtl="0" eaLnBrk="0" fontAlgn="base" latinLnBrk="0" hangingPunct="0">
              <a:lnSpc>
                <a:spcPct val="100000"/>
              </a:lnSpc>
              <a:spcBef>
                <a:spcPts val="0"/>
              </a:spcBef>
              <a:spcAft>
                <a:spcPts val="300"/>
              </a:spcAft>
              <a:buClrTx/>
              <a:buSzTx/>
              <a:buFont typeface="Wingdings" panose="05000000000000000000" pitchFamily="2" charset="2"/>
              <a:buChar char="q"/>
              <a:tabLst/>
              <a:defRPr/>
            </a:pPr>
            <a:endParaRPr lang="en-US" b="0" dirty="0" smtClean="0">
              <a:latin typeface="+mn-lt"/>
            </a:endParaRPr>
          </a:p>
          <a:p>
            <a:pPr algn="l">
              <a:spcBef>
                <a:spcPts val="0"/>
              </a:spcBef>
              <a:spcAft>
                <a:spcPts val="300"/>
              </a:spcAft>
            </a:pPr>
            <a:r>
              <a:rPr lang="en-US" sz="1400" b="1" dirty="0" smtClean="0">
                <a:latin typeface="+mn-lt"/>
              </a:rPr>
              <a:t>The Session</a:t>
            </a:r>
          </a:p>
          <a:p>
            <a:pPr algn="l">
              <a:spcBef>
                <a:spcPts val="0"/>
              </a:spcBef>
              <a:spcAft>
                <a:spcPts val="300"/>
              </a:spcAft>
            </a:pPr>
            <a:r>
              <a:rPr lang="en-US" b="1" dirty="0" smtClean="0">
                <a:latin typeface="+mn-lt"/>
              </a:rPr>
              <a:t>As participants join the session:</a:t>
            </a:r>
          </a:p>
          <a:p>
            <a:pPr marL="171450" indent="-171450" algn="l">
              <a:spcBef>
                <a:spcPts val="0"/>
              </a:spcBef>
              <a:spcAft>
                <a:spcPts val="300"/>
              </a:spcAft>
              <a:buFont typeface="Wingdings" panose="05000000000000000000" pitchFamily="2" charset="2"/>
              <a:buChar char="q"/>
            </a:pPr>
            <a:r>
              <a:rPr lang="en-US" b="0" dirty="0" smtClean="0">
                <a:latin typeface="+mn-lt"/>
              </a:rPr>
              <a:t>Welcome them. You can do this verbally.</a:t>
            </a:r>
          </a:p>
          <a:p>
            <a:pPr marL="171450" indent="-171450" algn="l">
              <a:spcBef>
                <a:spcPts val="0"/>
              </a:spcBef>
              <a:spcAft>
                <a:spcPts val="300"/>
              </a:spcAft>
              <a:buFont typeface="Wingdings" panose="05000000000000000000" pitchFamily="2" charset="2"/>
              <a:buChar char="q"/>
            </a:pPr>
            <a:r>
              <a:rPr lang="en-US" b="0" dirty="0" smtClean="0">
                <a:latin typeface="+mn-lt"/>
              </a:rPr>
              <a:t>Encourage conversation by talking about current events, holidays, weather, weekend activities, etc.</a:t>
            </a:r>
          </a:p>
          <a:p>
            <a:pPr algn="l">
              <a:spcBef>
                <a:spcPts val="0"/>
              </a:spcBef>
              <a:spcAft>
                <a:spcPts val="300"/>
              </a:spcAft>
            </a:pPr>
            <a:endParaRPr lang="en-US" b="0" dirty="0" smtClean="0">
              <a:latin typeface="+mn-lt"/>
            </a:endParaRPr>
          </a:p>
          <a:p>
            <a:pPr algn="l">
              <a:spcBef>
                <a:spcPts val="0"/>
              </a:spcBef>
              <a:spcAft>
                <a:spcPts val="300"/>
              </a:spcAft>
            </a:pPr>
            <a:r>
              <a:rPr lang="en-US" b="1" dirty="0" smtClean="0">
                <a:latin typeface="+mn-lt"/>
              </a:rPr>
              <a:t>When the session begins:</a:t>
            </a:r>
          </a:p>
          <a:p>
            <a:pPr marL="171450" indent="-171450" algn="l">
              <a:spcBef>
                <a:spcPts val="0"/>
              </a:spcBef>
              <a:spcAft>
                <a:spcPts val="300"/>
              </a:spcAft>
              <a:buFont typeface="Wingdings" panose="05000000000000000000" pitchFamily="2" charset="2"/>
              <a:buChar char="q"/>
            </a:pPr>
            <a:r>
              <a:rPr lang="en-US" b="0" dirty="0" smtClean="0">
                <a:latin typeface="+mn-lt"/>
              </a:rPr>
              <a:t>Present the content for the session’s topic.</a:t>
            </a:r>
          </a:p>
          <a:p>
            <a:pPr marL="171450" indent="-171450" algn="l">
              <a:spcBef>
                <a:spcPts val="0"/>
              </a:spcBef>
              <a:spcAft>
                <a:spcPts val="300"/>
              </a:spcAft>
              <a:buFont typeface="Wingdings" panose="05000000000000000000" pitchFamily="2" charset="2"/>
              <a:buChar char="q"/>
            </a:pPr>
            <a:r>
              <a:rPr lang="en-US" b="0" dirty="0" smtClean="0">
                <a:latin typeface="+mn-lt"/>
              </a:rPr>
              <a:t>Engage the participants by asking them to raise their hand or provide examples.</a:t>
            </a:r>
          </a:p>
          <a:p>
            <a:pPr marL="171450" indent="-171450" algn="l">
              <a:spcBef>
                <a:spcPts val="0"/>
              </a:spcBef>
              <a:spcAft>
                <a:spcPts val="300"/>
              </a:spcAft>
              <a:buFont typeface="Wingdings" panose="05000000000000000000" pitchFamily="2" charset="2"/>
              <a:buChar char="q"/>
            </a:pPr>
            <a:r>
              <a:rPr lang="en-US" b="0" dirty="0" smtClean="0">
                <a:latin typeface="+mn-lt"/>
              </a:rPr>
              <a:t>Ask questions and provide feedback. For example, “what are some other examples…?”, “thanks for sharing” or “that’s a great example.”</a:t>
            </a:r>
          </a:p>
          <a:p>
            <a:pPr marL="171450" indent="-171450" algn="l">
              <a:spcBef>
                <a:spcPts val="0"/>
              </a:spcBef>
              <a:spcAft>
                <a:spcPts val="300"/>
              </a:spcAft>
              <a:buFont typeface="Wingdings" panose="05000000000000000000" pitchFamily="2" charset="2"/>
              <a:buChar char="q"/>
            </a:pPr>
            <a:r>
              <a:rPr lang="en-US" b="0" dirty="0" smtClean="0">
                <a:latin typeface="+mn-lt"/>
              </a:rPr>
              <a:t>Ask participants for their thoughts, ideas, suggestions to a participant’s response or question.</a:t>
            </a:r>
          </a:p>
          <a:p>
            <a:pPr marL="171450" indent="-171450" algn="l">
              <a:spcBef>
                <a:spcPts val="0"/>
              </a:spcBef>
              <a:spcAft>
                <a:spcPts val="300"/>
              </a:spcAft>
              <a:buFont typeface="Wingdings" panose="05000000000000000000" pitchFamily="2" charset="2"/>
              <a:buChar char="q"/>
            </a:pPr>
            <a:r>
              <a:rPr lang="en-US" b="0" dirty="0" smtClean="0">
                <a:latin typeface="+mn-lt"/>
              </a:rPr>
              <a:t>Allow and plan for silence when participants do not respond.</a:t>
            </a:r>
          </a:p>
          <a:p>
            <a:pPr marL="171450" indent="-171450" algn="l">
              <a:spcBef>
                <a:spcPts val="0"/>
              </a:spcBef>
              <a:spcAft>
                <a:spcPts val="300"/>
              </a:spcAft>
              <a:buFont typeface="Wingdings" panose="05000000000000000000" pitchFamily="2" charset="2"/>
              <a:buChar char="q"/>
            </a:pPr>
            <a:r>
              <a:rPr lang="en-US" b="0" dirty="0" smtClean="0">
                <a:latin typeface="+mn-lt"/>
              </a:rPr>
              <a:t>Keep to the time designated for the session.</a:t>
            </a:r>
          </a:p>
          <a:p>
            <a:pPr algn="l">
              <a:spcBef>
                <a:spcPts val="0"/>
              </a:spcBef>
              <a:spcAft>
                <a:spcPts val="300"/>
              </a:spcAft>
            </a:pPr>
            <a:r>
              <a:rPr lang="en-US" dirty="0" smtClean="0">
                <a:latin typeface="+mn-lt"/>
              </a:rPr>
              <a:t>When the session ends:</a:t>
            </a:r>
          </a:p>
        </p:txBody>
      </p:sp>
      <p:sp>
        <p:nvSpPr>
          <p:cNvPr id="4" name="Slide Number Placeholder 3"/>
          <p:cNvSpPr>
            <a:spLocks noGrp="1"/>
          </p:cNvSpPr>
          <p:nvPr>
            <p:ph type="sldNum" sz="quarter" idx="10"/>
          </p:nvPr>
        </p:nvSpPr>
        <p:spPr/>
        <p:txBody>
          <a:bodyPr/>
          <a:lstStyle/>
          <a:p>
            <a:fld id="{7E736B88-FA7A-4C94-9CE8-CF1C1D0B629C}" type="slidenum">
              <a:rPr lang="en-US" smtClean="0"/>
              <a:t>2</a:t>
            </a:fld>
            <a:endParaRPr lang="en-US" dirty="0"/>
          </a:p>
        </p:txBody>
      </p:sp>
    </p:spTree>
    <p:extLst>
      <p:ext uri="{BB962C8B-B14F-4D97-AF65-F5344CB8AC3E}">
        <p14:creationId xmlns:p14="http://schemas.microsoft.com/office/powerpoint/2010/main" val="402913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76709932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defTabSz="914400" eaLnBrk="1" hangingPunct="1"/>
                      <a:r>
                        <a:rPr lang="en-US" sz="1200" b="1" dirty="0" smtClean="0">
                          <a:solidFill>
                            <a:schemeClr val="tx1"/>
                          </a:solidFill>
                        </a:rPr>
                        <a:t>Say: </a:t>
                      </a:r>
                      <a:r>
                        <a:rPr lang="en-US" altLang="en-US" sz="1200" b="0" i="0" dirty="0" smtClean="0">
                          <a:solidFill>
                            <a:srgbClr val="000000"/>
                          </a:solidFill>
                          <a:cs typeface="+mn-cs"/>
                        </a:rPr>
                        <a:t>Drop down boxes will open for each selections </a:t>
                      </a:r>
                    </a:p>
                    <a:p>
                      <a:pPr defTabSz="914400" eaLnBrk="1" hangingPunct="1"/>
                      <a:endParaRPr lang="en-US" altLang="en-US" sz="1200" b="0" i="0" dirty="0" smtClean="0">
                        <a:solidFill>
                          <a:srgbClr val="000000"/>
                        </a:solidFill>
                        <a:cs typeface="+mn-cs"/>
                      </a:endParaRPr>
                    </a:p>
                    <a:p>
                      <a:pPr defTabSz="914400" eaLnBrk="1" hangingPunct="1"/>
                      <a:r>
                        <a:rPr lang="en-US" altLang="en-US" sz="1200" b="0" i="0" dirty="0" smtClean="0">
                          <a:solidFill>
                            <a:srgbClr val="000000"/>
                          </a:solidFill>
                          <a:latin typeface="+mn-lt"/>
                          <a:cs typeface="+mn-cs"/>
                        </a:rPr>
                        <a:t>Enter the information as</a:t>
                      </a:r>
                      <a:r>
                        <a:rPr lang="en-US" altLang="en-US" sz="1200" b="0" i="0" baseline="0" dirty="0" smtClean="0">
                          <a:solidFill>
                            <a:srgbClr val="000000"/>
                          </a:solidFill>
                          <a:latin typeface="+mn-lt"/>
                          <a:cs typeface="+mn-cs"/>
                        </a:rPr>
                        <a:t> listed on the source documents.</a:t>
                      </a:r>
                      <a:endParaRPr lang="en-US" altLang="en-US" sz="1200" b="0" i="0" dirty="0" smtClean="0">
                        <a:solidFill>
                          <a:srgbClr val="000000"/>
                        </a:solidFill>
                        <a:latin typeface="+mn-lt"/>
                        <a:cs typeface="+mn-cs"/>
                      </a:endParaRPr>
                    </a:p>
                    <a:p>
                      <a:pPr defTabSz="914400" eaLnBrk="1" hangingPunct="1"/>
                      <a:r>
                        <a:rPr lang="en-US" altLang="en-US" sz="1200" b="0" i="0" dirty="0" smtClean="0">
                          <a:solidFill>
                            <a:srgbClr val="000000"/>
                          </a:solidFill>
                          <a:latin typeface="+mn-lt"/>
                          <a:cs typeface="+mn-cs"/>
                        </a:rPr>
                        <a:t>EG.., C=US CITIZEN</a:t>
                      </a:r>
                    </a:p>
                    <a:p>
                      <a:pPr defTabSz="914400" eaLnBrk="1" hangingPunct="1"/>
                      <a:endParaRPr lang="en-US" altLang="en-US" sz="1200" b="0" i="0" dirty="0" smtClean="0">
                        <a:solidFill>
                          <a:srgbClr val="000000"/>
                        </a:solidFill>
                        <a:latin typeface="+mn-lt"/>
                        <a:cs typeface="+mn-cs"/>
                      </a:endParaRPr>
                    </a:p>
                    <a:p>
                      <a:pPr defTabSz="914400" eaLnBrk="1" hangingPunct="1"/>
                      <a:r>
                        <a:rPr lang="en-US" altLang="en-US" sz="1200" b="0" i="0" dirty="0" smtClean="0">
                          <a:solidFill>
                            <a:srgbClr val="000000"/>
                          </a:solidFill>
                          <a:latin typeface="+mn-lt"/>
                          <a:cs typeface="+mn-cs"/>
                        </a:rPr>
                        <a:t>Bring up the drop down boxes by using “CTRL L” or use enter on a blank box</a:t>
                      </a:r>
                    </a:p>
                    <a:p>
                      <a:pPr defTabSz="914400" eaLnBrk="1" hangingPunct="1"/>
                      <a:endParaRPr lang="en-US" altLang="en-US" sz="1200" b="0" i="0" dirty="0" smtClean="0">
                        <a:solidFill>
                          <a:srgbClr val="000000"/>
                        </a:solidFill>
                        <a:latin typeface="+mn-lt"/>
                        <a:cs typeface="+mn-cs"/>
                      </a:endParaRPr>
                    </a:p>
                    <a:p>
                      <a:pPr defTabSz="914400" eaLnBrk="1" hangingPunct="1"/>
                      <a:r>
                        <a:rPr lang="en-US" altLang="en-US" sz="1200" b="0" i="0" dirty="0" smtClean="0">
                          <a:solidFill>
                            <a:srgbClr val="000000"/>
                          </a:solidFill>
                          <a:latin typeface="+mn-lt"/>
                          <a:cs typeface="+mn-cs"/>
                        </a:rPr>
                        <a:t>Navigate backwards using “SHIFT + TAB”</a:t>
                      </a:r>
                    </a:p>
                    <a:p>
                      <a:pPr defTabSz="914400" eaLnBrk="1" hangingPunct="1"/>
                      <a:endParaRPr lang="en-US" altLang="en-US" sz="1200" b="0" i="0" dirty="0" smtClean="0">
                        <a:solidFill>
                          <a:srgbClr val="000000"/>
                        </a:solidFill>
                        <a:latin typeface="+mn-l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pPr defTabSz="914400" eaLnBrk="1" hangingPunct="1"/>
                      <a:endParaRPr lang="en-US" altLang="en-US" sz="1200" b="0" i="0" dirty="0" smtClean="0">
                        <a:solidFill>
                          <a:srgbClr val="000000"/>
                        </a:solidFill>
                        <a:latin typeface="+mn-lt"/>
                        <a:cs typeface="+mn-cs"/>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4381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299117980"/>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defTabSz="914400" eaLnBrk="1" hangingPunct="1"/>
                      <a:r>
                        <a:rPr lang="en-US" sz="1200" b="1" dirty="0" smtClean="0">
                          <a:solidFill>
                            <a:schemeClr val="tx1"/>
                          </a:solidFill>
                        </a:rPr>
                        <a:t>Say: </a:t>
                      </a:r>
                      <a:r>
                        <a:rPr lang="en-US" sz="1200" b="0" i="0" dirty="0" smtClean="0">
                          <a:solidFill>
                            <a:srgbClr val="000000"/>
                          </a:solidFill>
                          <a:cs typeface="+mn-cs"/>
                        </a:rPr>
                        <a:t>S</a:t>
                      </a:r>
                      <a:r>
                        <a:rPr lang="en-US" altLang="en-US" sz="1200" b="0" i="0" dirty="0" smtClean="0">
                          <a:solidFill>
                            <a:srgbClr val="000000"/>
                          </a:solidFill>
                          <a:cs typeface="+mn-cs"/>
                        </a:rPr>
                        <a:t>ome selections in the drop down</a:t>
                      </a:r>
                      <a:r>
                        <a:rPr lang="en-US" altLang="en-US" sz="1200" b="0" i="0" baseline="0" dirty="0" smtClean="0">
                          <a:solidFill>
                            <a:srgbClr val="000000"/>
                          </a:solidFill>
                          <a:cs typeface="+mn-cs"/>
                        </a:rPr>
                        <a:t> menu</a:t>
                      </a:r>
                      <a:r>
                        <a:rPr lang="en-US" altLang="en-US" sz="1200" b="0" i="0" dirty="0" smtClean="0">
                          <a:solidFill>
                            <a:srgbClr val="000000"/>
                          </a:solidFill>
                          <a:cs typeface="+mn-cs"/>
                        </a:rPr>
                        <a:t> require you to use the space bar to make the selection</a:t>
                      </a:r>
                    </a:p>
                    <a:p>
                      <a:pPr defTabSz="914400" eaLnBrk="1" hangingPunct="1"/>
                      <a:r>
                        <a:rPr lang="en-US" altLang="en-US" sz="1200" b="0" i="0" dirty="0" smtClean="0">
                          <a:solidFill>
                            <a:srgbClr val="000000"/>
                          </a:solidFill>
                          <a:cs typeface="+mn-cs"/>
                        </a:rPr>
                        <a:t>you can also enter the code manually.</a:t>
                      </a:r>
                    </a:p>
                    <a:p>
                      <a:pPr defTabSz="914400" eaLnBrk="1" hangingPunct="1"/>
                      <a:endParaRPr lang="en-US" altLang="en-US" sz="1200" b="0" i="0" dirty="0" smtClean="0">
                        <a:solidFill>
                          <a:srgbClr val="000000"/>
                        </a:solidFill>
                        <a:cs typeface="+mn-cs"/>
                      </a:endParaRPr>
                    </a:p>
                    <a:p>
                      <a:r>
                        <a:rPr lang="en-US" sz="1200" b="0" dirty="0" smtClean="0">
                          <a:latin typeface="+mn-lt"/>
                        </a:rPr>
                        <a:t>Select the criteria that identifies the applicant and select ok.</a:t>
                      </a:r>
                    </a:p>
                    <a:p>
                      <a:endParaRPr lang="en-US" sz="1200" b="0" dirty="0" smtClean="0">
                        <a:latin typeface="+mn-lt"/>
                      </a:endParaRPr>
                    </a:p>
                    <a:p>
                      <a:r>
                        <a:rPr lang="en-US" sz="1200" b="0" dirty="0" smtClean="0">
                          <a:latin typeface="+mn-lt"/>
                        </a:rPr>
                        <a:t>Press the Tab key to continue</a:t>
                      </a:r>
                    </a:p>
                    <a:p>
                      <a:pPr defTabSz="914400" eaLnBrk="1" hangingPunct="1"/>
                      <a:endParaRPr lang="en-US" altLang="en-US" sz="1200" b="0" i="0" dirty="0" smtClean="0">
                        <a:solidFill>
                          <a:srgbClr val="000000"/>
                        </a:solidFill>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04219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6835894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latin typeface="+mn-lt"/>
                        </a:rPr>
                        <a:t>Select the criteria that identifies the applicant and select ok.</a:t>
                      </a:r>
                    </a:p>
                    <a:p>
                      <a:endParaRPr lang="en-US" sz="1200" b="0" dirty="0" smtClean="0">
                        <a:latin typeface="+mn-lt"/>
                      </a:endParaRPr>
                    </a:p>
                    <a:p>
                      <a:r>
                        <a:rPr lang="en-US" sz="1200" b="0" dirty="0" smtClean="0">
                          <a:latin typeface="+mn-lt"/>
                        </a:rPr>
                        <a:t>Press the Tab key to continue</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2228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12679302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latin typeface="+mn-lt"/>
                        </a:rPr>
                        <a:t>Select the criteria that identifies the applicant and select ok.</a:t>
                      </a:r>
                    </a:p>
                    <a:p>
                      <a:endParaRPr lang="en-US" sz="1200" b="0" dirty="0" smtClean="0">
                        <a:latin typeface="+mn-lt"/>
                      </a:endParaRPr>
                    </a:p>
                    <a:p>
                      <a:r>
                        <a:rPr lang="en-US" sz="1200" b="0" dirty="0" smtClean="0">
                          <a:latin typeface="+mn-lt"/>
                        </a:rPr>
                        <a:t>Press the Tab key to continue</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200196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671513"/>
            <a:ext cx="4648200" cy="3486150"/>
          </a:xfrm>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48836565"/>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E</a:t>
                      </a:r>
                      <a:r>
                        <a:rPr lang="en-US" sz="1200" b="0" dirty="0" smtClean="0">
                          <a:solidFill>
                            <a:schemeClr val="tx1"/>
                          </a:solidFill>
                          <a:latin typeface="+mn-lt"/>
                        </a:rPr>
                        <a:t>ntering</a:t>
                      </a:r>
                      <a:r>
                        <a:rPr lang="en-US" sz="1200" b="0" dirty="0" smtClean="0">
                          <a:solidFill>
                            <a:schemeClr val="tx1"/>
                          </a:solidFill>
                        </a:rPr>
                        <a:t> testing</a:t>
                      </a:r>
                      <a:r>
                        <a:rPr lang="en-US" sz="1200" b="0" baseline="0" dirty="0" smtClean="0">
                          <a:solidFill>
                            <a:schemeClr val="tx1"/>
                          </a:solidFill>
                        </a:rPr>
                        <a:t> information. This information is found on the UMF 680-3A-E -, item number 16, letters a through f.</a:t>
                      </a:r>
                      <a:endParaRPr lang="en-US" sz="1200" b="0" dirty="0" smtClean="0">
                        <a:solidFill>
                          <a:schemeClr val="tx1"/>
                        </a:solidFill>
                      </a:endParaRPr>
                    </a:p>
                    <a:p>
                      <a:endParaRPr lang="en-US" sz="1200" b="1" baseline="0" dirty="0" smtClean="0">
                        <a:solidFill>
                          <a:schemeClr val="tx1"/>
                        </a:solidFill>
                        <a:latin typeface="+mn-lt"/>
                      </a:endParaRPr>
                    </a:p>
                    <a:p>
                      <a:r>
                        <a:rPr lang="en-US" sz="1200" b="0" dirty="0" smtClean="0">
                          <a:latin typeface="+mn-lt"/>
                        </a:rPr>
                        <a:t>Enter the data that identifies the applicant’s request and select ok.</a:t>
                      </a:r>
                    </a:p>
                    <a:p>
                      <a:endParaRPr lang="en-US" sz="1200" b="0" dirty="0" smtClean="0">
                        <a:latin typeface="+mn-lt"/>
                      </a:endParaRPr>
                    </a:p>
                    <a:p>
                      <a:r>
                        <a:rPr lang="en-US" sz="1200" b="0" dirty="0" smtClean="0">
                          <a:latin typeface="+mn-lt"/>
                        </a:rPr>
                        <a:t>Press the Tab key to continue</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16138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14360485"/>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latin typeface="+mn-lt"/>
                        </a:rPr>
                        <a:t>Facilitator</a:t>
                      </a:r>
                    </a:p>
                    <a:p>
                      <a:endParaRPr lang="en-US" sz="1200" b="0" baseline="0" dirty="0" smtClean="0">
                        <a:solidFill>
                          <a:schemeClr val="tx1"/>
                        </a:solidFill>
                        <a:latin typeface="+mn-lt"/>
                      </a:endParaRPr>
                    </a:p>
                    <a:p>
                      <a:r>
                        <a:rPr lang="en-US" sz="1200" b="1" dirty="0" smtClean="0">
                          <a:solidFill>
                            <a:schemeClr val="tx1"/>
                          </a:solidFill>
                          <a:latin typeface="+mn-lt"/>
                        </a:rPr>
                        <a:t>Say:  </a:t>
                      </a:r>
                      <a:r>
                        <a:rPr lang="en-US" sz="1400" b="0" i="0" u="none" strike="noStrike" kern="1200" baseline="0" dirty="0" smtClean="0">
                          <a:solidFill>
                            <a:schemeClr val="dk1"/>
                          </a:solidFill>
                          <a:latin typeface="+mn-lt"/>
                          <a:ea typeface="+mn-ea"/>
                          <a:cs typeface="+mn-cs"/>
                        </a:rPr>
                        <a:t>Submitting information on this screen does not automatically constitute test/retest authorization. Service User must check with the MEPS testing session to verify testing authorization. </a:t>
                      </a:r>
                    </a:p>
                    <a:p>
                      <a:endParaRPr lang="en-US" sz="1400" b="0" i="0" u="none" strike="noStrike" kern="1200" baseline="0" dirty="0" smtClean="0">
                        <a:solidFill>
                          <a:schemeClr val="dk1"/>
                        </a:solidFill>
                        <a:latin typeface="+mn-lt"/>
                        <a:ea typeface="+mn-ea"/>
                        <a:cs typeface="+mn-cs"/>
                      </a:endParaRPr>
                    </a:p>
                    <a:p>
                      <a:r>
                        <a:rPr lang="en-US" sz="1400" b="0" dirty="0" smtClean="0">
                          <a:latin typeface="+mn-lt"/>
                        </a:rPr>
                        <a:t>Enter the data that identifies the applicant’s request and select ok.</a:t>
                      </a:r>
                    </a:p>
                    <a:p>
                      <a:endParaRPr lang="en-US" sz="1400" b="0" dirty="0" smtClean="0">
                        <a:latin typeface="+mn-lt"/>
                      </a:endParaRPr>
                    </a:p>
                    <a:p>
                      <a:r>
                        <a:rPr lang="en-US" sz="1400" b="0" dirty="0" smtClean="0">
                          <a:latin typeface="+mn-lt"/>
                        </a:rPr>
                        <a:t>Press the Tab key to continue</a:t>
                      </a:r>
                    </a:p>
                    <a:p>
                      <a:endParaRPr lang="en-US" sz="14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baseline="0" dirty="0" smtClean="0">
                          <a:solidFill>
                            <a:schemeClr val="tx1"/>
                          </a:solidFill>
                          <a:latin typeface="+mn-lt"/>
                        </a:rPr>
                        <a:t>Transition: </a:t>
                      </a:r>
                      <a:r>
                        <a:rPr lang="en-US" sz="1400" b="0" baseline="0" dirty="0" smtClean="0">
                          <a:solidFill>
                            <a:schemeClr val="tx1"/>
                          </a:solidFill>
                          <a:latin typeface="+mn-lt"/>
                        </a:rPr>
                        <a:t>Next slide</a:t>
                      </a:r>
                      <a:endParaRPr lang="en-US" sz="1400" b="0" i="1" baseline="0" dirty="0" smtClean="0">
                        <a:solidFill>
                          <a:schemeClr val="tx1"/>
                        </a:solidFill>
                      </a:endParaRPr>
                    </a:p>
                    <a:p>
                      <a:endParaRPr lang="en-US" sz="14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645529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94230289"/>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E</a:t>
                      </a:r>
                      <a:r>
                        <a:rPr lang="en-US" sz="1200" b="0" dirty="0" smtClean="0">
                          <a:solidFill>
                            <a:schemeClr val="tx1"/>
                          </a:solidFill>
                          <a:latin typeface="+mn-lt"/>
                        </a:rPr>
                        <a:t>ntering</a:t>
                      </a:r>
                      <a:r>
                        <a:rPr lang="en-US" sz="1200" b="0" dirty="0" smtClean="0">
                          <a:solidFill>
                            <a:schemeClr val="tx1"/>
                          </a:solidFill>
                        </a:rPr>
                        <a:t> testing</a:t>
                      </a:r>
                      <a:r>
                        <a:rPr lang="en-US" sz="1200" b="0" baseline="0" dirty="0" smtClean="0">
                          <a:solidFill>
                            <a:schemeClr val="tx1"/>
                          </a:solidFill>
                        </a:rPr>
                        <a:t> information. This information is found on the UMF 680-3A-E -, item number 20, letters a through c.</a:t>
                      </a:r>
                    </a:p>
                    <a:p>
                      <a:endParaRPr lang="en-US" sz="1200" b="0" baseline="0" dirty="0" smtClean="0">
                        <a:solidFill>
                          <a:schemeClr val="tx1"/>
                        </a:solidFill>
                        <a:latin typeface="+mn-lt"/>
                      </a:endParaRPr>
                    </a:p>
                    <a:p>
                      <a:r>
                        <a:rPr lang="en-US" sz="1200" b="0" dirty="0" smtClean="0">
                          <a:latin typeface="+mn-lt"/>
                        </a:rPr>
                        <a:t>Enter the data that identifies the applicant’s request and select ok.</a:t>
                      </a:r>
                    </a:p>
                    <a:p>
                      <a:endParaRPr lang="en-US" sz="1200" b="0" dirty="0" smtClean="0">
                        <a:latin typeface="+mn-lt"/>
                      </a:endParaRPr>
                    </a:p>
                    <a:p>
                      <a:r>
                        <a:rPr lang="en-US" sz="1200" b="0" dirty="0" smtClean="0">
                          <a:latin typeface="+mn-lt"/>
                        </a:rPr>
                        <a:t>Press the Tab key to continue</a:t>
                      </a: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38500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6766925"/>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baseline="0" dirty="0" smtClean="0">
                          <a:solidFill>
                            <a:schemeClr val="tx1"/>
                          </a:solidFill>
                          <a:latin typeface="+mn-lt"/>
                        </a:rPr>
                        <a:t>You must enter the Insurer and Provider information if it is provided.</a:t>
                      </a:r>
                    </a:p>
                    <a:p>
                      <a:endParaRPr lang="en-US" sz="1200" b="1" baseline="0" dirty="0" smtClean="0">
                        <a:solidFill>
                          <a:schemeClr val="tx1"/>
                        </a:solidFill>
                        <a:latin typeface="+mn-lt"/>
                      </a:endParaRPr>
                    </a:p>
                    <a:p>
                      <a:r>
                        <a:rPr lang="en-US" sz="1200" b="0" dirty="0" smtClean="0">
                          <a:latin typeface="+mn-lt"/>
                        </a:rPr>
                        <a:t>Enter the data that identifies the applicant’s request and select ok.</a:t>
                      </a:r>
                    </a:p>
                    <a:p>
                      <a:endParaRPr lang="en-US" sz="1200" b="0" dirty="0" smtClean="0">
                        <a:latin typeface="+mn-lt"/>
                      </a:endParaRPr>
                    </a:p>
                    <a:p>
                      <a:r>
                        <a:rPr lang="en-US" sz="1200" b="0" dirty="0" smtClean="0">
                          <a:latin typeface="+mn-lt"/>
                        </a:rPr>
                        <a:t>Press the Tab key to continue</a:t>
                      </a:r>
                    </a:p>
                    <a:p>
                      <a:endParaRPr lang="en-US" sz="1200" b="0" dirty="0" smtClean="0">
                        <a:latin typeface="+mn-lt"/>
                      </a:endParaRPr>
                    </a:p>
                    <a:p>
                      <a:r>
                        <a:rPr lang="en-US" sz="1200" b="0" dirty="0" smtClean="0">
                          <a:latin typeface="+mn-lt"/>
                        </a:rPr>
                        <a:t>At this point,</a:t>
                      </a:r>
                      <a:r>
                        <a:rPr lang="en-US" sz="1200" b="0" baseline="0" dirty="0" smtClean="0">
                          <a:latin typeface="+mn-lt"/>
                        </a:rPr>
                        <a:t> all data is entered and you will be directed back to the OP01 screen.</a:t>
                      </a:r>
                      <a:endParaRPr lang="en-US" sz="1200" b="0" dirty="0" smtClean="0">
                        <a:latin typeface="+mn-lt"/>
                      </a:endParaRP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79625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043103319"/>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After you have saved the information by using the Control and F7 keys. The data is</a:t>
                      </a:r>
                      <a:r>
                        <a:rPr lang="en-US" sz="1200" b="0" baseline="0" dirty="0" smtClean="0">
                          <a:solidFill>
                            <a:schemeClr val="tx1"/>
                          </a:solidFill>
                          <a:latin typeface="+mn-lt"/>
                        </a:rPr>
                        <a:t> now saved in USMIRS and the data entry process is completed. </a:t>
                      </a:r>
                    </a:p>
                    <a:p>
                      <a:endParaRPr lang="en-US" sz="1200" b="0" baseline="0" dirty="0" smtClean="0">
                        <a:solidFill>
                          <a:schemeClr val="tx1"/>
                        </a:solidFill>
                        <a:latin typeface="+mn-lt"/>
                      </a:endParaRPr>
                    </a:p>
                    <a:p>
                      <a:r>
                        <a:rPr lang="en-US" sz="1200" b="0" baseline="0" dirty="0" smtClean="0">
                          <a:solidFill>
                            <a:schemeClr val="tx1"/>
                          </a:solidFill>
                          <a:latin typeface="+mn-lt"/>
                        </a:rPr>
                        <a:t>Next, </a:t>
                      </a:r>
                      <a:r>
                        <a:rPr lang="en-US" sz="1200" b="0" baseline="0" dirty="0" smtClean="0">
                          <a:solidFill>
                            <a:srgbClr val="000000"/>
                          </a:solidFill>
                          <a:latin typeface="+mn-lt"/>
                        </a:rPr>
                        <a:t>t</a:t>
                      </a:r>
                      <a:r>
                        <a:rPr lang="en-US" sz="1200" b="0" dirty="0" smtClean="0">
                          <a:solidFill>
                            <a:srgbClr val="000000"/>
                          </a:solidFill>
                          <a:latin typeface="+mn-lt"/>
                        </a:rPr>
                        <a:t>he “Print 680A/680ADP Form” pop-up window will appear. Enter </a:t>
                      </a:r>
                      <a:r>
                        <a:rPr lang="en-US" sz="1200" dirty="0" smtClean="0">
                          <a:solidFill>
                            <a:srgbClr val="000000"/>
                          </a:solidFill>
                          <a:latin typeface="+mn-lt"/>
                        </a:rPr>
                        <a:t>‘X’ </a:t>
                      </a:r>
                      <a:r>
                        <a:rPr lang="en-US" sz="1200" b="0" dirty="0" smtClean="0">
                          <a:solidFill>
                            <a:srgbClr val="000000"/>
                          </a:solidFill>
                          <a:latin typeface="+mn-lt"/>
                        </a:rPr>
                        <a:t>in either or both blocks to print the forms. </a:t>
                      </a:r>
                    </a:p>
                    <a:p>
                      <a:endParaRPr lang="en-US" sz="1200" b="0" dirty="0" smtClean="0">
                        <a:solidFill>
                          <a:srgbClr val="000000"/>
                        </a:solidFill>
                        <a:latin typeface="+mn-lt"/>
                      </a:endParaRPr>
                    </a:p>
                    <a:p>
                      <a:r>
                        <a:rPr lang="en-US" sz="1200" b="0" dirty="0" smtClean="0">
                          <a:solidFill>
                            <a:srgbClr val="000000"/>
                          </a:solidFill>
                          <a:latin typeface="+mn-lt"/>
                        </a:rPr>
                        <a:t>If the Service User elects not to print either form, press &lt;Ctrl+F4&gt; to return to the main OP01 screen or &lt;Shift+F9&gt; to return to the USMIRS Main screen.</a:t>
                      </a:r>
                      <a:endParaRPr lang="en-US" sz="1200" dirty="0" smtClean="0">
                        <a:latin typeface="+mn-lt"/>
                      </a:endParaRP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851354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29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76706615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altLang="en-US" sz="1200" b="0" i="0" dirty="0" smtClean="0">
                          <a:solidFill>
                            <a:srgbClr val="000000"/>
                          </a:solidFill>
                          <a:cs typeface="+mn-cs"/>
                        </a:rPr>
                        <a:t>You can use “CTRL J” to project the applicant or “CTRL F4” to return to the menu.</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i="0" dirty="0" smtClean="0">
                        <a:solidFill>
                          <a:srgbClr val="000000"/>
                        </a:solidFill>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rPr>
                        <a:t>Let’s look at the Medical Pre-screening.</a:t>
                      </a:r>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i="0" dirty="0" smtClean="0">
                        <a:solidFill>
                          <a:srgbClr val="000000"/>
                        </a:solidFill>
                        <a:cs typeface="+mn-cs"/>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674872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p:txBody>
          <a:bodyPr/>
          <a:lstStyle/>
          <a:p>
            <a:pPr>
              <a:defRPr/>
            </a:pPr>
            <a:fld id="{99217411-DB6A-4BEB-8582-89A63774295B}" type="slidenum">
              <a:rPr lang="en-US" smtClean="0">
                <a:ea typeface="ＭＳ Ｐゴシック" pitchFamily="34" charset="-128"/>
              </a:rPr>
              <a:pPr>
                <a:defRPr/>
              </a:pPr>
              <a:t>3</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xfrm>
            <a:off x="2087563" y="704850"/>
            <a:ext cx="4629150" cy="3471863"/>
          </a:xfrm>
          <a:ln/>
        </p:spPr>
      </p:sp>
      <p:sp>
        <p:nvSpPr>
          <p:cNvPr id="5" name="Notes Placeholder 4"/>
          <p:cNvSpPr txBox="1">
            <a:spLocks/>
          </p:cNvSpPr>
          <p:nvPr/>
        </p:nvSpPr>
        <p:spPr>
          <a:xfrm>
            <a:off x="467857" y="949277"/>
            <a:ext cx="1648281" cy="3136900"/>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smtClean="0"/>
              <a:t>Topics</a:t>
            </a:r>
            <a:r>
              <a:rPr lang="en-US" b="1" baseline="0" dirty="0" smtClean="0"/>
              <a:t> Presented:</a:t>
            </a:r>
          </a:p>
          <a:p>
            <a:pPr marL="171450" indent="-171450">
              <a:buFont typeface="Wingdings" panose="05000000000000000000" pitchFamily="2" charset="2"/>
              <a:buChar char="q"/>
            </a:pPr>
            <a:r>
              <a:rPr lang="en-US" dirty="0" smtClean="0"/>
              <a:t>Introduction and Overview</a:t>
            </a:r>
          </a:p>
          <a:p>
            <a:pPr marL="171450" indent="-171450">
              <a:buFont typeface="Wingdings" panose="05000000000000000000" pitchFamily="2" charset="2"/>
              <a:buChar char="q"/>
            </a:pPr>
            <a:r>
              <a:rPr lang="en-US" dirty="0" smtClean="0"/>
              <a:t>Applicant Record Data Entry</a:t>
            </a:r>
          </a:p>
          <a:p>
            <a:pPr marL="171450" indent="-171450">
              <a:buFont typeface="Wingdings" panose="05000000000000000000" pitchFamily="2" charset="2"/>
              <a:buChar char="q"/>
            </a:pPr>
            <a:r>
              <a:rPr lang="en-US" dirty="0" smtClean="0"/>
              <a:t>Project Applicants</a:t>
            </a:r>
          </a:p>
          <a:p>
            <a:pPr marL="171450" indent="-171450">
              <a:buFont typeface="Wingdings" panose="05000000000000000000" pitchFamily="2" charset="2"/>
              <a:buChar char="q"/>
            </a:pPr>
            <a:r>
              <a:rPr lang="en-US" dirty="0" smtClean="0"/>
              <a:t>Opening Procedures</a:t>
            </a:r>
          </a:p>
          <a:p>
            <a:pPr marL="171450" indent="-171450">
              <a:buFont typeface="Wingdings" panose="05000000000000000000" pitchFamily="2" charset="2"/>
              <a:buChar char="q"/>
            </a:pPr>
            <a:r>
              <a:rPr lang="en-US" dirty="0" smtClean="0"/>
              <a:t>Process Applicants</a:t>
            </a:r>
          </a:p>
          <a:p>
            <a:pPr marL="171450" indent="-171450">
              <a:buFont typeface="Wingdings" panose="05000000000000000000" pitchFamily="2" charset="2"/>
              <a:buChar char="q"/>
            </a:pPr>
            <a:r>
              <a:rPr lang="en-US" dirty="0" smtClean="0"/>
              <a:t>Ship Applicants</a:t>
            </a:r>
          </a:p>
          <a:p>
            <a:pPr marL="171450" indent="-171450">
              <a:buFont typeface="Wingdings" panose="05000000000000000000" pitchFamily="2" charset="2"/>
              <a:buChar char="q"/>
            </a:pPr>
            <a:endParaRPr lang="en-US" baseline="0" dirty="0" smtClean="0"/>
          </a:p>
          <a:p>
            <a:endParaRPr lang="en-US" baseline="0" dirty="0" smtClean="0"/>
          </a:p>
          <a:p>
            <a:pPr marL="0" indent="0">
              <a:buFont typeface="Wingdings" panose="05000000000000000000" pitchFamily="2" charset="2"/>
              <a:buNone/>
            </a:pPr>
            <a:endParaRPr lang="en-US" baseline="0" dirty="0" smtClean="0"/>
          </a:p>
          <a:p>
            <a:pPr marL="0" indent="0">
              <a:buFont typeface="Wingdings" panose="05000000000000000000" pitchFamily="2" charset="2"/>
              <a:buNone/>
            </a:pPr>
            <a:r>
              <a:rPr lang="en-US" b="1" baseline="0" dirty="0" smtClean="0"/>
              <a:t>Total Time: </a:t>
            </a:r>
            <a:r>
              <a:rPr lang="en-US" dirty="0" smtClean="0"/>
              <a:t>XX</a:t>
            </a:r>
            <a:r>
              <a:rPr lang="en-US" baseline="0" dirty="0" smtClean="0"/>
              <a:t> minutes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53874450"/>
              </p:ext>
            </p:extLst>
          </p:nvPr>
        </p:nvGraphicFramePr>
        <p:xfrm>
          <a:off x="265307" y="4116216"/>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endParaRPr lang="en-US" sz="1200" b="1"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26210739"/>
              </p:ext>
            </p:extLst>
          </p:nvPr>
        </p:nvGraphicFramePr>
        <p:xfrm>
          <a:off x="265306" y="4467684"/>
          <a:ext cx="6557963" cy="4303081"/>
        </p:xfrm>
        <a:graphic>
          <a:graphicData uri="http://schemas.openxmlformats.org/drawingml/2006/table">
            <a:tbl>
              <a:tblPr firstRow="1" bandRow="1">
                <a:tableStyleId>{5C22544A-7EE6-4342-B048-85BDC9FD1C3A}</a:tableStyleId>
              </a:tblPr>
              <a:tblGrid>
                <a:gridCol w="6557963"/>
              </a:tblGrid>
              <a:tr h="4303081">
                <a:tc>
                  <a:txBody>
                    <a:bodyPr/>
                    <a:lstStyle/>
                    <a:p>
                      <a:r>
                        <a:rPr lang="en-US" sz="1200" dirty="0" smtClean="0">
                          <a:solidFill>
                            <a:schemeClr val="tx2"/>
                          </a:solidFill>
                          <a:latin typeface="+mn-lt"/>
                        </a:rPr>
                        <a:t>Facilitator</a:t>
                      </a:r>
                    </a:p>
                    <a:p>
                      <a:endParaRPr lang="en-US" sz="120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Welcome</a:t>
                      </a:r>
                      <a:r>
                        <a:rPr lang="en-US" sz="1200" b="0" baseline="0" dirty="0" smtClean="0">
                          <a:solidFill>
                            <a:schemeClr val="tx1"/>
                          </a:solidFill>
                          <a:latin typeface="+mn-lt"/>
                        </a:rPr>
                        <a:t> participants to the session.  Let the audience know that you will take questions throughout the session and there’s also a designated time for questions at the end.  </a:t>
                      </a:r>
                    </a:p>
                    <a:p>
                      <a:endParaRPr lang="en-US" sz="1200" dirty="0" smtClean="0">
                        <a:solidFill>
                          <a:schemeClr val="tx2"/>
                        </a:solidFill>
                        <a:latin typeface="+mn-lt"/>
                      </a:endParaRPr>
                    </a:p>
                    <a:p>
                      <a:endParaRPr lang="en-US" sz="1200" b="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tx2"/>
                          </a:solidFill>
                          <a:latin typeface="+mn-lt"/>
                        </a:rPr>
                        <a:t>Say: </a:t>
                      </a:r>
                      <a:r>
                        <a:rPr lang="en-US" sz="1200" b="0" baseline="0" dirty="0" smtClean="0">
                          <a:solidFill>
                            <a:schemeClr val="tx1"/>
                          </a:solidFill>
                        </a:rPr>
                        <a:t>This session will focus on </a:t>
                      </a:r>
                      <a:r>
                        <a:rPr lang="en-US" sz="1200" b="0" baseline="0" dirty="0" smtClean="0">
                          <a:solidFill>
                            <a:schemeClr val="tx1"/>
                          </a:solidFill>
                        </a:rPr>
                        <a:t>Service Liaison or Guidance </a:t>
                      </a:r>
                      <a:r>
                        <a:rPr lang="en-US" sz="1200" b="0" baseline="0" dirty="0" smtClean="0">
                          <a:solidFill>
                            <a:schemeClr val="tx1"/>
                          </a:solidFill>
                        </a:rPr>
                        <a:t>Counselor </a:t>
                      </a:r>
                      <a:r>
                        <a:rPr lang="en-US" sz="1200" b="0" baseline="0" dirty="0" smtClean="0">
                          <a:solidFill>
                            <a:schemeClr val="tx1"/>
                          </a:solidFill>
                        </a:rPr>
                        <a:t>Tasks</a:t>
                      </a:r>
                      <a:r>
                        <a:rPr lang="en-US" sz="1200" b="0" baseline="0" dirty="0" smtClean="0">
                          <a:solidFill>
                            <a:schemeClr val="tx1"/>
                          </a:solidFill>
                        </a:rPr>
                        <a:t>. This session will take approximately XX minutes.</a:t>
                      </a:r>
                    </a:p>
                    <a:p>
                      <a:endParaRPr lang="en-US" sz="1200" dirty="0" smtClean="0">
                        <a:solidFill>
                          <a:schemeClr val="tx2"/>
                        </a:solidFill>
                        <a:latin typeface="+mn-lt"/>
                      </a:endParaRPr>
                    </a:p>
                    <a:p>
                      <a:endParaRPr lang="en-US" sz="120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tx2"/>
                          </a:solidFill>
                          <a:latin typeface="+mn-lt"/>
                        </a:rPr>
                        <a:t>Transition: </a:t>
                      </a:r>
                      <a:r>
                        <a:rPr lang="en-US" sz="1200" b="0" baseline="0" dirty="0" smtClean="0">
                          <a:solidFill>
                            <a:schemeClr val="tx1"/>
                          </a:solidFill>
                        </a:rPr>
                        <a:t>Let’s begin our session.</a:t>
                      </a:r>
                      <a:endParaRPr lang="en-US" sz="1200" b="1" dirty="0" smtClean="0">
                        <a:solidFill>
                          <a:schemeClr val="tx1"/>
                        </a:solidFill>
                      </a:endParaRPr>
                    </a:p>
                    <a:p>
                      <a:endParaRPr lang="en-US" sz="1200" dirty="0" smtClean="0">
                        <a:solidFill>
                          <a:schemeClr val="tx2"/>
                        </a:solidFill>
                        <a:latin typeface="+mn-lt"/>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58784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Rot="1" noChangeAspect="1" noChangeArrowheads="1" noTextEdit="1"/>
          </p:cNvSpPr>
          <p:nvPr>
            <p:ph type="sldImg"/>
          </p:nvPr>
        </p:nvSpPr>
        <p:spPr>
          <a:xfrm>
            <a:off x="1230313" y="715963"/>
            <a:ext cx="4708525" cy="3530600"/>
          </a:xfrm>
          <a:ln/>
        </p:spPr>
      </p:sp>
      <p:graphicFrame>
        <p:nvGraphicFramePr>
          <p:cNvPr id="4" name="Table 3"/>
          <p:cNvGraphicFramePr>
            <a:graphicFrameLocks noGrp="1"/>
          </p:cNvGraphicFramePr>
          <p:nvPr>
            <p:extLst>
              <p:ext uri="{D42A27DB-BD31-4B8C-83A1-F6EECF244321}">
                <p14:modId xmlns:p14="http://schemas.microsoft.com/office/powerpoint/2010/main" val="3045354728"/>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This</a:t>
                      </a:r>
                      <a:r>
                        <a:rPr lang="en-US" sz="1200" b="0" baseline="0" dirty="0" smtClean="0">
                          <a:solidFill>
                            <a:schemeClr val="tx1"/>
                          </a:solidFill>
                          <a:latin typeface="+mn-lt"/>
                        </a:rPr>
                        <a:t> chart is a display for reading the Workload Identification (WKID) Codes. I provided an example for you.</a:t>
                      </a:r>
                    </a:p>
                    <a:p>
                      <a:endParaRPr lang="en-US" sz="1200" b="0" baseline="0" dirty="0" smtClean="0">
                        <a:solidFill>
                          <a:schemeClr val="tx1"/>
                        </a:solidFill>
                        <a:latin typeface="+mn-lt"/>
                      </a:endParaRPr>
                    </a:p>
                    <a:p>
                      <a:r>
                        <a:rPr lang="en-US" sz="1200" b="0" baseline="0" dirty="0" smtClean="0">
                          <a:solidFill>
                            <a:schemeClr val="tx1"/>
                          </a:solidFill>
                          <a:latin typeface="+mn-lt"/>
                        </a:rPr>
                        <a:t>The WKID is B100P. Follow along using the matrix provided for you.</a:t>
                      </a:r>
                    </a:p>
                    <a:p>
                      <a:r>
                        <a:rPr lang="en-US" sz="1200" b="0" baseline="0" dirty="0" smtClean="0">
                          <a:solidFill>
                            <a:schemeClr val="tx1"/>
                          </a:solidFill>
                          <a:latin typeface="+mn-lt"/>
                        </a:rPr>
                        <a:t>B – Add Record</a:t>
                      </a:r>
                    </a:p>
                    <a:p>
                      <a:r>
                        <a:rPr lang="en-US" sz="1200" b="0" baseline="0" dirty="0" smtClean="0">
                          <a:solidFill>
                            <a:schemeClr val="tx1"/>
                          </a:solidFill>
                          <a:latin typeface="+mn-lt"/>
                        </a:rPr>
                        <a:t>1 – Initial ASVAB</a:t>
                      </a:r>
                    </a:p>
                    <a:p>
                      <a:r>
                        <a:rPr lang="en-US" sz="1200" b="0" baseline="0" dirty="0" smtClean="0">
                          <a:solidFill>
                            <a:schemeClr val="tx1"/>
                          </a:solidFill>
                          <a:latin typeface="+mn-lt"/>
                        </a:rPr>
                        <a:t>0 – No Medical</a:t>
                      </a:r>
                    </a:p>
                    <a:p>
                      <a:r>
                        <a:rPr lang="en-US" sz="1200" b="0" baseline="0" dirty="0" smtClean="0">
                          <a:solidFill>
                            <a:schemeClr val="tx1"/>
                          </a:solidFill>
                          <a:latin typeface="+mn-lt"/>
                        </a:rPr>
                        <a:t>0 – No Enlistment</a:t>
                      </a:r>
                    </a:p>
                    <a:p>
                      <a:r>
                        <a:rPr lang="en-US" sz="1200" b="0" baseline="0" dirty="0" smtClean="0">
                          <a:solidFill>
                            <a:schemeClr val="tx1"/>
                          </a:solidFill>
                          <a:latin typeface="+mn-lt"/>
                        </a:rPr>
                        <a:t>P – Partially Qualified</a:t>
                      </a:r>
                    </a:p>
                    <a:p>
                      <a:endParaRPr lang="en-US" sz="1200" b="0" baseline="0" dirty="0" smtClean="0">
                        <a:solidFill>
                          <a:schemeClr val="tx1"/>
                        </a:solidFill>
                        <a:latin typeface="+mn-lt"/>
                      </a:endParaRPr>
                    </a:p>
                    <a:p>
                      <a:r>
                        <a:rPr lang="en-US" sz="1200" b="0" baseline="0" dirty="0" smtClean="0">
                          <a:solidFill>
                            <a:schemeClr val="tx1"/>
                          </a:solidFill>
                          <a:latin typeface="+mn-lt"/>
                        </a:rPr>
                        <a:t>This example denotes that the applicant took an initial ASVAB test only. </a:t>
                      </a:r>
                      <a:endParaRPr lang="en-US" sz="1200" b="0" dirty="0" smtClean="0">
                        <a:solidFill>
                          <a:schemeClr val="tx1"/>
                        </a:solidFill>
                        <a:latin typeface="+mn-lt"/>
                      </a:endParaRPr>
                    </a:p>
                    <a:p>
                      <a:endParaRPr lang="en-US" sz="1200" b="0" dirty="0" smtClean="0">
                        <a:solidFill>
                          <a:schemeClr val="tx1"/>
                        </a:solidFill>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Let’s look at An example of the WKID as displayed in USMIRS on the next slide </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chemeClr val="tx1"/>
                        </a:solidFill>
                        <a:cs typeface="Arial" panose="020B0604020202020204" pitchFamily="34" charset="0"/>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556952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Rot="1" noChangeAspect="1" noChangeArrowheads="1" noTextEdit="1"/>
          </p:cNvSpPr>
          <p:nvPr>
            <p:ph type="sldImg"/>
          </p:nvPr>
        </p:nvSpPr>
        <p:spPr>
          <a:xfrm>
            <a:off x="1230313" y="715963"/>
            <a:ext cx="4708525" cy="3530600"/>
          </a:xfrm>
          <a:ln/>
        </p:spPr>
      </p:sp>
      <p:graphicFrame>
        <p:nvGraphicFramePr>
          <p:cNvPr id="4" name="Table 3"/>
          <p:cNvGraphicFramePr>
            <a:graphicFrameLocks noGrp="1"/>
          </p:cNvGraphicFramePr>
          <p:nvPr>
            <p:extLst>
              <p:ext uri="{D42A27DB-BD31-4B8C-83A1-F6EECF244321}">
                <p14:modId xmlns:p14="http://schemas.microsoft.com/office/powerpoint/2010/main" val="1566142123"/>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The USMEPCOM PCN 680ADP; </a:t>
                      </a:r>
                      <a:r>
                        <a:rPr lang="en-US" sz="1200" b="0" i="0" u="none" strike="noStrike" kern="1200" baseline="0" dirty="0" err="1" smtClean="0">
                          <a:solidFill>
                            <a:schemeClr val="dk1"/>
                          </a:solidFill>
                          <a:latin typeface="+mn-lt"/>
                          <a:ea typeface="+mn-ea"/>
                          <a:cs typeface="+mn-cs"/>
                        </a:rPr>
                        <a:t>Processee</a:t>
                      </a:r>
                      <a:r>
                        <a:rPr lang="en-US" sz="1200" b="0" i="0" u="none" strike="noStrike" kern="1200" baseline="0" dirty="0" smtClean="0">
                          <a:solidFill>
                            <a:schemeClr val="dk1"/>
                          </a:solidFill>
                          <a:latin typeface="+mn-lt"/>
                          <a:ea typeface="+mn-ea"/>
                          <a:cs typeface="+mn-cs"/>
                        </a:rPr>
                        <a:t>/Enlistee Record is used to verify WRK HIST (Work History) information. This work history is recorded by the use of a workload identification code (WKID). This code records each transaction made in USMIRS. </a:t>
                      </a:r>
                    </a:p>
                    <a:p>
                      <a:endParaRPr lang="en-US" sz="1200" b="0" i="0" u="none" strike="noStrike" kern="1200" baseline="0" dirty="0" smtClean="0">
                        <a:solidFill>
                          <a:schemeClr val="dk1"/>
                        </a:solidFill>
                        <a:latin typeface="+mn-lt"/>
                        <a:ea typeface="+mn-ea"/>
                        <a:cs typeface="+mn-cs"/>
                      </a:endParaRPr>
                    </a:p>
                    <a:p>
                      <a:r>
                        <a:rPr lang="en-US" sz="1200" b="0" i="0" u="none" strike="noStrike" kern="1200" baseline="0" dirty="0" smtClean="0">
                          <a:solidFill>
                            <a:schemeClr val="dk1"/>
                          </a:solidFill>
                          <a:latin typeface="+mn-lt"/>
                          <a:ea typeface="+mn-ea"/>
                          <a:cs typeface="+mn-cs"/>
                        </a:rPr>
                        <a:t>There are additional codes that do not follow the standard WKID composition rules. (</a:t>
                      </a:r>
                      <a:r>
                        <a:rPr lang="en-US" sz="1200" b="0" i="0" u="none" strike="noStrike" kern="1200" baseline="0" dirty="0" err="1" smtClean="0">
                          <a:solidFill>
                            <a:schemeClr val="dk1"/>
                          </a:solidFill>
                          <a:latin typeface="+mn-lt"/>
                          <a:ea typeface="+mn-ea"/>
                          <a:cs typeface="+mn-cs"/>
                        </a:rPr>
                        <a:t>eg</a:t>
                      </a:r>
                      <a:r>
                        <a:rPr lang="en-US" sz="1200" b="0" i="0" u="none" strike="noStrike" kern="1200" baseline="0" dirty="0" smtClean="0">
                          <a:solidFill>
                            <a:schemeClr val="dk1"/>
                          </a:solidFill>
                          <a:latin typeface="+mn-lt"/>
                          <a:ea typeface="+mn-ea"/>
                          <a:cs typeface="+mn-cs"/>
                        </a:rPr>
                        <a:t>., S000V that denotes: e-Security Full Enrollment or B000N that denotes Create “N” Status.).  </a:t>
                      </a:r>
                    </a:p>
                    <a:p>
                      <a:endParaRPr lang="en-US" sz="1200" b="0" i="0" u="none" strike="noStrike" kern="1200" baseline="0" dirty="0" smtClean="0">
                        <a:solidFill>
                          <a:schemeClr val="dk1"/>
                        </a:solidFill>
                        <a:latin typeface="+mn-lt"/>
                        <a:ea typeface="+mn-ea"/>
                        <a:cs typeface="+mn-cs"/>
                      </a:endParaRPr>
                    </a:p>
                    <a:p>
                      <a:r>
                        <a:rPr lang="en-US" sz="1200" b="1" i="0" u="none" strike="noStrike" kern="1200" baseline="0" dirty="0" smtClean="0">
                          <a:solidFill>
                            <a:schemeClr val="dk1"/>
                          </a:solidFill>
                          <a:latin typeface="+mn-lt"/>
                          <a:ea typeface="+mn-ea"/>
                          <a:cs typeface="+mn-cs"/>
                        </a:rPr>
                        <a:t>Note: </a:t>
                      </a:r>
                      <a:r>
                        <a:rPr lang="en-US" sz="1200" b="0" i="0" u="none" strike="noStrike" kern="1200" baseline="0" dirty="0" smtClean="0">
                          <a:solidFill>
                            <a:schemeClr val="dk1"/>
                          </a:solidFill>
                          <a:latin typeface="+mn-lt"/>
                          <a:ea typeface="+mn-ea"/>
                          <a:cs typeface="+mn-cs"/>
                        </a:rPr>
                        <a:t>The USERs name will be recorded with each transaction.</a:t>
                      </a:r>
                      <a:endParaRPr lang="en-US" sz="1200" b="1" dirty="0" smtClean="0">
                        <a:solidFill>
                          <a:schemeClr val="tx1"/>
                        </a:solidFill>
                        <a:latin typeface="+mn-lt"/>
                      </a:endParaRPr>
                    </a:p>
                    <a:p>
                      <a:endParaRPr lang="en-US" sz="1200" b="0" dirty="0" smtClean="0">
                        <a:solidFill>
                          <a:schemeClr val="tx1"/>
                        </a:solidFill>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Let’s look at the composition </a:t>
                      </a:r>
                      <a:endParaRPr lang="en-US" sz="1200" b="0" dirty="0" smtClean="0">
                        <a:solidFill>
                          <a:schemeClr val="tx1"/>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chemeClr val="tx1"/>
                        </a:solidFill>
                        <a:cs typeface="Arial" panose="020B0604020202020204" pitchFamily="34" charset="0"/>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08383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32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804824892"/>
              </p:ext>
            </p:extLst>
          </p:nvPr>
        </p:nvGraphicFramePr>
        <p:xfrm>
          <a:off x="209551" y="4205455"/>
          <a:ext cx="6557963" cy="484651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This sheet displays all WKIDs</a:t>
                      </a:r>
                      <a:r>
                        <a:rPr lang="en-US" sz="1200" b="0" baseline="0" dirty="0" smtClean="0">
                          <a:solidFill>
                            <a:schemeClr val="tx1"/>
                          </a:solidFill>
                          <a:latin typeface="+mn-lt"/>
                        </a:rPr>
                        <a:t> including:</a:t>
                      </a:r>
                      <a:r>
                        <a:rPr lang="en-US" sz="1200" b="0" dirty="0" smtClean="0">
                          <a:solidFill>
                            <a:schemeClr val="tx1"/>
                          </a:solidFill>
                          <a:latin typeface="+mn-lt"/>
                        </a:rPr>
                        <a:t> </a:t>
                      </a:r>
                    </a:p>
                    <a:p>
                      <a:endParaRPr lang="en-US" sz="1200" b="0" dirty="0" smtClean="0">
                        <a:solidFill>
                          <a:schemeClr val="tx1"/>
                        </a:solidFill>
                        <a:latin typeface="+mn-lt"/>
                      </a:endParaRPr>
                    </a:p>
                    <a:p>
                      <a:r>
                        <a:rPr lang="en-US" sz="1200" b="0" dirty="0" smtClean="0">
                          <a:solidFill>
                            <a:schemeClr val="tx1"/>
                          </a:solidFill>
                          <a:latin typeface="+mn-lt"/>
                        </a:rPr>
                        <a:t>1.</a:t>
                      </a:r>
                      <a:r>
                        <a:rPr lang="en-US" sz="1200" b="0" baseline="0" dirty="0" smtClean="0">
                          <a:solidFill>
                            <a:schemeClr val="tx1"/>
                          </a:solidFill>
                          <a:latin typeface="+mn-lt"/>
                        </a:rPr>
                        <a:t> </a:t>
                      </a:r>
                      <a:r>
                        <a:rPr lang="en-US" sz="1200" b="0" dirty="0" smtClean="0">
                          <a:solidFill>
                            <a:schemeClr val="tx1"/>
                          </a:solidFill>
                          <a:latin typeface="+mn-lt"/>
                        </a:rPr>
                        <a:t>Miscellaneous codes:</a:t>
                      </a:r>
                    </a:p>
                    <a:p>
                      <a:r>
                        <a:rPr lang="en-US" sz="1200" b="0" dirty="0" smtClean="0">
                          <a:solidFill>
                            <a:schemeClr val="tx1"/>
                          </a:solidFill>
                          <a:latin typeface="+mn-lt"/>
                        </a:rPr>
                        <a:t>a. ENTNAC </a:t>
                      </a:r>
                    </a:p>
                    <a:p>
                      <a:r>
                        <a:rPr lang="en-US" sz="1200" b="0" dirty="0" smtClean="0">
                          <a:solidFill>
                            <a:schemeClr val="tx1"/>
                          </a:solidFill>
                          <a:latin typeface="+mn-lt"/>
                        </a:rPr>
                        <a:t>b. Personal</a:t>
                      </a:r>
                      <a:r>
                        <a:rPr lang="en-US" sz="1200" b="0" baseline="0" dirty="0" smtClean="0">
                          <a:solidFill>
                            <a:schemeClr val="tx1"/>
                          </a:solidFill>
                          <a:latin typeface="+mn-lt"/>
                        </a:rPr>
                        <a:t> Data Codes</a:t>
                      </a:r>
                    </a:p>
                    <a:p>
                      <a:r>
                        <a:rPr lang="en-US" sz="1200" b="0" baseline="0" dirty="0" smtClean="0">
                          <a:solidFill>
                            <a:schemeClr val="tx1"/>
                          </a:solidFill>
                          <a:latin typeface="+mn-lt"/>
                        </a:rPr>
                        <a:t>c. RID Codes – Record Identification (RID)</a:t>
                      </a:r>
                    </a:p>
                    <a:p>
                      <a:r>
                        <a:rPr lang="en-US" sz="1200" b="0" baseline="0" dirty="0" smtClean="0">
                          <a:solidFill>
                            <a:schemeClr val="tx1"/>
                          </a:solidFill>
                          <a:latin typeface="+mn-lt"/>
                        </a:rPr>
                        <a:t>d. HIV</a:t>
                      </a:r>
                      <a:endParaRPr lang="en-US" sz="1200" b="1" baseline="0" dirty="0" smtClean="0">
                        <a:solidFill>
                          <a:schemeClr val="tx1"/>
                        </a:solidFill>
                        <a:latin typeface="+mn-lt"/>
                      </a:endParaRPr>
                    </a:p>
                    <a:p>
                      <a:r>
                        <a:rPr lang="en-US" sz="1200" b="0" baseline="0" dirty="0" smtClean="0">
                          <a:solidFill>
                            <a:schemeClr val="tx1"/>
                          </a:solidFill>
                          <a:latin typeface="+mn-lt"/>
                        </a:rPr>
                        <a:t>e. Drug Codes</a:t>
                      </a:r>
                      <a:endParaRPr lang="en-US" sz="1200" b="0" dirty="0" smtClean="0">
                        <a:solidFill>
                          <a:schemeClr val="tx1"/>
                        </a:solidFill>
                        <a:latin typeface="+mn-lt"/>
                      </a:endParaRPr>
                    </a:p>
                    <a:p>
                      <a:endParaRPr lang="en-US" sz="1200" b="0" dirty="0" smtClean="0">
                        <a:solidFill>
                          <a:schemeClr val="tx1"/>
                        </a:solidFill>
                        <a:latin typeface="+mn-lt"/>
                      </a:endParaRPr>
                    </a:p>
                    <a:p>
                      <a:r>
                        <a:rPr lang="en-US" sz="1200" b="0" dirty="0" smtClean="0">
                          <a:solidFill>
                            <a:schemeClr val="tx1"/>
                          </a:solidFill>
                          <a:latin typeface="+mn-lt"/>
                        </a:rPr>
                        <a:t>2. Other codes</a:t>
                      </a:r>
                      <a:r>
                        <a:rPr lang="en-US" sz="1200" b="0" baseline="0" dirty="0" smtClean="0">
                          <a:solidFill>
                            <a:schemeClr val="tx1"/>
                          </a:solidFill>
                          <a:latin typeface="+mn-lt"/>
                        </a:rPr>
                        <a:t> – listed on the previous slide.</a:t>
                      </a:r>
                      <a:endParaRPr lang="en-US" sz="1200" b="0" dirty="0" smtClean="0">
                        <a:solidFill>
                          <a:schemeClr val="tx1"/>
                        </a:solidFill>
                        <a:latin typeface="+mn-lt"/>
                      </a:endParaRPr>
                    </a:p>
                    <a:p>
                      <a:endParaRPr lang="en-US" sz="1200" b="0" dirty="0" smtClean="0">
                        <a:solidFill>
                          <a:schemeClr val="tx1"/>
                        </a:solidFill>
                        <a:latin typeface="+mn-lt"/>
                      </a:endParaRPr>
                    </a:p>
                    <a:p>
                      <a:r>
                        <a:rPr lang="en-US" sz="1200" b="0" dirty="0" smtClean="0">
                          <a:solidFill>
                            <a:schemeClr val="tx1"/>
                          </a:solidFill>
                          <a:latin typeface="+mn-lt"/>
                        </a:rPr>
                        <a:t>3.</a:t>
                      </a:r>
                      <a:r>
                        <a:rPr lang="en-US" sz="1200" b="0" baseline="0" dirty="0" smtClean="0">
                          <a:solidFill>
                            <a:schemeClr val="tx1"/>
                          </a:solidFill>
                          <a:latin typeface="+mn-lt"/>
                        </a:rPr>
                        <a:t> </a:t>
                      </a:r>
                      <a:r>
                        <a:rPr lang="en-US" sz="1200" b="0" dirty="0" smtClean="0">
                          <a:solidFill>
                            <a:schemeClr val="tx1"/>
                          </a:solidFill>
                          <a:latin typeface="+mn-lt"/>
                        </a:rPr>
                        <a:t>PAMDEHO codes.</a:t>
                      </a:r>
                    </a:p>
                    <a:p>
                      <a:endParaRPr lang="en-US" sz="1200" b="0" dirty="0" smtClean="0">
                        <a:solidFill>
                          <a:schemeClr val="tx1"/>
                        </a:solidFill>
                        <a:latin typeface="+mn-lt"/>
                      </a:endParaRPr>
                    </a:p>
                    <a:p>
                      <a:r>
                        <a:rPr lang="en-US" sz="1200" b="0" dirty="0" smtClean="0">
                          <a:solidFill>
                            <a:schemeClr val="tx1"/>
                          </a:solidFill>
                          <a:latin typeface="+mn-lt"/>
                        </a:rPr>
                        <a:t>P - Personal</a:t>
                      </a:r>
                    </a:p>
                    <a:p>
                      <a:r>
                        <a:rPr lang="en-US" sz="1200" b="0" dirty="0" smtClean="0">
                          <a:solidFill>
                            <a:schemeClr val="tx1"/>
                          </a:solidFill>
                          <a:latin typeface="+mn-lt"/>
                        </a:rPr>
                        <a:t>A - Aptitude</a:t>
                      </a:r>
                    </a:p>
                    <a:p>
                      <a:r>
                        <a:rPr lang="en-US" sz="1200" b="0" dirty="0" smtClean="0">
                          <a:solidFill>
                            <a:schemeClr val="tx1"/>
                          </a:solidFill>
                          <a:latin typeface="+mn-lt"/>
                        </a:rPr>
                        <a:t>M - Medical</a:t>
                      </a:r>
                    </a:p>
                    <a:p>
                      <a:r>
                        <a:rPr lang="en-US" sz="1200" b="0" dirty="0" smtClean="0">
                          <a:solidFill>
                            <a:schemeClr val="tx1"/>
                          </a:solidFill>
                          <a:latin typeface="+mn-lt"/>
                        </a:rPr>
                        <a:t>D – DEP Data</a:t>
                      </a:r>
                    </a:p>
                    <a:p>
                      <a:r>
                        <a:rPr lang="en-US" sz="1200" b="0" dirty="0" smtClean="0">
                          <a:solidFill>
                            <a:schemeClr val="tx1"/>
                          </a:solidFill>
                          <a:latin typeface="+mn-lt"/>
                        </a:rPr>
                        <a:t>E - Enlistment</a:t>
                      </a:r>
                    </a:p>
                    <a:p>
                      <a:r>
                        <a:rPr lang="en-US" sz="1200" b="0" dirty="0" smtClean="0">
                          <a:solidFill>
                            <a:schemeClr val="tx1"/>
                          </a:solidFill>
                          <a:latin typeface="+mn-lt"/>
                        </a:rPr>
                        <a:t>H - Hold</a:t>
                      </a:r>
                    </a:p>
                    <a:p>
                      <a:r>
                        <a:rPr lang="en-US" sz="1200" b="0" dirty="0" smtClean="0">
                          <a:solidFill>
                            <a:schemeClr val="tx1"/>
                          </a:solidFill>
                          <a:latin typeface="+mn-lt"/>
                        </a:rPr>
                        <a:t>O - Overall</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Let’s look at the Physical Qualification Categories</a:t>
                      </a:r>
                      <a:r>
                        <a:rPr lang="en-US" sz="1200" b="1" baseline="0" dirty="0" smtClean="0">
                          <a:solidFill>
                            <a:schemeClr val="tx1"/>
                          </a:solidFill>
                        </a:rPr>
                        <a:t>.</a:t>
                      </a:r>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 </a:t>
                      </a:r>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
        <p:nvSpPr>
          <p:cNvPr id="3" name="Rounded Rectangular Callout 2"/>
          <p:cNvSpPr/>
          <p:nvPr/>
        </p:nvSpPr>
        <p:spPr>
          <a:xfrm>
            <a:off x="4716966" y="5441795"/>
            <a:ext cx="1159727" cy="892098"/>
          </a:xfrm>
          <a:prstGeom prst="wedgeRoundRect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Currently under revision</a:t>
            </a:r>
            <a:endParaRPr lang="en-US" sz="1200" dirty="0">
              <a:solidFill>
                <a:schemeClr val="tx1"/>
              </a:solidFill>
            </a:endParaRPr>
          </a:p>
        </p:txBody>
      </p:sp>
    </p:spTree>
    <p:extLst>
      <p:ext uri="{BB962C8B-B14F-4D97-AF65-F5344CB8AC3E}">
        <p14:creationId xmlns:p14="http://schemas.microsoft.com/office/powerpoint/2010/main" val="3034139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08013"/>
            <a:ext cx="4648200" cy="3486150"/>
          </a:xfrm>
        </p:spPr>
      </p:sp>
      <p:sp>
        <p:nvSpPr>
          <p:cNvPr id="4" name="Slide Number Placeholder 3"/>
          <p:cNvSpPr>
            <a:spLocks noGrp="1"/>
          </p:cNvSpPr>
          <p:nvPr>
            <p:ph type="sldNum" sz="quarter" idx="10"/>
          </p:nvPr>
        </p:nvSpPr>
        <p:spPr/>
        <p:txBody>
          <a:bodyPr/>
          <a:lstStyle/>
          <a:p>
            <a:fld id="{800939AD-B9F2-3D4A-8D64-1CEDBA2C0998}" type="slidenum">
              <a:rPr lang="en-US" smtClean="0"/>
              <a:t>33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331389781"/>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baseline="0" dirty="0" smtClean="0">
                          <a:solidFill>
                            <a:schemeClr val="tx1"/>
                          </a:solidFill>
                        </a:rPr>
                        <a:t>Let’s take a look at projections which can be specific to the Armed Services’ information systems. </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t>Using </a:t>
                      </a:r>
                      <a:r>
                        <a:rPr lang="en-US" sz="1200" b="0" baseline="0" dirty="0" smtClean="0">
                          <a:solidFill>
                            <a:schemeClr val="tx1"/>
                          </a:solidFill>
                        </a:rPr>
                        <a:t>MCRISS, PRIDE Mod, AFRISS-TF, or ARISS. </a:t>
                      </a:r>
                      <a:r>
                        <a:rPr lang="en-US" sz="1200" b="0" dirty="0" smtClean="0"/>
                        <a:t>schedule the applicant using the correct projection type</a:t>
                      </a:r>
                      <a:r>
                        <a:rPr lang="en-US" sz="1200" b="0" baseline="0" dirty="0" smtClean="0"/>
                        <a:t> (Projection, Walk-in, etc.)</a:t>
                      </a:r>
                      <a:r>
                        <a:rPr lang="en-US" sz="1200" b="0" dirty="0" smtClean="0"/>
                        <a:t> and processing type (Night test, </a:t>
                      </a:r>
                      <a:r>
                        <a:rPr lang="en-US" sz="1200" b="0" kern="1200" dirty="0" smtClean="0">
                          <a:solidFill>
                            <a:schemeClr val="dk1"/>
                          </a:solidFill>
                          <a:effectLst/>
                          <a:latin typeface="+mn-lt"/>
                          <a:ea typeface="+mn-ea"/>
                          <a:cs typeface="+mn-cs"/>
                        </a:rPr>
                        <a:t>Night test, and next day projection, </a:t>
                      </a:r>
                      <a:r>
                        <a:rPr lang="en-US" sz="1200" b="0" dirty="0" smtClean="0"/>
                        <a:t>etc.).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p>
                    <a:p>
                      <a:r>
                        <a:rPr lang="en-US" sz="1200" b="0" kern="1200" dirty="0" smtClean="0">
                          <a:solidFill>
                            <a:schemeClr val="dk1"/>
                          </a:solidFill>
                          <a:effectLst/>
                          <a:latin typeface="+mn-lt"/>
                          <a:ea typeface="+mn-ea"/>
                          <a:cs typeface="+mn-cs"/>
                        </a:rPr>
                        <a:t>Services will use the </a:t>
                      </a:r>
                      <a:r>
                        <a:rPr lang="en-US" sz="1200" b="0" u="sng" kern="1200" dirty="0" smtClean="0">
                          <a:solidFill>
                            <a:schemeClr val="dk1"/>
                          </a:solidFill>
                          <a:effectLst/>
                          <a:latin typeface="+mn-lt"/>
                          <a:ea typeface="+mn-ea"/>
                          <a:cs typeface="+mn-cs"/>
                          <a:hlinkClick r:id="rId3"/>
                        </a:rPr>
                        <a:t>UMF 680-3A-E</a:t>
                      </a:r>
                      <a:r>
                        <a:rPr lang="en-US" sz="1200" b="0" kern="1200" dirty="0" smtClean="0">
                          <a:solidFill>
                            <a:schemeClr val="dk1"/>
                          </a:solidFill>
                          <a:effectLst/>
                          <a:latin typeface="+mn-lt"/>
                          <a:ea typeface="+mn-ea"/>
                          <a:cs typeface="+mn-cs"/>
                        </a:rPr>
                        <a:t> to request MEPS processing services.  A fully complete </a:t>
                      </a:r>
                      <a:r>
                        <a:rPr lang="en-US" sz="1200" b="0" u="sng" kern="1200" dirty="0" smtClean="0">
                          <a:solidFill>
                            <a:schemeClr val="dk1"/>
                          </a:solidFill>
                          <a:effectLst/>
                          <a:latin typeface="+mn-lt"/>
                          <a:ea typeface="+mn-ea"/>
                          <a:cs typeface="+mn-cs"/>
                          <a:hlinkClick r:id="rId3"/>
                        </a:rPr>
                        <a:t>UMF 680-3A-E</a:t>
                      </a:r>
                      <a:r>
                        <a:rPr lang="en-US" sz="1200" b="0" kern="1200" dirty="0" smtClean="0">
                          <a:solidFill>
                            <a:schemeClr val="dk1"/>
                          </a:solidFill>
                          <a:effectLst/>
                          <a:latin typeface="+mn-lt"/>
                          <a:ea typeface="+mn-ea"/>
                          <a:cs typeface="+mn-cs"/>
                        </a:rPr>
                        <a:t> will be filed in the applicant packet record and is used for applicant biometric enrollment, to complete e-SPF changes, enlistment ASVAB testing, and medical examinations. </a:t>
                      </a:r>
                    </a:p>
                    <a:p>
                      <a:endParaRPr lang="en-US" sz="1200" b="0" kern="1200" dirty="0" smtClean="0">
                        <a:solidFill>
                          <a:schemeClr val="dk1"/>
                        </a:solidFill>
                        <a:effectLst/>
                        <a:latin typeface="+mn-lt"/>
                        <a:ea typeface="+mn-ea"/>
                        <a:cs typeface="+mn-cs"/>
                      </a:endParaRPr>
                    </a:p>
                    <a:p>
                      <a:r>
                        <a:rPr lang="en-US" sz="1200" b="0" kern="1200" dirty="0" smtClean="0">
                          <a:solidFill>
                            <a:schemeClr val="dk1"/>
                          </a:solidFill>
                          <a:effectLst/>
                          <a:latin typeface="+mn-lt"/>
                          <a:ea typeface="+mn-ea"/>
                          <a:cs typeface="+mn-cs"/>
                        </a:rPr>
                        <a:t>A new form is not required for special purpose tests.  Changes to personal data will require a new </a:t>
                      </a:r>
                      <a:r>
                        <a:rPr lang="en-US" sz="1200" b="0" u="sng" kern="1200" dirty="0" smtClean="0">
                          <a:solidFill>
                            <a:schemeClr val="dk1"/>
                          </a:solidFill>
                          <a:effectLst/>
                          <a:latin typeface="+mn-lt"/>
                          <a:ea typeface="+mn-ea"/>
                          <a:cs typeface="+mn-cs"/>
                          <a:hlinkClick r:id="rId3"/>
                        </a:rPr>
                        <a:t>UMF 680-3A-E</a:t>
                      </a:r>
                      <a:r>
                        <a:rPr lang="en-US" sz="1200" b="0" kern="1200" dirty="0" smtClean="0">
                          <a:solidFill>
                            <a:schemeClr val="dk1"/>
                          </a:solidFill>
                          <a:effectLst/>
                          <a:latin typeface="+mn-lt"/>
                          <a:ea typeface="+mn-ea"/>
                          <a:cs typeface="+mn-cs"/>
                        </a:rPr>
                        <a:t> for processing services and filing. </a:t>
                      </a:r>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t>Emphasize: </a:t>
                      </a:r>
                      <a:r>
                        <a:rPr lang="en-US" sz="1200" b="0" dirty="0" smtClean="0"/>
                        <a:t>KEY here is to place all the correct information into the system. If there is a yes from the applicant then a yes must be listed.</a:t>
                      </a:r>
                    </a:p>
                    <a:p>
                      <a:endParaRPr lang="en-US" sz="1200" b="0" baseline="0" dirty="0" smtClean="0">
                        <a:solidFill>
                          <a:schemeClr val="tx1"/>
                        </a:solidFill>
                      </a:endParaRPr>
                    </a:p>
                    <a:p>
                      <a:endParaRPr lang="en-US" sz="1200" b="1"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
        <p:nvSpPr>
          <p:cNvPr id="3" name="Rectangle 2"/>
          <p:cNvSpPr/>
          <p:nvPr/>
        </p:nvSpPr>
        <p:spPr>
          <a:xfrm>
            <a:off x="7837487" y="0"/>
            <a:ext cx="3505200" cy="338554"/>
          </a:xfrm>
          <a:prstGeom prst="rect">
            <a:avLst/>
          </a:prstGeom>
        </p:spPr>
        <p:txBody>
          <a:bodyPr>
            <a:spAutoFit/>
          </a:bodyPr>
          <a:lstStyle/>
          <a:p>
            <a:pPr lvl="0"/>
            <a:r>
              <a:rPr lang="en-US" dirty="0"/>
              <a:t> </a:t>
            </a:r>
            <a:endParaRPr lang="en-US" b="0" dirty="0"/>
          </a:p>
        </p:txBody>
      </p:sp>
    </p:spTree>
    <p:extLst>
      <p:ext uri="{BB962C8B-B14F-4D97-AF65-F5344CB8AC3E}">
        <p14:creationId xmlns:p14="http://schemas.microsoft.com/office/powerpoint/2010/main" val="2256384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34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41380285"/>
              </p:ext>
            </p:extLst>
          </p:nvPr>
        </p:nvGraphicFramePr>
        <p:xfrm>
          <a:off x="209551" y="4205455"/>
          <a:ext cx="6557963" cy="466363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baseline="0" dirty="0" smtClean="0">
                          <a:solidFill>
                            <a:schemeClr val="tx1"/>
                          </a:solidFill>
                        </a:rPr>
                        <a:t>All applicants and non-applicants must be projected for aptitude testing, medical examinations, DEP, and accessions. </a:t>
                      </a:r>
                    </a:p>
                    <a:p>
                      <a:endParaRPr lang="en-US" sz="1200" b="0" baseline="0" dirty="0" smtClean="0">
                        <a:solidFill>
                          <a:schemeClr val="tx1"/>
                        </a:solidFill>
                      </a:endParaRPr>
                    </a:p>
                    <a:p>
                      <a:r>
                        <a:rPr lang="en-US" sz="1200" b="0" i="0" u="none" strike="noStrike" kern="1200" baseline="0" dirty="0" smtClean="0">
                          <a:solidFill>
                            <a:schemeClr val="dk1"/>
                          </a:solidFill>
                          <a:latin typeface="+mn-lt"/>
                          <a:ea typeface="+mn-ea"/>
                          <a:cs typeface="+mn-cs"/>
                        </a:rPr>
                        <a:t>A mandated “48-hour” projection policy must be applied by all MEPS for the following applicant processing types: </a:t>
                      </a:r>
                      <a:endParaRPr lang="en-US" sz="1200" b="0" baseline="0" dirty="0" smtClean="0">
                        <a:solidFill>
                          <a:schemeClr val="tx1"/>
                        </a:solidFill>
                        <a:latin typeface="+mn-lt"/>
                      </a:endParaRPr>
                    </a:p>
                    <a:p>
                      <a:endParaRPr lang="en-US" sz="1200" b="0" baseline="0" dirty="0" smtClean="0">
                        <a:solidFill>
                          <a:schemeClr val="tx1"/>
                        </a:solidFill>
                      </a:endParaRPr>
                    </a:p>
                    <a:p>
                      <a:pPr marL="171450" indent="-171450">
                        <a:buFont typeface="Arial" panose="020B0604020202020204" pitchFamily="34" charset="0"/>
                        <a:buChar char="•"/>
                      </a:pPr>
                      <a:r>
                        <a:rPr lang="en-US" sz="1200" b="0" baseline="0" dirty="0" smtClean="0">
                          <a:solidFill>
                            <a:schemeClr val="tx1"/>
                          </a:solidFill>
                        </a:rPr>
                        <a:t>Full medical examinations </a:t>
                      </a:r>
                    </a:p>
                    <a:p>
                      <a:pPr marL="171450" indent="-171450">
                        <a:buFont typeface="Arial" panose="020B0604020202020204" pitchFamily="34" charset="0"/>
                        <a:buChar char="•"/>
                      </a:pPr>
                      <a:r>
                        <a:rPr lang="en-US" sz="1200" b="0" baseline="0" dirty="0" smtClean="0">
                          <a:solidFill>
                            <a:schemeClr val="tx1"/>
                          </a:solidFill>
                        </a:rPr>
                        <a:t>Medical inspects for other than shipping. </a:t>
                      </a:r>
                    </a:p>
                    <a:p>
                      <a:pPr marL="171450" indent="-171450">
                        <a:buFont typeface="Arial" panose="020B0604020202020204" pitchFamily="34" charset="0"/>
                        <a:buChar char="•"/>
                      </a:pPr>
                      <a:r>
                        <a:rPr lang="en-US" sz="1200" b="0" baseline="0" dirty="0" smtClean="0">
                          <a:solidFill>
                            <a:schemeClr val="tx1"/>
                          </a:solidFill>
                        </a:rPr>
                        <a:t>Delayed Entry Program (DEP) and Guard/Reserve accession contracting </a:t>
                      </a:r>
                    </a:p>
                    <a:p>
                      <a:pPr marL="171450" indent="-171450">
                        <a:buFont typeface="Arial" panose="020B0604020202020204" pitchFamily="34" charset="0"/>
                        <a:buChar char="•"/>
                      </a:pPr>
                      <a:r>
                        <a:rPr lang="en-US" sz="1200" b="0" baseline="0" dirty="0" smtClean="0">
                          <a:solidFill>
                            <a:schemeClr val="tx1"/>
                          </a:solidFill>
                        </a:rPr>
                        <a:t>Consults</a:t>
                      </a:r>
                    </a:p>
                    <a:p>
                      <a:endParaRPr lang="en-US" sz="1200" b="1" baseline="0" dirty="0" smtClean="0">
                        <a:solidFill>
                          <a:schemeClr val="tx1"/>
                        </a:solidFill>
                      </a:endParaRPr>
                    </a:p>
                    <a:p>
                      <a:r>
                        <a:rPr lang="en-US" sz="1200" b="1" baseline="0" dirty="0" smtClean="0">
                          <a:solidFill>
                            <a:schemeClr val="tx1"/>
                          </a:solidFill>
                        </a:rPr>
                        <a:t>Note 1: </a:t>
                      </a:r>
                      <a:r>
                        <a:rPr lang="en-US" sz="1200" b="0" baseline="0" dirty="0" smtClean="0">
                          <a:solidFill>
                            <a:schemeClr val="tx1"/>
                          </a:solidFill>
                        </a:rPr>
                        <a:t>Shipper-only projections will be provided IAW current policy in UMR 55-2. </a:t>
                      </a:r>
                    </a:p>
                    <a:p>
                      <a:r>
                        <a:rPr lang="en-US" sz="1200" b="1" baseline="0" dirty="0" smtClean="0">
                          <a:solidFill>
                            <a:schemeClr val="tx1"/>
                          </a:solidFill>
                        </a:rPr>
                        <a:t>Note 2: </a:t>
                      </a:r>
                      <a:r>
                        <a:rPr lang="en-US" sz="1200" b="0" baseline="0" dirty="0" smtClean="0">
                          <a:solidFill>
                            <a:schemeClr val="tx1"/>
                          </a:solidFill>
                        </a:rPr>
                        <a:t>ASVAB and Special Test projections will be provided 24 hours prior to test session start time. </a:t>
                      </a:r>
                    </a:p>
                    <a:p>
                      <a:r>
                        <a:rPr lang="en-US" sz="1200" b="1" baseline="0" dirty="0" smtClean="0">
                          <a:solidFill>
                            <a:schemeClr val="tx1"/>
                          </a:solidFill>
                        </a:rPr>
                        <a:t>Note 3: </a:t>
                      </a:r>
                      <a:r>
                        <a:rPr lang="en-US" sz="1200" b="0" baseline="0" dirty="0" smtClean="0">
                          <a:solidFill>
                            <a:schemeClr val="tx1"/>
                          </a:solidFill>
                        </a:rPr>
                        <a:t>Projections for the processing types above will be submitted No Later Than (NLT) 1300 per </a:t>
                      </a:r>
                    </a:p>
                    <a:p>
                      <a:r>
                        <a:rPr lang="en-US" sz="1200" b="0" baseline="0" dirty="0" smtClean="0">
                          <a:solidFill>
                            <a:schemeClr val="tx1"/>
                          </a:solidFill>
                        </a:rPr>
                        <a:t>For example, “48-hour” Quality Review Program (QRP) and projections for Tuesday will be conducted on the Friday prior with submissions NLT 1100 local MEPS time.</a:t>
                      </a:r>
                    </a:p>
                    <a:p>
                      <a:r>
                        <a:rPr lang="en-US" sz="1200" b="1" baseline="0" dirty="0" smtClean="0">
                          <a:solidFill>
                            <a:schemeClr val="tx1"/>
                          </a:solidFill>
                        </a:rPr>
                        <a:t>Note 4: </a:t>
                      </a:r>
                      <a:r>
                        <a:rPr lang="en-US" sz="1200" b="0" baseline="0" dirty="0" smtClean="0">
                          <a:solidFill>
                            <a:schemeClr val="tx1"/>
                          </a:solidFill>
                        </a:rPr>
                        <a:t>When impacted by a holiday. Those projections will be submitted the previous processing day.</a:t>
                      </a:r>
                    </a:p>
                    <a:p>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Note: </a:t>
                      </a:r>
                      <a:r>
                        <a:rPr lang="en-US" sz="1200" b="0" baseline="0" dirty="0" smtClean="0">
                          <a:solidFill>
                            <a:schemeClr val="tx1"/>
                          </a:solidFill>
                        </a:rPr>
                        <a:t>Inaccurate data will delay the applicant’s process.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650769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35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264226017"/>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kern="1200" dirty="0" smtClean="0">
                          <a:solidFill>
                            <a:schemeClr val="dk1"/>
                          </a:solidFill>
                          <a:effectLst/>
                          <a:latin typeface="+mn-lt"/>
                          <a:ea typeface="+mn-ea"/>
                          <a:cs typeface="+mn-cs"/>
                        </a:rPr>
                        <a:t>Personal data (the electronic record) must already exist in the System in order to accept a projection request. </a:t>
                      </a:r>
                    </a:p>
                    <a:p>
                      <a:endParaRPr lang="en-US" sz="1200" b="0" kern="1200" baseline="0" dirty="0" smtClean="0">
                        <a:solidFill>
                          <a:schemeClr val="dk1"/>
                        </a:solidFill>
                        <a:effectLst/>
                        <a:latin typeface="+mn-lt"/>
                        <a:ea typeface="+mn-ea"/>
                        <a:cs typeface="+mn-cs"/>
                      </a:endParaRPr>
                    </a:p>
                    <a:p>
                      <a:r>
                        <a:rPr lang="en-US" sz="1200" b="0" kern="1200" dirty="0" smtClean="0">
                          <a:solidFill>
                            <a:schemeClr val="dk1"/>
                          </a:solidFill>
                          <a:effectLst/>
                          <a:latin typeface="+mn-lt"/>
                          <a:ea typeface="+mn-ea"/>
                          <a:cs typeface="+mn-cs"/>
                        </a:rPr>
                        <a:t>Projections are made through the System and tentatively scheduled pending QRP results.  </a:t>
                      </a:r>
                    </a:p>
                    <a:p>
                      <a:endParaRPr lang="en-US" sz="1200" b="0" kern="1200" dirty="0" smtClean="0">
                        <a:solidFill>
                          <a:schemeClr val="dk1"/>
                        </a:solidFill>
                        <a:effectLst/>
                        <a:latin typeface="+mn-lt"/>
                        <a:ea typeface="+mn-ea"/>
                        <a:cs typeface="+mn-cs"/>
                      </a:endParaRPr>
                    </a:p>
                    <a:p>
                      <a:r>
                        <a:rPr lang="en-US" sz="1200" b="1" kern="1200" dirty="0" smtClean="0">
                          <a:solidFill>
                            <a:schemeClr val="dk1"/>
                          </a:solidFill>
                          <a:effectLst/>
                          <a:latin typeface="+mn-lt"/>
                          <a:ea typeface="+mn-ea"/>
                          <a:cs typeface="+mn-cs"/>
                        </a:rPr>
                        <a:t>Emphasize: </a:t>
                      </a:r>
                      <a:r>
                        <a:rPr lang="en-US" sz="1200" b="0" kern="1200" dirty="0" smtClean="0">
                          <a:solidFill>
                            <a:schemeClr val="dk1"/>
                          </a:solidFill>
                          <a:effectLst/>
                          <a:latin typeface="+mn-lt"/>
                          <a:ea typeface="+mn-ea"/>
                          <a:cs typeface="+mn-cs"/>
                        </a:rPr>
                        <a:t>Only one projection, per applicant, per day, is required when making a projection for an applicant. </a:t>
                      </a:r>
                    </a:p>
                    <a:p>
                      <a:endParaRPr lang="en-US" sz="1200" b="0" kern="1200" dirty="0" smtClean="0">
                        <a:solidFill>
                          <a:schemeClr val="dk1"/>
                        </a:solidFill>
                        <a:effectLst/>
                        <a:latin typeface="+mn-lt"/>
                        <a:ea typeface="+mn-ea"/>
                        <a:cs typeface="+mn-cs"/>
                      </a:endParaRPr>
                    </a:p>
                    <a:p>
                      <a:r>
                        <a:rPr lang="en-US" sz="1200" b="1" kern="1200" dirty="0" smtClean="0">
                          <a:solidFill>
                            <a:schemeClr val="dk1"/>
                          </a:solidFill>
                          <a:effectLst/>
                          <a:latin typeface="+mn-lt"/>
                          <a:ea typeface="+mn-ea"/>
                          <a:cs typeface="+mn-cs"/>
                        </a:rPr>
                        <a:t>Note: </a:t>
                      </a:r>
                      <a:r>
                        <a:rPr lang="en-US" sz="1200" b="0" kern="1200" dirty="0" smtClean="0">
                          <a:solidFill>
                            <a:schemeClr val="dk1"/>
                          </a:solidFill>
                          <a:effectLst/>
                          <a:latin typeface="+mn-lt"/>
                          <a:ea typeface="+mn-ea"/>
                          <a:cs typeface="+mn-cs"/>
                        </a:rPr>
                        <a:t>Neither the MEPS nor recruiting Service are authorized to delete or modify projections on the date of processing (after 0100 CST</a:t>
                      </a:r>
                      <a:r>
                        <a:rPr lang="en-US" sz="1200" b="1" kern="1200" dirty="0" smtClean="0">
                          <a:solidFill>
                            <a:schemeClr val="dk1"/>
                          </a:solidFill>
                          <a:effectLst/>
                          <a:latin typeface="+mn-lt"/>
                          <a:ea typeface="+mn-ea"/>
                          <a:cs typeface="+mn-cs"/>
                        </a:rPr>
                        <a:t>). </a:t>
                      </a:r>
                      <a:r>
                        <a:rPr lang="en-US" sz="1200" b="0" kern="1200" dirty="0" smtClean="0">
                          <a:solidFill>
                            <a:schemeClr val="dk1"/>
                          </a:solidFill>
                          <a:effectLst/>
                          <a:latin typeface="+mn-lt"/>
                          <a:ea typeface="+mn-ea"/>
                          <a:cs typeface="+mn-cs"/>
                        </a:rPr>
                        <a:t>If a projection deletion/modification is required on the date of processing, MEPS will submit a J-3 </a:t>
                      </a:r>
                      <a:r>
                        <a:rPr lang="en-US" sz="1200" b="0" u="sng" kern="1200" dirty="0" smtClean="0">
                          <a:solidFill>
                            <a:schemeClr val="dk1"/>
                          </a:solidFill>
                          <a:effectLst/>
                          <a:latin typeface="+mn-lt"/>
                          <a:ea typeface="+mn-ea"/>
                          <a:cs typeface="+mn-cs"/>
                          <a:hlinkClick r:id="rId3"/>
                        </a:rPr>
                        <a:t>MOC Request</a:t>
                      </a:r>
                      <a:r>
                        <a:rPr lang="en-US" sz="1200" b="0" kern="1200" dirty="0" smtClean="0">
                          <a:solidFill>
                            <a:schemeClr val="dk1"/>
                          </a:solidFill>
                          <a:effectLst/>
                          <a:latin typeface="+mn-lt"/>
                          <a:ea typeface="+mn-ea"/>
                          <a:cs typeface="+mn-cs"/>
                        </a:rPr>
                        <a:t> with justification.</a:t>
                      </a:r>
                    </a:p>
                    <a:p>
                      <a:endParaRPr lang="en-US" sz="1200" b="0" kern="1200" dirty="0" smtClean="0">
                        <a:solidFill>
                          <a:schemeClr val="dk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0" kern="1200" dirty="0" smtClean="0">
                        <a:solidFill>
                          <a:schemeClr val="dk1"/>
                        </a:solidFill>
                        <a:effectLst/>
                        <a:latin typeface="+mn-lt"/>
                        <a:ea typeface="+mn-ea"/>
                        <a:cs typeface="+mn-cs"/>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96245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36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03245610"/>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dirty="0" smtClean="0">
                          <a:latin typeface="+mn-lt"/>
                        </a:rPr>
                        <a:t>The CN01 USMEPCOM FORM 727-E PROCESSING LIST screen is used by service counselors to project an applicant into the MEPS and to set parameters for and request printout of Form 727PL. If the applicant record exists, it will be displayed from the Local MEPS or Host CRDB. </a:t>
                      </a:r>
                    </a:p>
                    <a:p>
                      <a:endParaRPr lang="en-US" sz="1200" b="0" i="0" dirty="0" smtClean="0">
                        <a:latin typeface="+mn-lt"/>
                      </a:endParaRPr>
                    </a:p>
                    <a:p>
                      <a:r>
                        <a:rPr lang="en-US" sz="1200" i="0" dirty="0" smtClean="0">
                          <a:latin typeface="+mn-lt"/>
                        </a:rPr>
                        <a:t>Note: </a:t>
                      </a:r>
                      <a:r>
                        <a:rPr lang="en-US" sz="1200" b="0" i="0" dirty="0" smtClean="0">
                          <a:latin typeface="+mn-lt"/>
                        </a:rPr>
                        <a:t>Service users will no longer need to take permanent record ownership to commit a “Projection” of an applicant when owned by another MEPS.</a:t>
                      </a:r>
                      <a:endParaRPr lang="en-US" sz="1200" b="1" dirty="0" smtClean="0">
                        <a:solidFill>
                          <a:schemeClr val="tx1"/>
                        </a:solidFill>
                      </a:endParaRPr>
                    </a:p>
                    <a:p>
                      <a:endParaRPr lang="en-US" sz="1200" b="1" dirty="0" smtClean="0">
                        <a:solidFill>
                          <a:schemeClr val="tx1"/>
                        </a:solidFill>
                      </a:endParaRPr>
                    </a:p>
                    <a:p>
                      <a:endParaRPr lang="en-US" sz="1200" b="1" dirty="0" smtClean="0">
                        <a:solidFill>
                          <a:schemeClr val="tx1"/>
                        </a:solidFill>
                      </a:endParaRPr>
                    </a:p>
                    <a:p>
                      <a:r>
                        <a:rPr lang="en-US" sz="1200" b="1" dirty="0" smtClean="0">
                          <a:solidFill>
                            <a:schemeClr val="tx1"/>
                          </a:solidFill>
                        </a:rPr>
                        <a:t>Emphasize:</a:t>
                      </a:r>
                      <a:r>
                        <a:rPr lang="en-US" sz="1200" b="1" baseline="0" dirty="0" smtClean="0">
                          <a:solidFill>
                            <a:schemeClr val="tx1"/>
                          </a:solidFill>
                        </a:rPr>
                        <a:t> </a:t>
                      </a:r>
                      <a:r>
                        <a:rPr lang="en-US" sz="1200" b="0" dirty="0" smtClean="0">
                          <a:latin typeface="+mn-lt"/>
                        </a:rPr>
                        <a:t>Enter their Social Security Number. If record is found, the applicant data will be displayed</a:t>
                      </a:r>
                      <a:r>
                        <a:rPr lang="en-US" sz="1200" b="0" baseline="0" dirty="0" smtClean="0">
                          <a:latin typeface="+mn-lt"/>
                        </a:rPr>
                        <a:t> on the screen</a:t>
                      </a:r>
                      <a:r>
                        <a:rPr lang="en-US" sz="1200" b="0" dirty="0" smtClean="0">
                          <a:latin typeface="+mn-lt"/>
                        </a:rPr>
                        <a:t> (verify info).</a:t>
                      </a:r>
                    </a:p>
                    <a:p>
                      <a:endParaRPr lang="en-US" sz="1200" b="0" dirty="0" smtClean="0">
                        <a:latin typeface="+mn-lt"/>
                      </a:endParaRPr>
                    </a:p>
                    <a:p>
                      <a:r>
                        <a:rPr lang="en-US" sz="1200" b="0" dirty="0" smtClean="0">
                          <a:latin typeface="+mn-lt"/>
                        </a:rPr>
                        <a:t>If SSN does not exist, the Service User will receive the error message “Record Not Found at Host CRDB; Personal Data Required to Enter Projection’. </a:t>
                      </a:r>
                    </a:p>
                    <a:p>
                      <a:endParaRPr lang="en-US" sz="1200" b="0" dirty="0" smtClean="0">
                        <a:latin typeface="+mn-lt"/>
                      </a:endParaRPr>
                    </a:p>
                    <a:p>
                      <a:r>
                        <a:rPr lang="en-US" sz="1200" b="0" dirty="0" smtClean="0">
                          <a:latin typeface="+mn-lt"/>
                        </a:rPr>
                        <a:t>Proceed to OP01 and enter the Applicant’s data. </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78802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37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35148602"/>
              </p:ext>
            </p:extLst>
          </p:nvPr>
        </p:nvGraphicFramePr>
        <p:xfrm>
          <a:off x="209551" y="4205455"/>
          <a:ext cx="6557963" cy="466363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Projection types and processing types are as follows</a:t>
                      </a:r>
                    </a:p>
                    <a:p>
                      <a:endParaRPr lang="en-US" sz="1200" b="1" dirty="0" smtClean="0">
                        <a:solidFill>
                          <a:schemeClr val="tx1"/>
                        </a:solidFill>
                      </a:endParaRPr>
                    </a:p>
                    <a:p>
                      <a:r>
                        <a:rPr lang="en-US" sz="1200" b="1" kern="1200" dirty="0" smtClean="0">
                          <a:solidFill>
                            <a:schemeClr val="dk1"/>
                          </a:solidFill>
                          <a:effectLst/>
                          <a:latin typeface="+mn-lt"/>
                          <a:ea typeface="+mn-ea"/>
                          <a:cs typeface="+mn-cs"/>
                        </a:rPr>
                        <a:t> </a:t>
                      </a:r>
                    </a:p>
                    <a:p>
                      <a:endParaRPr lang="en-US" sz="1200" b="1" kern="1200" dirty="0" smtClean="0">
                        <a:solidFill>
                          <a:schemeClr val="dk1"/>
                        </a:solidFill>
                        <a:effectLst/>
                        <a:latin typeface="+mn-lt"/>
                        <a:ea typeface="+mn-ea"/>
                        <a:cs typeface="+mn-cs"/>
                      </a:endParaRPr>
                    </a:p>
                    <a:p>
                      <a:endParaRPr lang="en-US" sz="1200" b="1" kern="1200" dirty="0" smtClean="0">
                        <a:solidFill>
                          <a:schemeClr val="dk1"/>
                        </a:solidFill>
                        <a:effectLst/>
                        <a:latin typeface="+mn-lt"/>
                        <a:ea typeface="+mn-ea"/>
                        <a:cs typeface="+mn-cs"/>
                      </a:endParaRPr>
                    </a:p>
                    <a:p>
                      <a:endParaRPr lang="en-US" sz="1200" b="1" kern="1200" dirty="0" smtClean="0">
                        <a:solidFill>
                          <a:schemeClr val="dk1"/>
                        </a:solidFill>
                        <a:effectLst/>
                        <a:latin typeface="+mn-lt"/>
                        <a:ea typeface="+mn-ea"/>
                        <a:cs typeface="+mn-cs"/>
                      </a:endParaRPr>
                    </a:p>
                    <a:p>
                      <a:endParaRPr lang="en-US" sz="1200" b="1" kern="1200" dirty="0" smtClean="0">
                        <a:solidFill>
                          <a:schemeClr val="dk1"/>
                        </a:solidFill>
                        <a:effectLst/>
                        <a:latin typeface="+mn-lt"/>
                        <a:ea typeface="+mn-ea"/>
                        <a:cs typeface="+mn-cs"/>
                      </a:endParaRPr>
                    </a:p>
                    <a:p>
                      <a:endParaRPr lang="en-US" sz="1200" b="1" kern="1200" dirty="0" smtClean="0">
                        <a:solidFill>
                          <a:schemeClr val="dk1"/>
                        </a:solidFill>
                        <a:effectLst/>
                        <a:latin typeface="+mn-lt"/>
                        <a:ea typeface="+mn-ea"/>
                        <a:cs typeface="+mn-cs"/>
                      </a:endParaRPr>
                    </a:p>
                    <a:p>
                      <a:endParaRPr lang="en-US" sz="1200" b="1" kern="1200" dirty="0" smtClean="0">
                        <a:solidFill>
                          <a:schemeClr val="dk1"/>
                        </a:solidFill>
                        <a:effectLst/>
                        <a:latin typeface="+mn-lt"/>
                        <a:ea typeface="+mn-ea"/>
                        <a:cs typeface="+mn-cs"/>
                      </a:endParaRPr>
                    </a:p>
                    <a:p>
                      <a:endParaRPr lang="en-US" sz="1200" b="1" kern="1200" dirty="0" smtClean="0">
                        <a:solidFill>
                          <a:schemeClr val="dk1"/>
                        </a:solidFill>
                        <a:effectLst/>
                        <a:latin typeface="+mn-lt"/>
                        <a:ea typeface="+mn-ea"/>
                        <a:cs typeface="+mn-cs"/>
                      </a:endParaRPr>
                    </a:p>
                    <a:p>
                      <a:r>
                        <a:rPr lang="en-US" sz="1200" b="1" kern="1200" dirty="0" smtClean="0">
                          <a:solidFill>
                            <a:schemeClr val="dk1"/>
                          </a:solidFill>
                          <a:effectLst/>
                          <a:latin typeface="+mn-lt"/>
                          <a:ea typeface="+mn-ea"/>
                          <a:cs typeface="+mn-cs"/>
                        </a:rPr>
                        <a:t>Example: </a:t>
                      </a:r>
                      <a:r>
                        <a:rPr lang="en-US" sz="1200" b="0" kern="1200" dirty="0" smtClean="0">
                          <a:solidFill>
                            <a:schemeClr val="dk1"/>
                          </a:solidFill>
                          <a:effectLst/>
                          <a:latin typeface="+mn-lt"/>
                          <a:ea typeface="+mn-ea"/>
                          <a:cs typeface="+mn-cs"/>
                        </a:rPr>
                        <a:t>To project a Hometown</a:t>
                      </a:r>
                      <a:r>
                        <a:rPr lang="en-US" sz="1200" b="0" kern="1200" baseline="0" dirty="0" smtClean="0">
                          <a:solidFill>
                            <a:schemeClr val="dk1"/>
                          </a:solidFill>
                          <a:effectLst/>
                          <a:latin typeface="+mn-lt"/>
                          <a:ea typeface="+mn-ea"/>
                          <a:cs typeface="+mn-cs"/>
                        </a:rPr>
                        <a:t> Shipper, you must select the Projection Type (P) and select the processing type (S).</a:t>
                      </a:r>
                      <a:endParaRPr lang="en-US" sz="1200" b="0" kern="1200" dirty="0" smtClean="0">
                        <a:solidFill>
                          <a:schemeClr val="dk1"/>
                        </a:solidFill>
                        <a:effectLst/>
                        <a:latin typeface="+mn-lt"/>
                        <a:ea typeface="+mn-ea"/>
                        <a:cs typeface="+mn-cs"/>
                      </a:endParaRPr>
                    </a:p>
                    <a:p>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baseline="0" dirty="0" smtClean="0">
                          <a:solidFill>
                            <a:schemeClr val="dk1"/>
                          </a:solidFill>
                          <a:latin typeface="+mn-lt"/>
                          <a:ea typeface="+mn-ea"/>
                          <a:cs typeface="+mn-cs"/>
                        </a:rPr>
                        <a:t>A Service Processing For (SPF) projection change should be provided for QRP and submitted NLT 1300 for processing in two days IAW SPF change policy contained in UMR 680-3. </a:t>
                      </a:r>
                    </a:p>
                    <a:p>
                      <a:endParaRPr lang="en-US" sz="1200" b="1" baseline="0" dirty="0" smtClean="0">
                        <a:solidFill>
                          <a:schemeClr val="tx1"/>
                        </a:solidFill>
                      </a:endParaRPr>
                    </a:p>
                    <a:p>
                      <a:r>
                        <a:rPr lang="en-US" sz="1200" b="0" i="0" u="none" strike="noStrike" kern="1200" baseline="0" dirty="0" smtClean="0">
                          <a:solidFill>
                            <a:schemeClr val="dk1"/>
                          </a:solidFill>
                          <a:latin typeface="+mn-lt"/>
                          <a:ea typeface="+mn-ea"/>
                          <a:cs typeface="+mn-cs"/>
                        </a:rPr>
                        <a:t>SPF (e.g. Army (DAR, DAV, and DAG), Navy (DNR and DNV), Marine Corps (DMR and DMV), or Air Force (DFR, DFV, and DFG). </a:t>
                      </a:r>
                      <a:endParaRPr lang="en-US" sz="1200" b="1" baseline="0" dirty="0" smtClean="0">
                        <a:solidFill>
                          <a:schemeClr val="tx1"/>
                        </a:solidFill>
                        <a:latin typeface="+mn-lt"/>
                      </a:endParaRP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
        <p:nvSpPr>
          <p:cNvPr id="6" name="Rectangle 5"/>
          <p:cNvSpPr/>
          <p:nvPr/>
        </p:nvSpPr>
        <p:spPr>
          <a:xfrm>
            <a:off x="466725" y="5216584"/>
            <a:ext cx="2474779" cy="1477328"/>
          </a:xfrm>
          <a:prstGeom prst="rect">
            <a:avLst/>
          </a:prstGeom>
        </p:spPr>
        <p:txBody>
          <a:bodyPr wrap="square">
            <a:spAutoFit/>
          </a:bodyPr>
          <a:lstStyle/>
          <a:p>
            <a:r>
              <a:rPr lang="en-US" sz="1000" dirty="0">
                <a:solidFill>
                  <a:schemeClr val="dk1"/>
                </a:solidFill>
              </a:rPr>
              <a:t>Projection Type:</a:t>
            </a:r>
          </a:p>
          <a:p>
            <a:pPr lvl="0"/>
            <a:r>
              <a:rPr lang="en-US" sz="1000" b="0" dirty="0">
                <a:solidFill>
                  <a:schemeClr val="dk1"/>
                </a:solidFill>
              </a:rPr>
              <a:t>P - Projection</a:t>
            </a:r>
          </a:p>
          <a:p>
            <a:pPr lvl="0"/>
            <a:r>
              <a:rPr lang="en-US" sz="1000" b="0" dirty="0">
                <a:solidFill>
                  <a:schemeClr val="dk1"/>
                </a:solidFill>
              </a:rPr>
              <a:t>W - Walk-in</a:t>
            </a:r>
          </a:p>
          <a:p>
            <a:pPr lvl="0"/>
            <a:r>
              <a:rPr lang="en-US" sz="1000" b="0" dirty="0">
                <a:solidFill>
                  <a:schemeClr val="dk1"/>
                </a:solidFill>
              </a:rPr>
              <a:t>H - Holdover, next day processor</a:t>
            </a:r>
          </a:p>
          <a:p>
            <a:pPr lvl="0"/>
            <a:r>
              <a:rPr lang="en-US" sz="1000" b="0" dirty="0">
                <a:solidFill>
                  <a:schemeClr val="dk1"/>
                </a:solidFill>
              </a:rPr>
              <a:t>N - Night test </a:t>
            </a:r>
          </a:p>
          <a:p>
            <a:pPr lvl="0"/>
            <a:r>
              <a:rPr lang="en-US" sz="1000" b="0" dirty="0">
                <a:solidFill>
                  <a:schemeClr val="dk1"/>
                </a:solidFill>
              </a:rPr>
              <a:t>T - Night test, and next day projection </a:t>
            </a:r>
          </a:p>
          <a:p>
            <a:pPr lvl="0"/>
            <a:r>
              <a:rPr lang="en-US" sz="1000" b="0" dirty="0">
                <a:solidFill>
                  <a:schemeClr val="dk1"/>
                </a:solidFill>
              </a:rPr>
              <a:t>S - Same Day Processor </a:t>
            </a:r>
          </a:p>
          <a:p>
            <a:pPr lvl="0"/>
            <a:r>
              <a:rPr lang="en-US" sz="1000" b="0" dirty="0">
                <a:solidFill>
                  <a:schemeClr val="dk1"/>
                </a:solidFill>
              </a:rPr>
              <a:t>K - Walk-In, and Same Day Processor </a:t>
            </a:r>
          </a:p>
          <a:p>
            <a:pPr lvl="0"/>
            <a:r>
              <a:rPr lang="en-US" sz="1000" b="0" dirty="0">
                <a:solidFill>
                  <a:schemeClr val="dk1"/>
                </a:solidFill>
              </a:rPr>
              <a:t>M - MET Site testing</a:t>
            </a:r>
          </a:p>
        </p:txBody>
      </p:sp>
      <p:sp>
        <p:nvSpPr>
          <p:cNvPr id="7" name="Rectangle 6"/>
          <p:cNvSpPr/>
          <p:nvPr/>
        </p:nvSpPr>
        <p:spPr>
          <a:xfrm>
            <a:off x="3760071" y="5216584"/>
            <a:ext cx="1946935" cy="1169551"/>
          </a:xfrm>
          <a:prstGeom prst="rect">
            <a:avLst/>
          </a:prstGeom>
        </p:spPr>
        <p:txBody>
          <a:bodyPr wrap="square">
            <a:spAutoFit/>
          </a:bodyPr>
          <a:lstStyle/>
          <a:p>
            <a:r>
              <a:rPr lang="en-US" sz="1000" dirty="0">
                <a:solidFill>
                  <a:schemeClr val="dk1"/>
                </a:solidFill>
              </a:rPr>
              <a:t>Processing Type:</a:t>
            </a:r>
          </a:p>
          <a:p>
            <a:pPr lvl="0"/>
            <a:r>
              <a:rPr lang="en-US" sz="1000" b="0" dirty="0">
                <a:solidFill>
                  <a:schemeClr val="dk1"/>
                </a:solidFill>
              </a:rPr>
              <a:t>D - DEP- In</a:t>
            </a:r>
          </a:p>
          <a:p>
            <a:pPr lvl="0"/>
            <a:r>
              <a:rPr lang="en-US" sz="1000" b="0" dirty="0">
                <a:solidFill>
                  <a:schemeClr val="dk1"/>
                </a:solidFill>
              </a:rPr>
              <a:t>A - Access only</a:t>
            </a:r>
          </a:p>
          <a:p>
            <a:pPr lvl="0"/>
            <a:r>
              <a:rPr lang="en-US" sz="1000" b="0" dirty="0">
                <a:solidFill>
                  <a:schemeClr val="dk1"/>
                </a:solidFill>
              </a:rPr>
              <a:t>B - Access and Ship</a:t>
            </a:r>
          </a:p>
          <a:p>
            <a:pPr lvl="0"/>
            <a:r>
              <a:rPr lang="en-US" sz="1000" b="0" dirty="0">
                <a:solidFill>
                  <a:schemeClr val="dk1"/>
                </a:solidFill>
              </a:rPr>
              <a:t>C - Ship only</a:t>
            </a:r>
          </a:p>
          <a:p>
            <a:pPr lvl="0"/>
            <a:r>
              <a:rPr lang="en-US" sz="1000" b="0" dirty="0">
                <a:solidFill>
                  <a:schemeClr val="dk1"/>
                </a:solidFill>
              </a:rPr>
              <a:t>S - Non-MEPS Shipper</a:t>
            </a:r>
          </a:p>
          <a:p>
            <a:pPr lvl="0"/>
            <a:r>
              <a:rPr lang="en-US" sz="1000" b="0" dirty="0">
                <a:solidFill>
                  <a:schemeClr val="dk1"/>
                </a:solidFill>
              </a:rPr>
              <a:t>X - Other processing</a:t>
            </a:r>
          </a:p>
        </p:txBody>
      </p:sp>
    </p:spTree>
    <p:extLst>
      <p:ext uri="{BB962C8B-B14F-4D97-AF65-F5344CB8AC3E}">
        <p14:creationId xmlns:p14="http://schemas.microsoft.com/office/powerpoint/2010/main" val="2390356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38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39990069"/>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An applicant that receives enlistment qualification testing, medical examination, is sworn in as a member of the military services (induction, accession, or DEP) all on the same day.</a:t>
                      </a:r>
                    </a:p>
                    <a:p>
                      <a:endParaRPr lang="en-US" sz="1200" b="0" baseline="0" dirty="0" smtClean="0">
                        <a:solidFill>
                          <a:schemeClr val="tx1"/>
                        </a:solidFill>
                      </a:endParaRPr>
                    </a:p>
                    <a:p>
                      <a:r>
                        <a:rPr lang="en-US" sz="1200" b="0" dirty="0" smtClean="0">
                          <a:solidFill>
                            <a:schemeClr val="tx1"/>
                          </a:solidFill>
                        </a:rPr>
                        <a:t>Projection type S</a:t>
                      </a:r>
                    </a:p>
                    <a:p>
                      <a:endParaRPr lang="en-US" sz="1200" b="0" dirty="0" smtClean="0">
                        <a:solidFill>
                          <a:schemeClr val="tx1"/>
                        </a:solidFill>
                      </a:endParaRPr>
                    </a:p>
                    <a:p>
                      <a:r>
                        <a:rPr lang="en-US" sz="1200" b="0" dirty="0" smtClean="0">
                          <a:solidFill>
                            <a:schemeClr val="tx1"/>
                          </a:solidFill>
                          <a:cs typeface="Arial" panose="020B0604020202020204" pitchFamily="34" charset="0"/>
                        </a:rPr>
                        <a:t>There may be cases when an individual have time constraints such as: Work or school that may not allow for multiple day processing. In these cases the MEPS offers same day processing. These individuals can accomplish the full process in one day</a:t>
                      </a:r>
                      <a:endParaRPr lang="en-US" sz="1200" b="0" dirty="0" smtClean="0">
                        <a:solidFill>
                          <a:schemeClr val="tx1"/>
                        </a:solidFill>
                      </a:endParaRPr>
                    </a:p>
                    <a:p>
                      <a:endParaRPr lang="en-US" sz="1200" b="0" dirty="0" smtClean="0">
                        <a:solidFill>
                          <a:schemeClr val="tx1"/>
                        </a:solidFill>
                      </a:endParaRPr>
                    </a:p>
                    <a:p>
                      <a:r>
                        <a:rPr lang="en-US" sz="1200" b="0" dirty="0" smtClean="0">
                          <a:solidFill>
                            <a:schemeClr val="tx1"/>
                          </a:solidFill>
                        </a:rPr>
                        <a:t>Note: The MEPS medical department is authorized to conduct the medical brief before the ASVAB for same-day processors. If the applicant does not return from ASVAB testing and has front-loaded, then the medical data will be entered into USMIRS and the PULHES will be annotated as an open profile. The reason for the open PULHES is because the applicant (did not return from testing). This must be documented on the DD Form 2808. </a:t>
                      </a:r>
                    </a:p>
                    <a:p>
                      <a:endParaRPr lang="en-US" sz="1200" b="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cs typeface="Arial" panose="020B0604020202020204" pitchFamily="34" charset="0"/>
                        </a:rPr>
                        <a:t>Similar to multiple day processing, test failures and med reads may occur.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chemeClr val="tx1"/>
                        </a:solidFill>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Let’s look at the workload identification codes</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chemeClr val="tx1"/>
                        </a:solidFill>
                        <a:cs typeface="Arial" panose="020B0604020202020204" pitchFamily="34" charset="0"/>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987167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39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87708267"/>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i="0" dirty="0" smtClean="0">
                          <a:solidFill>
                            <a:srgbClr val="000000"/>
                          </a:solidFill>
                          <a:cs typeface="+mn-cs"/>
                        </a:rPr>
                        <a:t>S</a:t>
                      </a:r>
                      <a:r>
                        <a:rPr lang="en-US" altLang="en-US" sz="1200" b="0" i="0" dirty="0" smtClean="0">
                          <a:solidFill>
                            <a:srgbClr val="000000"/>
                          </a:solidFill>
                          <a:cs typeface="+mn-cs"/>
                        </a:rPr>
                        <a:t>elect what projection type of action is projected to happen, as prescribed on the UMF 680-3A-E.</a:t>
                      </a:r>
                    </a:p>
                    <a:p>
                      <a:endParaRPr lang="en-US" sz="1200" b="1" baseline="0" dirty="0" smtClean="0">
                        <a:solidFill>
                          <a:schemeClr val="tx1"/>
                        </a:solidFill>
                        <a:latin typeface="+mn-lt"/>
                      </a:endParaRPr>
                    </a:p>
                    <a:p>
                      <a:r>
                        <a:rPr lang="en-US" sz="1200" b="0" i="0" u="none" strike="noStrike" kern="1200" baseline="0" dirty="0" smtClean="0">
                          <a:solidFill>
                            <a:schemeClr val="dk1"/>
                          </a:solidFill>
                          <a:latin typeface="+mn-lt"/>
                          <a:ea typeface="+mn-ea"/>
                          <a:cs typeface="+mn-cs"/>
                        </a:rPr>
                        <a:t>Every effort must be made by the recruiting services and individual recruiters to ensure an accurate projection of applicants to the MEPS for each processing day. </a:t>
                      </a:r>
                    </a:p>
                    <a:p>
                      <a:endParaRPr lang="en-US" sz="1200" b="0" i="0" u="none" strike="noStrike" kern="1200" baseline="0" dirty="0" smtClean="0">
                        <a:solidFill>
                          <a:schemeClr val="dk1"/>
                        </a:solidFill>
                        <a:latin typeface="+mn-lt"/>
                        <a:ea typeface="+mn-ea"/>
                        <a:cs typeface="+mn-cs"/>
                      </a:endParaRPr>
                    </a:p>
                    <a:p>
                      <a:r>
                        <a:rPr lang="en-US" sz="1200" b="0" i="0" u="none" strike="noStrike" kern="1200" baseline="0" dirty="0" smtClean="0">
                          <a:solidFill>
                            <a:schemeClr val="dk1"/>
                          </a:solidFill>
                          <a:latin typeface="+mn-lt"/>
                          <a:ea typeface="+mn-ea"/>
                          <a:cs typeface="+mn-cs"/>
                        </a:rPr>
                        <a:t>Critical actions and commitment of resources arc based on these projections and they must be as accurate as possible to ensure effective use of costly resources.</a:t>
                      </a:r>
                    </a:p>
                    <a:p>
                      <a:endParaRPr lang="en-US" sz="1200" b="0" i="0" u="none" strike="noStrike" kern="1200" baseline="0" dirty="0" smtClean="0">
                        <a:solidFill>
                          <a:schemeClr val="dk1"/>
                        </a:solidFill>
                        <a:latin typeface="+mn-lt"/>
                        <a:ea typeface="+mn-ea"/>
                        <a:cs typeface="+mn-cs"/>
                      </a:endParaRPr>
                    </a:p>
                    <a:p>
                      <a:r>
                        <a:rPr lang="en-US" sz="1200" b="0" i="0" u="none" strike="noStrike" kern="1200" baseline="0" dirty="0" smtClean="0">
                          <a:solidFill>
                            <a:schemeClr val="dk1"/>
                          </a:solidFill>
                          <a:latin typeface="+mn-lt"/>
                          <a:ea typeface="+mn-ea"/>
                          <a:cs typeface="+mn-cs"/>
                        </a:rPr>
                        <a:t>Individuals projected for processing will have priority over those that were not projected.</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5648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730928479"/>
              </p:ext>
            </p:extLst>
          </p:nvPr>
        </p:nvGraphicFramePr>
        <p:xfrm>
          <a:off x="209551" y="4582407"/>
          <a:ext cx="6581542" cy="4248855"/>
        </p:xfrm>
        <a:graphic>
          <a:graphicData uri="http://schemas.openxmlformats.org/drawingml/2006/table">
            <a:tbl>
              <a:tblPr firstRow="1" bandRow="1">
                <a:tableStyleId>{5C22544A-7EE6-4342-B048-85BDC9FD1C3A}</a:tableStyleId>
              </a:tblPr>
              <a:tblGrid>
                <a:gridCol w="6581542"/>
              </a:tblGrid>
              <a:tr h="4248855">
                <a:tc>
                  <a:txBody>
                    <a:bodyPr/>
                    <a:lstStyle/>
                    <a:p>
                      <a:r>
                        <a:rPr lang="en-US" sz="1200" dirty="0" smtClean="0">
                          <a:solidFill>
                            <a:schemeClr val="tx2"/>
                          </a:solidFill>
                          <a:latin typeface="+mn-lt"/>
                        </a:rPr>
                        <a:t>Facilitator</a:t>
                      </a:r>
                    </a:p>
                    <a:p>
                      <a:endParaRPr lang="en-US" sz="1200" b="0" dirty="0" smtClean="0">
                        <a:solidFill>
                          <a:schemeClr val="tx2"/>
                        </a:solidFill>
                        <a:latin typeface="+mn-lt"/>
                      </a:endParaRPr>
                    </a:p>
                    <a:p>
                      <a:r>
                        <a:rPr lang="en-US" sz="1200" dirty="0" smtClean="0">
                          <a:solidFill>
                            <a:schemeClr val="tx2"/>
                          </a:solidFill>
                          <a:latin typeface="+mn-lt"/>
                        </a:rPr>
                        <a:t>Say: </a:t>
                      </a:r>
                      <a:r>
                        <a:rPr lang="en-US" sz="1200" b="0" baseline="0" dirty="0" smtClean="0">
                          <a:solidFill>
                            <a:schemeClr val="tx1"/>
                          </a:solidFill>
                        </a:rPr>
                        <a:t>My name is XX, and I am an Instructor for XX service.  I’ve been with this service for xx years, and worked in partnership with the United States Military Entrance Processing Command (USMEPCOM) for XX years/months.</a:t>
                      </a:r>
                    </a:p>
                    <a:p>
                      <a:endParaRPr lang="en-US" sz="1200" b="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tx2"/>
                          </a:solidFill>
                          <a:latin typeface="+mn-lt"/>
                        </a:rPr>
                        <a:t>Ask: </a:t>
                      </a:r>
                      <a:r>
                        <a:rPr lang="en-US" sz="1200" b="0" baseline="0" dirty="0" smtClean="0">
                          <a:solidFill>
                            <a:schemeClr val="tx1"/>
                          </a:solidFill>
                        </a:rPr>
                        <a:t>Just to get a feel for the audience, Ask: Who has heard of USMEPCOM? Who remembers at which MEPS they processed in? (</a:t>
                      </a:r>
                      <a:r>
                        <a:rPr lang="en-US" sz="1200" b="0" i="1" baseline="0" dirty="0" smtClean="0">
                          <a:solidFill>
                            <a:schemeClr val="tx1"/>
                          </a:solidFill>
                        </a:rPr>
                        <a:t>take note of responses</a:t>
                      </a:r>
                      <a:r>
                        <a:rPr lang="en-US" sz="1200" b="0" baseline="0" dirty="0" smtClean="0">
                          <a:solidFill>
                            <a:schemeClr val="tx1"/>
                          </a:solidFill>
                        </a:rPr>
                        <a:t>)</a:t>
                      </a:r>
                      <a:endParaRPr lang="en-US" sz="1200" b="1" baseline="0" dirty="0" smtClean="0">
                        <a:solidFill>
                          <a:schemeClr val="tx1"/>
                        </a:solidFill>
                      </a:endParaRPr>
                    </a:p>
                    <a:p>
                      <a:endParaRPr lang="en-US" sz="1200" b="0" dirty="0" smtClean="0">
                        <a:solidFill>
                          <a:schemeClr val="tx2"/>
                        </a:solidFill>
                        <a:latin typeface="+mn-lt"/>
                      </a:endParaRPr>
                    </a:p>
                    <a:p>
                      <a:endParaRPr lang="en-US" sz="120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tx2"/>
                          </a:solidFill>
                          <a:latin typeface="+mn-lt"/>
                        </a:rPr>
                        <a:t>Transition: </a:t>
                      </a:r>
                      <a:r>
                        <a:rPr lang="en-US" sz="1200" b="0" baseline="0" dirty="0" smtClean="0">
                          <a:solidFill>
                            <a:schemeClr val="tx1"/>
                          </a:solidFill>
                        </a:rPr>
                        <a:t>Next, let’s look at the purpose and objective for this session.</a:t>
                      </a:r>
                      <a:endParaRPr lang="en-US" sz="1200" b="1" dirty="0" smtClean="0">
                        <a:solidFill>
                          <a:schemeClr val="tx1"/>
                        </a:solidFill>
                      </a:endParaRPr>
                    </a:p>
                    <a:p>
                      <a:endParaRPr lang="en-US" sz="1200" dirty="0" smtClean="0">
                        <a:solidFill>
                          <a:schemeClr val="tx2"/>
                        </a:solidFill>
                        <a:latin typeface="+mn-lt"/>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297140" y="4184650"/>
            <a:ext cx="1255408" cy="276999"/>
          </a:xfrm>
          <a:prstGeom prst="rect">
            <a:avLst/>
          </a:prstGeom>
        </p:spPr>
        <p:txBody>
          <a:bodyPr wrap="none">
            <a:spAutoFit/>
          </a:bodyPr>
          <a:lstStyle/>
          <a:p>
            <a:r>
              <a:rPr lang="en-US" sz="1200" dirty="0">
                <a:latin typeface="+mn-lt"/>
              </a:rPr>
              <a:t>Time:</a:t>
            </a:r>
            <a:r>
              <a:rPr lang="en-US" sz="1200" b="0" dirty="0">
                <a:latin typeface="+mn-lt"/>
              </a:rPr>
              <a:t> xx minutes</a:t>
            </a:r>
          </a:p>
        </p:txBody>
      </p:sp>
    </p:spTree>
    <p:extLst>
      <p:ext uri="{BB962C8B-B14F-4D97-AF65-F5344CB8AC3E}">
        <p14:creationId xmlns:p14="http://schemas.microsoft.com/office/powerpoint/2010/main" val="1478697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93832773"/>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defTabSz="914400" eaLnBrk="1" hangingPunct="1"/>
                      <a:r>
                        <a:rPr lang="en-US" sz="1200" b="1" dirty="0" smtClean="0">
                          <a:solidFill>
                            <a:schemeClr val="tx1"/>
                          </a:solidFill>
                        </a:rPr>
                        <a:t>Say: </a:t>
                      </a:r>
                      <a:r>
                        <a:rPr lang="en-US" sz="1200" b="0" i="0" dirty="0" smtClean="0">
                          <a:solidFill>
                            <a:srgbClr val="000000"/>
                          </a:solidFill>
                          <a:cs typeface="+mn-cs"/>
                        </a:rPr>
                        <a:t>S</a:t>
                      </a:r>
                      <a:r>
                        <a:rPr lang="en-US" altLang="en-US" sz="1200" b="0" i="0" dirty="0" smtClean="0">
                          <a:solidFill>
                            <a:srgbClr val="000000"/>
                          </a:solidFill>
                          <a:cs typeface="+mn-cs"/>
                        </a:rPr>
                        <a:t>elect what type of processing action is required</a:t>
                      </a:r>
                    </a:p>
                    <a:p>
                      <a:pPr defTabSz="914400" eaLnBrk="1" hangingPunct="1"/>
                      <a:endParaRPr lang="en-US" altLang="en-US" sz="1200" b="0" i="0" dirty="0" smtClean="0">
                        <a:solidFill>
                          <a:srgbClr val="000000"/>
                        </a:solidFill>
                        <a:cs typeface="+mn-cs"/>
                      </a:endParaRPr>
                    </a:p>
                    <a:p>
                      <a:pPr defTabSz="914400" eaLnBrk="1" hangingPunct="1"/>
                      <a:r>
                        <a:rPr lang="en-US" altLang="en-US" sz="1200" b="0" i="0" dirty="0" smtClean="0">
                          <a:solidFill>
                            <a:srgbClr val="000000"/>
                          </a:solidFill>
                          <a:cs typeface="+mn-cs"/>
                        </a:rPr>
                        <a:t>We selected the B to Access and Ship for this session.</a:t>
                      </a:r>
                    </a:p>
                    <a:p>
                      <a:pPr defTabSz="914400" eaLnBrk="1" hangingPunct="1"/>
                      <a:endParaRPr lang="en-US" sz="1200" b="0" i="0" baseline="0" dirty="0" smtClean="0">
                        <a:solidFill>
                          <a:srgbClr val="000000"/>
                        </a:solidFill>
                        <a:latin typeface="+mn-l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pPr defTabSz="914400" eaLnBrk="1" hangingPunct="1"/>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080069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28901894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defTabSz="914400" eaLnBrk="1" hangingPunct="1"/>
                      <a:r>
                        <a:rPr lang="en-US" sz="1200" b="1" dirty="0" smtClean="0">
                          <a:solidFill>
                            <a:schemeClr val="tx1"/>
                          </a:solidFill>
                        </a:rPr>
                        <a:t>Say: </a:t>
                      </a:r>
                      <a:r>
                        <a:rPr lang="en-US" sz="1200" b="0" i="0" dirty="0" smtClean="0">
                          <a:solidFill>
                            <a:srgbClr val="000000"/>
                          </a:solidFill>
                          <a:cs typeface="+mn-cs"/>
                        </a:rPr>
                        <a:t>I</a:t>
                      </a:r>
                      <a:r>
                        <a:rPr lang="en-US" altLang="en-US" sz="1200" b="0" i="0" dirty="0" smtClean="0">
                          <a:solidFill>
                            <a:srgbClr val="000000"/>
                          </a:solidFill>
                          <a:cs typeface="+mn-cs"/>
                        </a:rPr>
                        <a:t>n this case I selected a shipper—Where is the applicant </a:t>
                      </a:r>
                    </a:p>
                    <a:p>
                      <a:pPr defTabSz="914400" eaLnBrk="1" hangingPunct="1"/>
                      <a:r>
                        <a:rPr lang="en-US" altLang="en-US" sz="1200" b="0" i="0" dirty="0" smtClean="0">
                          <a:solidFill>
                            <a:srgbClr val="000000"/>
                          </a:solidFill>
                          <a:cs typeface="+mn-cs"/>
                        </a:rPr>
                        <a:t>shipping to?</a:t>
                      </a:r>
                    </a:p>
                    <a:p>
                      <a:pPr defTabSz="914400" eaLnBrk="1" hangingPunct="1"/>
                      <a:endParaRPr lang="en-US" altLang="en-US" sz="1200" b="0" i="0" dirty="0" smtClean="0">
                        <a:solidFill>
                          <a:srgbClr val="000000"/>
                        </a:solidFill>
                        <a:cs typeface="+mn-cs"/>
                      </a:endParaRPr>
                    </a:p>
                    <a:p>
                      <a:pPr defTabSz="914400" eaLnBrk="1" hangingPunct="1"/>
                      <a:r>
                        <a:rPr lang="en-US" altLang="en-US" sz="1200" b="0" i="0" dirty="0" smtClean="0">
                          <a:solidFill>
                            <a:srgbClr val="000000"/>
                          </a:solidFill>
                          <a:cs typeface="+mn-cs"/>
                        </a:rPr>
                        <a:t>For each Service the Training Base will appear on the screen. Select the correct base.</a:t>
                      </a:r>
                    </a:p>
                    <a:p>
                      <a:pPr defTabSz="914400" eaLnBrk="1" hangingPunct="1"/>
                      <a:endParaRPr lang="en-US" altLang="en-US" sz="1200" b="0" i="0" dirty="0" smtClean="0">
                        <a:solidFill>
                          <a:srgbClr val="000000"/>
                        </a:solidFill>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pPr defTabSz="914400" eaLnBrk="1" hangingPunct="1"/>
                      <a:endParaRPr lang="en-US" altLang="en-US" sz="1200" b="0" i="0" dirty="0" smtClean="0">
                        <a:solidFill>
                          <a:srgbClr val="000000"/>
                        </a:solidFill>
                        <a:cs typeface="+mn-cs"/>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85666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39515632"/>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defTabSz="914400" eaLnBrk="1" hangingPunct="1"/>
                      <a:r>
                        <a:rPr lang="en-US" sz="1200" b="1" dirty="0" smtClean="0">
                          <a:solidFill>
                            <a:schemeClr val="tx1"/>
                          </a:solidFill>
                        </a:rPr>
                        <a:t>Say: </a:t>
                      </a:r>
                      <a:r>
                        <a:rPr lang="en-US" sz="1200" b="0" i="0" dirty="0" smtClean="0">
                          <a:solidFill>
                            <a:srgbClr val="000000"/>
                          </a:solidFill>
                          <a:cs typeface="+mn-cs"/>
                        </a:rPr>
                        <a:t>E</a:t>
                      </a:r>
                      <a:r>
                        <a:rPr lang="en-US" altLang="en-US" sz="1200" b="0" i="0" dirty="0" smtClean="0">
                          <a:solidFill>
                            <a:srgbClr val="000000"/>
                          </a:solidFill>
                          <a:cs typeface="+mn-cs"/>
                        </a:rPr>
                        <a:t>nter remaining information about lodging and transportation.</a:t>
                      </a:r>
                      <a:r>
                        <a:rPr lang="en-US" altLang="en-US" sz="1200" b="0" i="0" baseline="0" dirty="0" smtClean="0">
                          <a:solidFill>
                            <a:srgbClr val="000000"/>
                          </a:solidFill>
                          <a:cs typeface="+mn-cs"/>
                        </a:rPr>
                        <a:t> T</a:t>
                      </a:r>
                      <a:r>
                        <a:rPr lang="en-US" altLang="en-US" sz="1200" b="0" i="0" dirty="0" smtClean="0">
                          <a:solidFill>
                            <a:srgbClr val="000000"/>
                          </a:solidFill>
                          <a:cs typeface="+mn-cs"/>
                        </a:rPr>
                        <a:t>esting, and medical actions will auto populate for some cases,</a:t>
                      </a:r>
                      <a:r>
                        <a:rPr lang="en-US" altLang="en-US" sz="1200" b="0" i="0" baseline="0" dirty="0" smtClean="0">
                          <a:solidFill>
                            <a:srgbClr val="000000"/>
                          </a:solidFill>
                          <a:cs typeface="+mn-cs"/>
                        </a:rPr>
                        <a:t> </a:t>
                      </a:r>
                      <a:r>
                        <a:rPr lang="en-US" altLang="en-US" sz="1200" b="0" i="0" dirty="0" smtClean="0">
                          <a:solidFill>
                            <a:srgbClr val="000000"/>
                          </a:solidFill>
                          <a:cs typeface="+mn-cs"/>
                        </a:rPr>
                        <a:t>others require you to enter what should take place</a:t>
                      </a:r>
                    </a:p>
                    <a:p>
                      <a:pPr defTabSz="914400" eaLnBrk="1" hangingPunct="1"/>
                      <a:endParaRPr lang="en-US" altLang="en-US" sz="1200" b="0" i="0" dirty="0" smtClean="0">
                        <a:solidFill>
                          <a:srgbClr val="000000"/>
                        </a:solidFill>
                        <a:cs typeface="+mn-cs"/>
                      </a:endParaRPr>
                    </a:p>
                    <a:p>
                      <a:pPr defTabSz="914400" eaLnBrk="1" hangingPunct="1"/>
                      <a:r>
                        <a:rPr lang="en-US" altLang="en-US" sz="1200" b="1" i="0" dirty="0" smtClean="0">
                          <a:solidFill>
                            <a:srgbClr val="000000"/>
                          </a:solidFill>
                          <a:cs typeface="+mn-cs"/>
                        </a:rPr>
                        <a:t>Note:</a:t>
                      </a:r>
                      <a:r>
                        <a:rPr lang="en-US" altLang="en-US" sz="1200" b="1" i="0" baseline="0" dirty="0" smtClean="0">
                          <a:solidFill>
                            <a:srgbClr val="000000"/>
                          </a:solidFill>
                          <a:cs typeface="+mn-cs"/>
                        </a:rPr>
                        <a:t> </a:t>
                      </a:r>
                      <a:r>
                        <a:rPr lang="en-US" altLang="en-US" sz="1200" b="0" i="0" dirty="0" smtClean="0">
                          <a:solidFill>
                            <a:srgbClr val="000000"/>
                          </a:solidFill>
                          <a:cs typeface="+mn-cs"/>
                        </a:rPr>
                        <a:t>Always review the scheduled actions for accuracy.</a:t>
                      </a:r>
                    </a:p>
                    <a:p>
                      <a:pPr defTabSz="914400" eaLnBrk="1" hangingPunct="1"/>
                      <a:endParaRPr lang="en-US" altLang="en-US" sz="1200" b="0" i="0" dirty="0" smtClean="0">
                        <a:solidFill>
                          <a:srgbClr val="000000"/>
                        </a:solidFill>
                        <a:cs typeface="+mn-cs"/>
                      </a:endParaRPr>
                    </a:p>
                    <a:p>
                      <a:pPr defTabSz="914400" eaLnBrk="1" hangingPunct="1"/>
                      <a:r>
                        <a:rPr lang="en-US" altLang="en-US" sz="1200" b="0" i="0" dirty="0" smtClean="0">
                          <a:solidFill>
                            <a:srgbClr val="000000"/>
                          </a:solidFill>
                          <a:cs typeface="+mn-cs"/>
                        </a:rPr>
                        <a:t>Control F7 to commit the projection.</a:t>
                      </a:r>
                      <a:endParaRPr lang="en-US" sz="1200" b="1" dirty="0" smtClean="0">
                        <a:solidFill>
                          <a:schemeClr val="tx1"/>
                        </a:solidFill>
                      </a:endParaRPr>
                    </a:p>
                    <a:p>
                      <a:endParaRPr lang="en-US" sz="1200" b="1"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i="1" baseline="0" dirty="0" smtClean="0">
                        <a:solidFill>
                          <a:schemeClr val="tx1"/>
                        </a:solidFill>
                      </a:endParaRPr>
                    </a:p>
                    <a:p>
                      <a:endParaRPr lang="en-US" sz="1200" b="1" dirty="0" smtClean="0">
                        <a:solidFill>
                          <a:schemeClr val="tx1"/>
                        </a:solidFill>
                      </a:endParaRPr>
                    </a:p>
                    <a:p>
                      <a:endParaRPr lang="en-US" sz="1200" b="1" dirty="0" smtClean="0">
                        <a:solidFill>
                          <a:schemeClr val="tx1"/>
                        </a:solidFill>
                      </a:endParaRPr>
                    </a:p>
                    <a:p>
                      <a:endParaRPr lang="en-US" sz="1200" b="1" dirty="0" smtClean="0">
                        <a:solidFill>
                          <a:schemeClr val="tx1"/>
                        </a:solidFill>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578958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652374695"/>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altLang="en-US" sz="1200" b="0" dirty="0" smtClean="0">
                          <a:solidFill>
                            <a:srgbClr val="000000"/>
                          </a:solidFill>
                        </a:rPr>
                        <a:t>Now the applicant will show up on the 727pl for the projected day.</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dirty="0" smtClean="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dk1"/>
                          </a:solidFill>
                          <a:effectLst/>
                          <a:latin typeface="+mn-lt"/>
                          <a:ea typeface="+mn-ea"/>
                          <a:cs typeface="+mn-cs"/>
                        </a:rPr>
                        <a:t>Emphasize:</a:t>
                      </a:r>
                      <a:r>
                        <a:rPr lang="en-US" sz="1200" b="1" kern="1200" baseline="0" dirty="0" smtClean="0">
                          <a:solidFill>
                            <a:schemeClr val="dk1"/>
                          </a:solidFill>
                          <a:effectLst/>
                          <a:latin typeface="+mn-lt"/>
                          <a:ea typeface="+mn-ea"/>
                          <a:cs typeface="+mn-cs"/>
                        </a:rPr>
                        <a:t> </a:t>
                      </a:r>
                      <a:r>
                        <a:rPr lang="en-US" sz="1200" b="0" kern="1200" dirty="0" smtClean="0">
                          <a:solidFill>
                            <a:schemeClr val="dk1"/>
                          </a:solidFill>
                          <a:effectLst/>
                          <a:latin typeface="+mn-lt"/>
                          <a:ea typeface="+mn-ea"/>
                          <a:cs typeface="+mn-cs"/>
                        </a:rPr>
                        <a:t>The system receives notification of incoming projections in near real-time, allowing users to notify MEPS that a processing service provided by USMEPCOM is being requested in the future.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kern="1200" dirty="0" smtClean="0">
                        <a:solidFill>
                          <a:schemeClr val="dk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Let’s talk more on the ASVAB Testing</a:t>
                      </a:r>
                      <a:endParaRPr lang="en-US" sz="1200" b="0" i="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dirty="0" smtClean="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chemeClr val="tx1"/>
                        </a:solidFill>
                        <a:latin typeface="+mn-lt"/>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675273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08013"/>
            <a:ext cx="4648200" cy="3486150"/>
          </a:xfrm>
        </p:spPr>
      </p:sp>
      <p:sp>
        <p:nvSpPr>
          <p:cNvPr id="4" name="Slide Number Placeholder 3"/>
          <p:cNvSpPr>
            <a:spLocks noGrp="1"/>
          </p:cNvSpPr>
          <p:nvPr>
            <p:ph type="sldNum" sz="quarter" idx="10"/>
          </p:nvPr>
        </p:nvSpPr>
        <p:spPr/>
        <p:txBody>
          <a:bodyPr/>
          <a:lstStyle/>
          <a:p>
            <a:fld id="{800939AD-B9F2-3D4A-8D64-1CEDBA2C0998}" type="slidenum">
              <a:rPr lang="en-US" smtClean="0"/>
              <a:t>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05490581"/>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The MEPS will operate on a 5-day work week, excluding federal holidays, 3-day holiday weekends and HQ, Sector, and Battalion pre-approved closures.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The MEPS will also not normally open for applicant processing on Sundays or the Friday following Thanksgiving.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MEPS will avoid initiating the processing day prior to 0600 local time unless mission essential requirements dictate the need to open earlier.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83896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34153636"/>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Applicant must be checked-in by MEPS on the date projected for processing. </a:t>
                      </a:r>
                    </a:p>
                    <a:p>
                      <a:endParaRPr lang="en-US" sz="1200" b="0" i="0" u="none" strike="noStrike" kern="1200" baseline="0" dirty="0" smtClean="0">
                        <a:solidFill>
                          <a:schemeClr val="dk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0" i="0" u="none" strike="noStrike" kern="1200" baseline="0" dirty="0" smtClean="0">
                        <a:solidFill>
                          <a:schemeClr val="dk1"/>
                        </a:solidFill>
                        <a:latin typeface="+mn-lt"/>
                        <a:ea typeface="+mn-ea"/>
                        <a:cs typeface="+mn-cs"/>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00135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46</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931372043"/>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400" b="0" i="0" u="none" strike="noStrike" kern="1200" baseline="0" dirty="0" smtClean="0">
                          <a:solidFill>
                            <a:schemeClr val="dk1"/>
                          </a:solidFill>
                          <a:latin typeface="+mn-lt"/>
                          <a:ea typeface="+mn-ea"/>
                          <a:cs typeface="+mn-cs"/>
                        </a:rPr>
                        <a:t>The DATA ENTRY selection drop down menu expands for entering or viewing applicant information and printing reports. </a:t>
                      </a:r>
                    </a:p>
                    <a:p>
                      <a:endParaRPr lang="en-US" sz="1400" b="0" i="0" u="none" strike="noStrike" kern="1200" baseline="0" dirty="0" smtClean="0">
                        <a:solidFill>
                          <a:schemeClr val="dk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baseline="0" dirty="0" smtClean="0">
                          <a:solidFill>
                            <a:schemeClr val="tx1"/>
                          </a:solidFill>
                        </a:rPr>
                        <a:t>Transition: </a:t>
                      </a:r>
                      <a:r>
                        <a:rPr lang="en-US" sz="1400" b="0" baseline="0" dirty="0" smtClean="0">
                          <a:solidFill>
                            <a:schemeClr val="tx1"/>
                          </a:solidFill>
                          <a:latin typeface="+mn-lt"/>
                        </a:rPr>
                        <a:t>Next Slide</a:t>
                      </a:r>
                      <a:r>
                        <a:rPr lang="en-US" sz="1400" b="1" baseline="0" dirty="0" smtClean="0">
                          <a:solidFill>
                            <a:schemeClr val="tx1"/>
                          </a:solidFill>
                        </a:rPr>
                        <a:t>.</a:t>
                      </a:r>
                      <a:endParaRPr lang="en-US" sz="1400" b="0" dirty="0" smtClean="0">
                        <a:solidFill>
                          <a:schemeClr val="tx1"/>
                        </a:solidFill>
                        <a:latin typeface="Times New Roman" panose="02020603050405020304" pitchFamily="18" charset="0"/>
                      </a:endParaRPr>
                    </a:p>
                    <a:p>
                      <a:endParaRPr lang="en-US" sz="14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08622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23910310"/>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Always check applicant out to the respective processing area.</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Let’s look at the Medical examination process</a:t>
                      </a:r>
                      <a:endParaRPr lang="en-US" sz="1200" b="0" dirty="0" smtClean="0">
                        <a:solidFill>
                          <a:schemeClr val="tx1"/>
                        </a:solidFill>
                        <a:latin typeface="+mn-lt"/>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598128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41762628"/>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dirty="0" smtClean="0">
                          <a:solidFill>
                            <a:schemeClr val="tx1"/>
                          </a:solidFill>
                          <a:latin typeface="+mn-lt"/>
                        </a:rPr>
                        <a:t>Each</a:t>
                      </a:r>
                      <a:r>
                        <a:rPr lang="en-US" sz="1200" b="0" baseline="0" dirty="0" smtClean="0">
                          <a:solidFill>
                            <a:schemeClr val="tx1"/>
                          </a:solidFill>
                          <a:latin typeface="+mn-lt"/>
                        </a:rPr>
                        <a:t> day you are responsible for reporting various workloads. Such as: Who is present for processing, meals, and hotel rosters for the next day processors. The first report is the USMEPCOM Form 727 Processing List (PL).  S</a:t>
                      </a:r>
                      <a:r>
                        <a:rPr lang="en-US" sz="1200" b="0" dirty="0" smtClean="0">
                          <a:solidFill>
                            <a:schemeClr val="tx1"/>
                          </a:solidFill>
                          <a:latin typeface="+mn-lt"/>
                        </a:rPr>
                        <a:t>elect </a:t>
                      </a:r>
                      <a:r>
                        <a:rPr lang="en-US" sz="1200" b="0" dirty="0" smtClean="0">
                          <a:solidFill>
                            <a:schemeClr val="tx1"/>
                          </a:solidFill>
                          <a:latin typeface="+mn-lt"/>
                        </a:rPr>
                        <a:t>the service</a:t>
                      </a:r>
                      <a:r>
                        <a:rPr lang="en-US" sz="1200" b="0" baseline="0" dirty="0" smtClean="0">
                          <a:solidFill>
                            <a:schemeClr val="tx1"/>
                          </a:solidFill>
                          <a:latin typeface="+mn-lt"/>
                        </a:rPr>
                        <a:t> tab, follow the dropdown menu and select print, and the select  727. </a:t>
                      </a:r>
                      <a:endParaRPr lang="en-US" sz="1200" b="0" dirty="0" smtClean="0">
                        <a:latin typeface="+mn-lt"/>
                      </a:endParaRPr>
                    </a:p>
                    <a:p>
                      <a:endParaRPr lang="en-US" sz="1200" b="0" dirty="0" smtClean="0">
                        <a:latin typeface="+mn-lt"/>
                      </a:endParaRPr>
                    </a:p>
                    <a:p>
                      <a:r>
                        <a:rPr lang="en-US" sz="1200" b="0" dirty="0" smtClean="0">
                          <a:latin typeface="+mn-lt"/>
                        </a:rPr>
                        <a:t>Click on the item to continue</a:t>
                      </a:r>
                    </a:p>
                    <a:p>
                      <a:endParaRPr lang="en-US" sz="1200" b="1" dirty="0" smtClean="0">
                        <a:solidFill>
                          <a:schemeClr val="tx1"/>
                        </a:solidFill>
                      </a:endParaRPr>
                    </a:p>
                    <a:p>
                      <a:endParaRPr lang="en-US" sz="1200" b="1" i="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1" i="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0509548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49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914980340"/>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dirty="0" smtClean="0">
                          <a:solidFill>
                            <a:schemeClr val="tx1"/>
                          </a:solidFill>
                          <a:latin typeface="+mn-lt"/>
                        </a:rPr>
                        <a:t>follow the Selection</a:t>
                      </a:r>
                      <a:r>
                        <a:rPr lang="en-US" sz="1200" b="1" baseline="0" dirty="0" smtClean="0">
                          <a:solidFill>
                            <a:schemeClr val="tx1"/>
                          </a:solidFill>
                          <a:latin typeface="+mn-lt"/>
                        </a:rPr>
                        <a:t> </a:t>
                      </a:r>
                      <a:r>
                        <a:rPr lang="en-US" sz="1200" b="0" dirty="0" smtClean="0">
                          <a:solidFill>
                            <a:schemeClr val="tx1"/>
                          </a:solidFill>
                          <a:latin typeface="+mn-lt"/>
                        </a:rPr>
                        <a:t>steps as presented. Step 1. Select</a:t>
                      </a:r>
                      <a:r>
                        <a:rPr lang="en-US" sz="1200" b="0" baseline="0" dirty="0" smtClean="0">
                          <a:solidFill>
                            <a:schemeClr val="tx1"/>
                          </a:solidFill>
                          <a:latin typeface="+mn-lt"/>
                        </a:rPr>
                        <a:t> the projected processing date.</a:t>
                      </a:r>
                      <a:endParaRPr lang="en-US" sz="1200" b="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The next set of slides is an illustration of the selection steps for printing the UMF 727. Next Slide.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chemeClr val="tx1"/>
                        </a:solidFill>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1" i="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6621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82719762"/>
              </p:ext>
            </p:extLst>
          </p:nvPr>
        </p:nvGraphicFramePr>
        <p:xfrm>
          <a:off x="320906" y="4726257"/>
          <a:ext cx="6358673" cy="4105005"/>
        </p:xfrm>
        <a:graphic>
          <a:graphicData uri="http://schemas.openxmlformats.org/drawingml/2006/table">
            <a:tbl>
              <a:tblPr firstRow="1" bandRow="1">
                <a:tableStyleId>{5C22544A-7EE6-4342-B048-85BDC9FD1C3A}</a:tableStyleId>
              </a:tblPr>
              <a:tblGrid>
                <a:gridCol w="6358673"/>
              </a:tblGrid>
              <a:tr h="4105005">
                <a:tc>
                  <a:txBody>
                    <a:bodyPr/>
                    <a:lstStyle/>
                    <a:p>
                      <a:r>
                        <a:rPr lang="en-US" sz="1200" dirty="0" smtClean="0">
                          <a:solidFill>
                            <a:schemeClr val="tx2"/>
                          </a:solidFill>
                          <a:latin typeface="+mn-lt"/>
                        </a:rPr>
                        <a:t>Facilitator</a:t>
                      </a:r>
                    </a:p>
                    <a:p>
                      <a:endParaRPr lang="en-US" sz="1200" b="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tx2"/>
                          </a:solidFill>
                          <a:latin typeface="+mn-lt"/>
                        </a:rPr>
                        <a:t>Explain: </a:t>
                      </a:r>
                      <a:r>
                        <a:rPr lang="en-US" sz="1200" b="0" baseline="0" dirty="0" smtClean="0">
                          <a:solidFill>
                            <a:schemeClr val="tx1"/>
                          </a:solidFill>
                        </a:rPr>
                        <a:t>The purpose of this session is to provide an overview of your tasks as a Service Liaison or Guidance Counselor in partnership with USMEPCOM. </a:t>
                      </a:r>
                    </a:p>
                    <a:p>
                      <a:endParaRPr lang="en-US" sz="120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tx2"/>
                          </a:solidFill>
                          <a:latin typeface="+mn-lt"/>
                        </a:rPr>
                        <a:t>Say: </a:t>
                      </a:r>
                      <a:r>
                        <a:rPr lang="en-US" sz="1200" b="0" baseline="0" dirty="0" smtClean="0">
                          <a:solidFill>
                            <a:schemeClr val="tx1"/>
                          </a:solidFill>
                        </a:rPr>
                        <a:t>At the end of this session, participants will understand: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chemeClr val="tx1"/>
                        </a:solidFill>
                      </a:endParaRPr>
                    </a:p>
                    <a:p>
                      <a:pPr marL="171450" indent="-171450">
                        <a:buFont typeface="Wingdings" panose="05000000000000000000" pitchFamily="2" charset="2"/>
                        <a:buChar char="§"/>
                      </a:pPr>
                      <a:r>
                        <a:rPr lang="en-US" sz="1200" b="0" dirty="0" smtClean="0">
                          <a:solidFill>
                            <a:schemeClr val="tx1"/>
                          </a:solidFill>
                        </a:rPr>
                        <a:t>MDC/A </a:t>
                      </a:r>
                      <a:r>
                        <a:rPr lang="en-US" sz="1200" b="0" dirty="0" smtClean="0">
                          <a:solidFill>
                            <a:schemeClr val="tx1"/>
                          </a:solidFill>
                        </a:rPr>
                        <a:t>calculation</a:t>
                      </a:r>
                    </a:p>
                    <a:p>
                      <a:pPr marL="171450" indent="-171450">
                        <a:buFont typeface="Wingdings" panose="05000000000000000000" pitchFamily="2" charset="2"/>
                        <a:buChar char="§"/>
                      </a:pPr>
                      <a:r>
                        <a:rPr lang="en-US" sz="1200" b="0" dirty="0" smtClean="0">
                          <a:solidFill>
                            <a:schemeClr val="tx1"/>
                          </a:solidFill>
                        </a:rPr>
                        <a:t>Applicant Record Data Entry</a:t>
                      </a:r>
                    </a:p>
                    <a:p>
                      <a:pPr marL="171450" indent="-171450">
                        <a:buFont typeface="Wingdings" panose="05000000000000000000" pitchFamily="2" charset="2"/>
                        <a:buChar char="§"/>
                      </a:pPr>
                      <a:r>
                        <a:rPr lang="en-US" sz="1200" b="0" baseline="0" dirty="0" smtClean="0">
                          <a:solidFill>
                            <a:schemeClr val="tx1"/>
                          </a:solidFill>
                        </a:rPr>
                        <a:t>Projection Scheduling</a:t>
                      </a:r>
                    </a:p>
                    <a:p>
                      <a:pPr marL="171450" indent="-171450">
                        <a:buFont typeface="Wingdings" panose="05000000000000000000" pitchFamily="2" charset="2"/>
                        <a:buChar char="§"/>
                      </a:pPr>
                      <a:r>
                        <a:rPr lang="en-US" sz="1200" b="0" baseline="0" dirty="0" smtClean="0">
                          <a:solidFill>
                            <a:schemeClr val="tx1"/>
                          </a:solidFill>
                        </a:rPr>
                        <a:t>Opening Procedures</a:t>
                      </a:r>
                    </a:p>
                    <a:p>
                      <a:pPr marL="171450" indent="-171450">
                        <a:buFont typeface="Wingdings" panose="05000000000000000000" pitchFamily="2" charset="2"/>
                        <a:buChar char="§"/>
                      </a:pPr>
                      <a:r>
                        <a:rPr lang="en-US" sz="1200" b="0" baseline="0" dirty="0" smtClean="0">
                          <a:solidFill>
                            <a:schemeClr val="tx1"/>
                          </a:solidFill>
                        </a:rPr>
                        <a:t>Aptitude Testing</a:t>
                      </a:r>
                    </a:p>
                    <a:p>
                      <a:pPr marL="171450" indent="-171450">
                        <a:buFont typeface="Wingdings" panose="05000000000000000000" pitchFamily="2" charset="2"/>
                        <a:buChar char="§"/>
                      </a:pPr>
                      <a:r>
                        <a:rPr lang="en-US" sz="1200" b="0" baseline="0" dirty="0" smtClean="0">
                          <a:solidFill>
                            <a:schemeClr val="tx1"/>
                          </a:solidFill>
                        </a:rPr>
                        <a:t>Medical Processing</a:t>
                      </a:r>
                    </a:p>
                    <a:p>
                      <a:pPr marL="171450" indent="-171450">
                        <a:buFont typeface="Wingdings" panose="05000000000000000000" pitchFamily="2" charset="2"/>
                        <a:buChar char="§"/>
                      </a:pPr>
                      <a:r>
                        <a:rPr lang="en-US" sz="1200" b="0" baseline="0" dirty="0" smtClean="0">
                          <a:solidFill>
                            <a:schemeClr val="tx1"/>
                          </a:solidFill>
                        </a:rPr>
                        <a:t>Enlistment Processing</a:t>
                      </a:r>
                    </a:p>
                    <a:p>
                      <a:pPr marL="171450" indent="-171450">
                        <a:buFont typeface="Wingdings" panose="05000000000000000000" pitchFamily="2" charset="2"/>
                        <a:buChar char="§"/>
                      </a:pPr>
                      <a:r>
                        <a:rPr lang="en-US" sz="1200" b="0" baseline="0" dirty="0" smtClean="0">
                          <a:solidFill>
                            <a:schemeClr val="tx1"/>
                          </a:solidFill>
                        </a:rPr>
                        <a:t>Travel Processing</a:t>
                      </a:r>
                      <a:endParaRPr lang="en-US" sz="1200" b="0" baseline="0" dirty="0" smtClean="0">
                        <a:solidFill>
                          <a:schemeClr val="tx1"/>
                        </a:solidFill>
                      </a:endParaRPr>
                    </a:p>
                    <a:p>
                      <a:endParaRPr lang="en-US" sz="1200" dirty="0" smtClean="0">
                        <a:solidFill>
                          <a:schemeClr val="tx2"/>
                        </a:solidFill>
                        <a:latin typeface="+mn-lt"/>
                      </a:endParaRPr>
                    </a:p>
                    <a:p>
                      <a:r>
                        <a:rPr lang="en-US" sz="1200" dirty="0" smtClean="0">
                          <a:solidFill>
                            <a:schemeClr val="tx2"/>
                          </a:solidFill>
                          <a:latin typeface="+mn-lt"/>
                        </a:rPr>
                        <a:t>Transition: </a:t>
                      </a:r>
                      <a:r>
                        <a:rPr lang="en-US" sz="1200" b="0" baseline="0" dirty="0" smtClean="0">
                          <a:solidFill>
                            <a:schemeClr val="tx1"/>
                          </a:solidFill>
                          <a:latin typeface="+mn-lt"/>
                        </a:rPr>
                        <a:t>Next, let’s talk about the Maximum Daily Capacity/Allocation (MDC/A) </a:t>
                      </a:r>
                      <a:endParaRPr lang="en-US" sz="1200" dirty="0" smtClean="0">
                        <a:solidFill>
                          <a:schemeClr val="tx2"/>
                        </a:solidFill>
                        <a:latin typeface="+mn-lt"/>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320906" y="4316954"/>
            <a:ext cx="1255408" cy="276999"/>
          </a:xfrm>
          <a:prstGeom prst="rect">
            <a:avLst/>
          </a:prstGeom>
        </p:spPr>
        <p:txBody>
          <a:bodyPr wrap="none">
            <a:spAutoFit/>
          </a:bodyPr>
          <a:lstStyle/>
          <a:p>
            <a:r>
              <a:rPr lang="en-US" sz="1200" dirty="0">
                <a:latin typeface="+mn-lt"/>
              </a:rPr>
              <a:t>Time:</a:t>
            </a:r>
            <a:r>
              <a:rPr lang="en-US" sz="1200" b="0" dirty="0">
                <a:latin typeface="+mn-lt"/>
              </a:rPr>
              <a:t> xx minutes</a:t>
            </a:r>
          </a:p>
        </p:txBody>
      </p:sp>
    </p:spTree>
    <p:extLst>
      <p:ext uri="{BB962C8B-B14F-4D97-AF65-F5344CB8AC3E}">
        <p14:creationId xmlns:p14="http://schemas.microsoft.com/office/powerpoint/2010/main" val="2545969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97471827"/>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Step 2. </a:t>
                      </a:r>
                      <a:r>
                        <a:rPr lang="en-US" sz="1200" b="0" dirty="0" smtClean="0">
                          <a:solidFill>
                            <a:schemeClr val="tx1"/>
                          </a:solidFill>
                          <a:latin typeface="+mn-lt"/>
                        </a:rPr>
                        <a:t>Select the SPF.</a:t>
                      </a:r>
                    </a:p>
                    <a:p>
                      <a:endParaRPr lang="en-US" sz="1200" b="0" dirty="0" smtClean="0">
                        <a:solidFill>
                          <a:schemeClr val="tx1"/>
                        </a:solidFill>
                        <a:latin typeface="+mn-lt"/>
                      </a:endParaRPr>
                    </a:p>
                    <a:p>
                      <a:r>
                        <a:rPr lang="en-US" sz="1200" b="1" dirty="0" smtClean="0">
                          <a:solidFill>
                            <a:schemeClr val="tx1"/>
                          </a:solidFill>
                          <a:latin typeface="+mn-lt"/>
                        </a:rPr>
                        <a:t>Note:</a:t>
                      </a:r>
                      <a:r>
                        <a:rPr lang="en-US" sz="1200" b="1" baseline="0" dirty="0" smtClean="0">
                          <a:solidFill>
                            <a:schemeClr val="tx1"/>
                          </a:solidFill>
                          <a:latin typeface="+mn-lt"/>
                        </a:rPr>
                        <a:t> </a:t>
                      </a:r>
                      <a:r>
                        <a:rPr lang="en-US" sz="1200" b="0" baseline="0" dirty="0" smtClean="0">
                          <a:solidFill>
                            <a:schemeClr val="tx1"/>
                          </a:solidFill>
                          <a:latin typeface="+mn-lt"/>
                        </a:rPr>
                        <a:t>The slide displays an explanation on the 3 letter SPF. The first 2 letters represents the Service Branch and the third letter represents the component.</a:t>
                      </a:r>
                    </a:p>
                    <a:p>
                      <a:endParaRPr lang="en-US" sz="1200" b="0" baseline="0" dirty="0" smtClean="0">
                        <a:solidFill>
                          <a:schemeClr val="tx1"/>
                        </a:solidFill>
                        <a:latin typeface="+mn-lt"/>
                      </a:endParaRPr>
                    </a:p>
                    <a:p>
                      <a:r>
                        <a:rPr lang="en-US" sz="1200" b="0" baseline="0" dirty="0" smtClean="0">
                          <a:solidFill>
                            <a:schemeClr val="tx1"/>
                          </a:solidFill>
                          <a:latin typeface="+mn-lt"/>
                        </a:rPr>
                        <a:t>(</a:t>
                      </a:r>
                      <a:r>
                        <a:rPr lang="en-US" sz="1200" b="0" baseline="0" dirty="0" err="1" smtClean="0">
                          <a:solidFill>
                            <a:schemeClr val="tx1"/>
                          </a:solidFill>
                          <a:latin typeface="+mn-lt"/>
                        </a:rPr>
                        <a:t>eg</a:t>
                      </a:r>
                      <a:r>
                        <a:rPr lang="en-US" sz="1200" b="0" baseline="0" dirty="0" smtClean="0">
                          <a:solidFill>
                            <a:schemeClr val="tx1"/>
                          </a:solidFill>
                          <a:latin typeface="+mn-lt"/>
                        </a:rPr>
                        <a:t>., DNR – processing for the Regular Navy, and DMV- processing for Reserve Marine Corps.) </a:t>
                      </a:r>
                      <a:endParaRPr lang="en-US" sz="1200" b="0" dirty="0" smtClean="0">
                        <a:solidFill>
                          <a:schemeClr val="tx1"/>
                        </a:solidFill>
                        <a:latin typeface="+mn-lt"/>
                      </a:endParaRP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70386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8714269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Step 3. </a:t>
                      </a:r>
                      <a:r>
                        <a:rPr lang="en-US" sz="1200" b="0" dirty="0" smtClean="0">
                          <a:solidFill>
                            <a:schemeClr val="tx1"/>
                          </a:solidFill>
                          <a:latin typeface="+mn-lt"/>
                        </a:rPr>
                        <a:t>Select the projection type. Select all.</a:t>
                      </a: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31963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51762897"/>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Select the processing type. Select</a:t>
                      </a:r>
                      <a:r>
                        <a:rPr lang="en-US" sz="1200" b="0" baseline="0" dirty="0" smtClean="0">
                          <a:solidFill>
                            <a:schemeClr val="tx1"/>
                          </a:solidFill>
                          <a:latin typeface="+mn-lt"/>
                        </a:rPr>
                        <a:t> All.</a:t>
                      </a: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436496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05578677"/>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If</a:t>
                      </a:r>
                      <a:r>
                        <a:rPr lang="en-US" sz="1200" b="0" baseline="0" dirty="0" smtClean="0">
                          <a:solidFill>
                            <a:schemeClr val="tx1"/>
                          </a:solidFill>
                          <a:latin typeface="+mn-lt"/>
                        </a:rPr>
                        <a:t> you want a list for a specific period, you can enter an inclusive time period.</a:t>
                      </a:r>
                    </a:p>
                    <a:p>
                      <a:endParaRPr lang="en-US" sz="1200" b="0" baseline="0" dirty="0" smtClean="0">
                        <a:solidFill>
                          <a:schemeClr val="tx1"/>
                        </a:solidFill>
                        <a:latin typeface="+mn-lt"/>
                      </a:endParaRPr>
                    </a:p>
                    <a:p>
                      <a:r>
                        <a:rPr lang="en-US" sz="1200" b="0" baseline="0" dirty="0" smtClean="0">
                          <a:solidFill>
                            <a:schemeClr val="tx1"/>
                          </a:solidFill>
                          <a:latin typeface="+mn-lt"/>
                        </a:rPr>
                        <a:t>(</a:t>
                      </a:r>
                      <a:r>
                        <a:rPr lang="en-US" sz="1200" b="0" baseline="0" dirty="0" err="1" smtClean="0">
                          <a:solidFill>
                            <a:schemeClr val="tx1"/>
                          </a:solidFill>
                          <a:latin typeface="+mn-lt"/>
                        </a:rPr>
                        <a:t>eg</a:t>
                      </a:r>
                      <a:r>
                        <a:rPr lang="en-US" sz="1200" b="0" baseline="0" dirty="0" smtClean="0">
                          <a:solidFill>
                            <a:schemeClr val="tx1"/>
                          </a:solidFill>
                          <a:latin typeface="+mn-lt"/>
                        </a:rPr>
                        <a:t>., you encounter a walk-on, you can add an inclusive time to print a list for that person only)</a:t>
                      </a: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baseline="0" dirty="0" smtClean="0">
                          <a:solidFill>
                            <a:schemeClr val="tx1"/>
                          </a:solidFill>
                          <a:latin typeface="+mn-lt"/>
                        </a:rPr>
                        <a:t>To verify that only 1 person is on the list, look in the upper right hand side of the screen. Locate the box that says total projected. That box should display the number 1. </a:t>
                      </a:r>
                      <a:r>
                        <a:rPr lang="en-US" altLang="en-US" sz="1200" b="0" dirty="0" smtClean="0">
                          <a:solidFill>
                            <a:srgbClr val="000000"/>
                          </a:solidFill>
                          <a:latin typeface="+mn-lt"/>
                          <a:cs typeface="+mn-cs"/>
                        </a:rPr>
                        <a:t>Press &lt;Shift + F6&gt; to print 727 PL.</a:t>
                      </a:r>
                    </a:p>
                    <a:p>
                      <a:endParaRPr lang="en-US" sz="1200" b="0" baseline="0" dirty="0" smtClean="0">
                        <a:solidFill>
                          <a:schemeClr val="tx1"/>
                        </a:solidFill>
                        <a:latin typeface="+mn-lt"/>
                      </a:endParaRP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289230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75249903"/>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Select the required pages. Your reports will include item D. Processing list Copy 1,2, and 5.</a:t>
                      </a: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753804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019591940"/>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altLang="en-US" sz="1200" b="0" dirty="0" smtClean="0">
                          <a:solidFill>
                            <a:srgbClr val="000000"/>
                          </a:solidFill>
                          <a:latin typeface="+mn-lt"/>
                          <a:cs typeface="+mn-cs"/>
                        </a:rPr>
                        <a:t>The remaining steps are used to sort report by SSN or Sex, these options are rarely used. Finally, select &lt;Shift + F6&gt;</a:t>
                      </a:r>
                      <a:r>
                        <a:rPr lang="en-US" altLang="en-US" sz="1200" b="0" baseline="0" dirty="0" smtClean="0">
                          <a:solidFill>
                            <a:srgbClr val="000000"/>
                          </a:solidFill>
                          <a:latin typeface="+mn-lt"/>
                          <a:cs typeface="+mn-cs"/>
                        </a:rPr>
                        <a:t> to print the UMF 727 PL.</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baseline="0" dirty="0" smtClean="0">
                        <a:solidFill>
                          <a:srgbClr val="000000"/>
                        </a:solidFill>
                        <a:latin typeface="+mn-lt"/>
                        <a:cs typeface="+mn-cs"/>
                      </a:endParaRPr>
                    </a:p>
                    <a:p>
                      <a:r>
                        <a:rPr lang="en-US" sz="1200" b="0" i="0" u="none" strike="noStrike" kern="1200" baseline="0" dirty="0" smtClean="0">
                          <a:solidFill>
                            <a:schemeClr val="dk1"/>
                          </a:solidFill>
                          <a:latin typeface="+mn-lt"/>
                          <a:ea typeface="+mn-ea"/>
                          <a:cs typeface="+mn-cs"/>
                        </a:rPr>
                        <a:t>The USMEPCOM Form 727-E series consists of five forms.</a:t>
                      </a:r>
                    </a:p>
                    <a:p>
                      <a:r>
                        <a:rPr lang="en-US" sz="1200" b="0" i="0" u="none" strike="noStrike" kern="1200" baseline="0" dirty="0" smtClean="0">
                          <a:solidFill>
                            <a:schemeClr val="dk1"/>
                          </a:solidFill>
                          <a:latin typeface="+mn-lt"/>
                          <a:ea typeface="+mn-ea"/>
                          <a:cs typeface="+mn-cs"/>
                        </a:rPr>
                        <a:t>Copy 1 is used by the MEPS for processing control.</a:t>
                      </a:r>
                    </a:p>
                    <a:p>
                      <a:r>
                        <a:rPr lang="en-US" sz="1200" b="0" i="0" u="none" strike="noStrike" kern="1200" baseline="0" dirty="0" smtClean="0">
                          <a:solidFill>
                            <a:schemeClr val="dk1"/>
                          </a:solidFill>
                          <a:latin typeface="+mn-lt"/>
                          <a:ea typeface="+mn-ea"/>
                          <a:cs typeface="+mn-cs"/>
                        </a:rPr>
                        <a:t>Copy 2 is forwarded to the lodging vendor. </a:t>
                      </a:r>
                    </a:p>
                    <a:p>
                      <a:r>
                        <a:rPr lang="en-US" sz="1200" b="0" i="0" u="none" strike="noStrike" kern="1200" baseline="0" dirty="0" smtClean="0">
                          <a:solidFill>
                            <a:schemeClr val="dk1"/>
                          </a:solidFill>
                          <a:latin typeface="+mn-lt"/>
                          <a:ea typeface="+mn-ea"/>
                          <a:cs typeface="+mn-cs"/>
                        </a:rPr>
                        <a:t>Copies 3 and 4 are not used. </a:t>
                      </a:r>
                    </a:p>
                    <a:p>
                      <a:r>
                        <a:rPr lang="en-US" sz="1200" b="0" i="0" u="none" strike="noStrike" kern="1200" baseline="0" dirty="0" smtClean="0">
                          <a:solidFill>
                            <a:schemeClr val="dk1"/>
                          </a:solidFill>
                          <a:latin typeface="+mn-lt"/>
                          <a:ea typeface="+mn-ea"/>
                          <a:cs typeface="+mn-cs"/>
                        </a:rPr>
                        <a:t>Copy 5 may be used at the MEPS to control the applicant’s access to lunches.</a:t>
                      </a:r>
                      <a:endParaRPr lang="en-US" altLang="en-US" sz="1200" b="0" baseline="0" dirty="0" smtClean="0">
                        <a:solidFill>
                          <a:srgbClr val="000000"/>
                        </a:solidFill>
                        <a:latin typeface="+mn-l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dirty="0" smtClean="0">
                        <a:solidFill>
                          <a:srgbClr val="000000"/>
                        </a:solidFill>
                        <a:latin typeface="+mn-l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452605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40842235"/>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Copy I, gives the MEPS basic data about the applicant. This data includes name, social security number, sex, arrival date and time, etc. The receipt of this data enables the MEPS to schedule the workload (i .e ., ensure sufficient physicians arc available to accomplish medical examinations and HIV screening; ensure operations and testing personnel are available; ensure overtime is scheduled if workload warrants).</a:t>
                      </a:r>
                    </a:p>
                    <a:p>
                      <a:endParaRPr lang="en-US" sz="1200" b="0" i="0" u="none" strike="noStrike" kern="1200" baseline="0" dirty="0" smtClean="0">
                        <a:solidFill>
                          <a:schemeClr val="dk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baseline="0" dirty="0" smtClean="0">
                          <a:solidFill>
                            <a:schemeClr val="dk1"/>
                          </a:solidFill>
                          <a:latin typeface="+mn-lt"/>
                          <a:ea typeface="+mn-ea"/>
                          <a:cs typeface="+mn-cs"/>
                        </a:rPr>
                        <a:t>Copy 2, informs the commercial contractor of applicants, by name, who are projected to process at the MEPS and are authorized services. This form will also serve as a receipt for services as the individual applicant signs this form.</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0" u="none" strike="noStrike" kern="1200" baseline="0" dirty="0" smtClean="0">
                        <a:solidFill>
                          <a:schemeClr val="dk1"/>
                        </a:solidFill>
                        <a:latin typeface="+mn-lt"/>
                        <a:ea typeface="+mn-ea"/>
                        <a:cs typeface="+mn-cs"/>
                      </a:endParaRPr>
                    </a:p>
                    <a:p>
                      <a:r>
                        <a:rPr lang="en-US" sz="1200" b="0" dirty="0" smtClean="0">
                          <a:solidFill>
                            <a:schemeClr val="tx1"/>
                          </a:solidFill>
                        </a:rPr>
                        <a:t>Copy 5 </a:t>
                      </a:r>
                      <a:r>
                        <a:rPr lang="en-US" sz="1200" b="0" i="0" u="none" strike="noStrike" kern="1200" baseline="0" dirty="0" smtClean="0">
                          <a:solidFill>
                            <a:schemeClr val="dk1"/>
                          </a:solidFill>
                          <a:latin typeface="+mn-lt"/>
                          <a:ea typeface="+mn-ea"/>
                          <a:cs typeface="+mn-cs"/>
                        </a:rPr>
                        <a:t>(Dinner lunch Meal Authorization and Receipt Voucher), provides a list of applicants who will be processing and authorized lunch at the MEPS. </a:t>
                      </a:r>
                    </a:p>
                    <a:p>
                      <a:endParaRPr lang="en-US" sz="1200" b="0" i="0" u="none" strike="noStrike" kern="1200" baseline="0" dirty="0" smtClean="0">
                        <a:solidFill>
                          <a:schemeClr val="dk1"/>
                        </a:solidFill>
                        <a:latin typeface="+mn-lt"/>
                        <a:ea typeface="+mn-ea"/>
                        <a:cs typeface="+mn-cs"/>
                      </a:endParaRPr>
                    </a:p>
                    <a:p>
                      <a:r>
                        <a:rPr lang="en-US" sz="1200" b="0" i="0" u="none" strike="noStrike" kern="1200" baseline="0" dirty="0" smtClean="0">
                          <a:solidFill>
                            <a:schemeClr val="dk1"/>
                          </a:solidFill>
                          <a:latin typeface="+mn-lt"/>
                          <a:ea typeface="+mn-ea"/>
                          <a:cs typeface="+mn-cs"/>
                        </a:rPr>
                        <a:t>Copy 5 May be used at the MEPS to control access to the lunches, but does not document the lunch charges to be paid to the vendor.</a:t>
                      </a:r>
                      <a:endParaRPr lang="en-US" sz="1200" b="1"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0" u="none" strike="noStrike" kern="1200" baseline="0" dirty="0" smtClean="0">
                        <a:solidFill>
                          <a:schemeClr val="dk1"/>
                        </a:solidFill>
                        <a:latin typeface="+mn-lt"/>
                        <a:ea typeface="+mn-ea"/>
                        <a:cs typeface="+mn-cs"/>
                      </a:endParaRPr>
                    </a:p>
                    <a:p>
                      <a:r>
                        <a:rPr lang="en-US" sz="1200" b="1" i="0" u="none" strike="noStrike" kern="1200" baseline="0" dirty="0" smtClean="0">
                          <a:solidFill>
                            <a:schemeClr val="dk1"/>
                          </a:solidFill>
                          <a:latin typeface="+mn-lt"/>
                          <a:ea typeface="+mn-ea"/>
                          <a:cs typeface="+mn-cs"/>
                        </a:rPr>
                        <a:t>Note: </a:t>
                      </a:r>
                      <a:r>
                        <a:rPr lang="en-US" sz="1200" b="0" i="0" u="none" strike="noStrike" kern="1200" baseline="0" dirty="0" smtClean="0">
                          <a:solidFill>
                            <a:schemeClr val="dk1"/>
                          </a:solidFill>
                          <a:latin typeface="+mn-lt"/>
                          <a:ea typeface="+mn-ea"/>
                          <a:cs typeface="+mn-cs"/>
                        </a:rPr>
                        <a:t>By completing the preparation of USMEPCOM Form 727-E, Copy I, simultaneous entries</a:t>
                      </a:r>
                    </a:p>
                    <a:p>
                      <a:r>
                        <a:rPr lang="en-US" sz="1200" b="0" i="0" u="none" strike="noStrike" kern="1200" baseline="0" dirty="0" smtClean="0">
                          <a:solidFill>
                            <a:schemeClr val="dk1"/>
                          </a:solidFill>
                          <a:latin typeface="+mn-lt"/>
                          <a:ea typeface="+mn-ea"/>
                          <a:cs typeface="+mn-cs"/>
                        </a:rPr>
                        <a:t>on USMEPCOM Form 727-E, Copy 2, are made and this form is printed from the USMIRS program.</a:t>
                      </a:r>
                      <a:endParaRPr lang="en-US" sz="1200" b="1" dirty="0" smtClean="0">
                        <a:solidFill>
                          <a:schemeClr val="tx1"/>
                        </a:solidFill>
                      </a:endParaRPr>
                    </a:p>
                    <a:p>
                      <a:endParaRPr lang="en-US" sz="1200" b="0" i="0" u="none" strike="noStrike" kern="1200" baseline="0" dirty="0" smtClean="0">
                        <a:solidFill>
                          <a:schemeClr val="dk1"/>
                        </a:solidFill>
                        <a:latin typeface="+mn-lt"/>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endParaRPr lang="en-US" sz="1200" b="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36841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227249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dirty="0" smtClean="0">
                          <a:solidFill>
                            <a:schemeClr val="tx1"/>
                          </a:solidFill>
                        </a:rPr>
                        <a:t>Select the service tab, scroll down to view only, and select process results.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kern="1200" dirty="0" smtClean="0">
                        <a:solidFill>
                          <a:schemeClr val="dk1"/>
                        </a:solidFill>
                        <a:effectLst/>
                        <a:latin typeface="+mn-lt"/>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kern="1200" dirty="0" smtClean="0">
                          <a:solidFill>
                            <a:schemeClr val="dk1"/>
                          </a:solidFill>
                          <a:effectLst/>
                          <a:latin typeface="+mn-lt"/>
                          <a:ea typeface="+mn-ea"/>
                          <a:cs typeface="Arial" panose="020B0604020202020204" pitchFamily="34" charset="0"/>
                        </a:rPr>
                        <a:t>Workload Identification Code (WKID). The WKID is used to identify a particular workload being reported in a USMIRS data transaction.  It is an alphanumeric, five-character, ID generated when a user or other interfacing system reports and commits a processing activity to USMIRS.  See </a:t>
                      </a:r>
                      <a:r>
                        <a:rPr lang="en-US" sz="1200" b="0" u="sng" kern="1200" dirty="0" smtClean="0">
                          <a:solidFill>
                            <a:schemeClr val="dk1"/>
                          </a:solidFill>
                          <a:effectLst/>
                          <a:latin typeface="+mn-lt"/>
                          <a:ea typeface="+mn-ea"/>
                          <a:cs typeface="Arial" panose="020B0604020202020204" pitchFamily="34" charset="0"/>
                          <a:hlinkClick r:id="rId3" action="ppaction://hlinkfile"/>
                        </a:rPr>
                        <a:t>Appendix A, System Processing Codes</a:t>
                      </a:r>
                      <a:r>
                        <a:rPr lang="en-US" sz="1200" b="0" kern="1200" dirty="0" smtClean="0">
                          <a:solidFill>
                            <a:schemeClr val="dk1"/>
                          </a:solidFill>
                          <a:effectLst/>
                          <a:latin typeface="+mn-lt"/>
                          <a:ea typeface="+mn-ea"/>
                          <a:cs typeface="Arial" panose="020B0604020202020204" pitchFamily="34" charset="0"/>
                        </a:rPr>
                        <a:t>, in order to further understand how to interpret the codes</a:t>
                      </a:r>
                      <a:r>
                        <a:rPr lang="en-US" sz="1200" b="0" kern="1200" dirty="0" smtClean="0">
                          <a:solidFill>
                            <a:schemeClr val="dk1"/>
                          </a:solidFill>
                          <a:effectLst/>
                          <a:latin typeface="Arial" panose="020B0604020202020204" pitchFamily="34" charset="0"/>
                          <a:ea typeface="+mn-ea"/>
                          <a:cs typeface="Arial" panose="020B0604020202020204" pitchFamily="34" charset="0"/>
                        </a:rPr>
                        <a:t>.</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latin typeface="+mn-lt"/>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712364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29183678"/>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Your service may require item 18 be pulled Host</a:t>
                      </a:r>
                      <a:r>
                        <a:rPr lang="en-US" sz="1200" b="0" baseline="0" dirty="0" smtClean="0">
                          <a:solidFill>
                            <a:schemeClr val="tx1"/>
                          </a:solidFill>
                          <a:latin typeface="+mn-lt"/>
                        </a:rPr>
                        <a:t> HIV Results in addition to item 19.</a:t>
                      </a: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057765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59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54988825"/>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Results of the test (Positive-</a:t>
                      </a:r>
                      <a:r>
                        <a:rPr lang="en-US" sz="1200" b="1" i="0" u="none" strike="noStrike" kern="1200" baseline="0" dirty="0" smtClean="0">
                          <a:solidFill>
                            <a:schemeClr val="dk1"/>
                          </a:solidFill>
                          <a:latin typeface="+mn-lt"/>
                          <a:ea typeface="+mn-ea"/>
                          <a:cs typeface="+mn-cs"/>
                        </a:rPr>
                        <a:t>M,D,C,E,B,S,O,R,Y </a:t>
                      </a:r>
                      <a:r>
                        <a:rPr lang="en-US" sz="1200" b="0" i="0" u="none" strike="noStrike" kern="1200" baseline="0" dirty="0" smtClean="0">
                          <a:solidFill>
                            <a:schemeClr val="dk1"/>
                          </a:solidFill>
                          <a:latin typeface="+mn-lt"/>
                          <a:ea typeface="+mn-ea"/>
                          <a:cs typeface="+mn-cs"/>
                        </a:rPr>
                        <a:t>or Negative-</a:t>
                      </a:r>
                      <a:r>
                        <a:rPr lang="en-US" sz="1200" b="1" i="0" u="none" strike="noStrike" kern="1200" baseline="0" dirty="0" smtClean="0">
                          <a:solidFill>
                            <a:schemeClr val="dk1"/>
                          </a:solidFill>
                          <a:latin typeface="+mn-lt"/>
                          <a:ea typeface="+mn-ea"/>
                          <a:cs typeface="+mn-cs"/>
                        </a:rPr>
                        <a:t>N</a:t>
                      </a:r>
                      <a:r>
                        <a:rPr lang="en-US" sz="1200" b="0" i="0" u="none" strike="noStrike" kern="1200" baseline="0" dirty="0" smtClean="0">
                          <a:solidFill>
                            <a:schemeClr val="dk1"/>
                          </a:solidFill>
                          <a:latin typeface="+mn-lt"/>
                          <a:ea typeface="+mn-ea"/>
                          <a:cs typeface="+mn-cs"/>
                        </a:rPr>
                        <a:t>) and </a:t>
                      </a:r>
                      <a:r>
                        <a:rPr lang="en-US" sz="1200" b="1" i="0" u="none" strike="noStrike" kern="1200" baseline="0" dirty="0" smtClean="0">
                          <a:solidFill>
                            <a:schemeClr val="dk1"/>
                          </a:solidFill>
                          <a:latin typeface="+mn-lt"/>
                          <a:ea typeface="+mn-ea"/>
                          <a:cs typeface="+mn-cs"/>
                        </a:rPr>
                        <a:t>L* </a:t>
                      </a:r>
                      <a:r>
                        <a:rPr lang="en-US" sz="1200" b="0" i="0" u="none" strike="noStrike" kern="1200" baseline="0" dirty="0" smtClean="0">
                          <a:solidFill>
                            <a:schemeClr val="dk1"/>
                          </a:solidFill>
                          <a:latin typeface="+mn-lt"/>
                          <a:ea typeface="+mn-ea"/>
                          <a:cs typeface="+mn-cs"/>
                        </a:rPr>
                        <a:t>or </a:t>
                      </a:r>
                      <a:r>
                        <a:rPr lang="en-US" sz="1200" b="1" i="0" u="none" strike="noStrike" kern="1200" baseline="0" dirty="0" smtClean="0">
                          <a:solidFill>
                            <a:schemeClr val="dk1"/>
                          </a:solidFill>
                          <a:latin typeface="+mn-lt"/>
                          <a:ea typeface="+mn-ea"/>
                          <a:cs typeface="+mn-cs"/>
                        </a:rPr>
                        <a:t>H* </a:t>
                      </a:r>
                      <a:r>
                        <a:rPr lang="en-US" sz="1200" b="0" i="0" u="none" strike="noStrike" kern="1200" baseline="0" dirty="0" smtClean="0">
                          <a:solidFill>
                            <a:schemeClr val="dk1"/>
                          </a:solidFill>
                          <a:latin typeface="+mn-lt"/>
                          <a:ea typeface="+mn-ea"/>
                          <a:cs typeface="+mn-cs"/>
                        </a:rPr>
                        <a:t>if tested positive (for D-AMP or MDA, respectively) before 4/1/2017, the 9-drug implementation date. </a:t>
                      </a:r>
                      <a:r>
                        <a:rPr lang="en-US" sz="1600" b="0" i="0" u="none" strike="noStrike" kern="1200" baseline="0" dirty="0" smtClean="0">
                          <a:solidFill>
                            <a:schemeClr val="dk1"/>
                          </a:solidFill>
                          <a:latin typeface="+mn-lt"/>
                          <a:ea typeface="+mn-ea"/>
                          <a:cs typeface="+mn-cs"/>
                        </a:rPr>
                        <a:t>	</a:t>
                      </a:r>
                    </a:p>
                    <a:p>
                      <a:endParaRPr lang="en-US" sz="1200" b="1"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i="0" u="none" strike="noStrike" kern="1200" baseline="0" dirty="0" smtClean="0">
                          <a:solidFill>
                            <a:schemeClr val="dk1"/>
                          </a:solidFill>
                          <a:latin typeface="+mn-lt"/>
                          <a:ea typeface="+mn-ea"/>
                          <a:cs typeface="+mn-cs"/>
                        </a:rPr>
                        <a:t>L </a:t>
                      </a:r>
                      <a:r>
                        <a:rPr lang="en-US" sz="1200" b="0" i="0" u="none" strike="noStrike" kern="1200" baseline="0" dirty="0" smtClean="0">
                          <a:solidFill>
                            <a:schemeClr val="dk1"/>
                          </a:solidFill>
                          <a:latin typeface="+mn-lt"/>
                          <a:ea typeface="+mn-ea"/>
                          <a:cs typeface="+mn-cs"/>
                        </a:rPr>
                        <a:t>and </a:t>
                      </a:r>
                      <a:r>
                        <a:rPr lang="en-US" sz="1200" b="1" i="0" u="none" strike="noStrike" kern="1200" baseline="0" dirty="0" smtClean="0">
                          <a:solidFill>
                            <a:schemeClr val="dk1"/>
                          </a:solidFill>
                          <a:latin typeface="+mn-lt"/>
                          <a:ea typeface="+mn-ea"/>
                          <a:cs typeface="+mn-cs"/>
                        </a:rPr>
                        <a:t>H </a:t>
                      </a:r>
                      <a:r>
                        <a:rPr lang="en-US" sz="1200" b="0" i="0" u="none" strike="noStrike" kern="1200" baseline="0" dirty="0" smtClean="0">
                          <a:solidFill>
                            <a:schemeClr val="dk1"/>
                          </a:solidFill>
                          <a:latin typeface="+mn-lt"/>
                          <a:ea typeface="+mn-ea"/>
                          <a:cs typeface="+mn-cs"/>
                        </a:rPr>
                        <a:t>are older codes that are not used after 4/1/17 due to 9-drug implementation, but are still valid for D-AMP or MDA if tested before this date. </a:t>
                      </a:r>
                      <a:r>
                        <a:rPr lang="en-US" sz="1600" b="0" i="0" u="none" strike="noStrike" kern="1200" baseline="0" dirty="0" smtClean="0">
                          <a:solidFill>
                            <a:schemeClr val="dk1"/>
                          </a:solidFill>
                          <a:latin typeface="+mn-lt"/>
                          <a:ea typeface="+mn-ea"/>
                          <a:cs typeface="+mn-cs"/>
                        </a:rPr>
                        <a:t>	</a:t>
                      </a:r>
                    </a:p>
                    <a:p>
                      <a:endParaRPr lang="en-US" sz="1200" b="1" baseline="0" dirty="0" smtClean="0">
                        <a:solidFill>
                          <a:schemeClr val="tx1"/>
                        </a:solidFill>
                        <a:latin typeface="+mn-lt"/>
                      </a:endParaRPr>
                    </a:p>
                    <a:p>
                      <a:endParaRPr lang="en-US" sz="1200" b="0" i="0" strike="sngStrike" baseline="0" dirty="0" smtClean="0">
                        <a:solidFill>
                          <a:srgbClr val="FF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latin typeface="+mn-lt"/>
                        </a:rPr>
                        <a:t>Transition:</a:t>
                      </a:r>
                      <a:r>
                        <a:rPr lang="en-US" sz="1200" b="1" baseline="0" dirty="0" smtClean="0">
                          <a:solidFill>
                            <a:schemeClr val="tx1"/>
                          </a:solidFill>
                          <a:latin typeface="+mn-lt"/>
                        </a:rPr>
                        <a:t> </a:t>
                      </a:r>
                      <a:r>
                        <a:rPr lang="en-US" sz="1200" b="0" baseline="0" dirty="0" smtClean="0">
                          <a:solidFill>
                            <a:schemeClr val="tx1"/>
                          </a:solidFill>
                          <a:latin typeface="+mn-lt"/>
                        </a:rPr>
                        <a:t>Let’s take a look at Printing Forms and Reports</a:t>
                      </a:r>
                      <a:endParaRPr lang="en-US" sz="1200" b="0" i="0" baseline="0" dirty="0" smtClean="0">
                        <a:solidFill>
                          <a:schemeClr val="tx1"/>
                        </a:solidFill>
                        <a:latin typeface="+mn-lt"/>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7939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2320227623"/>
              </p:ext>
            </p:extLst>
          </p:nvPr>
        </p:nvGraphicFramePr>
        <p:xfrm>
          <a:off x="334537" y="4583151"/>
          <a:ext cx="6088565" cy="4246524"/>
        </p:xfrm>
        <a:graphic>
          <a:graphicData uri="http://schemas.openxmlformats.org/drawingml/2006/table">
            <a:tbl>
              <a:tblPr firstRow="1" bandRow="1">
                <a:tableStyleId>{5C22544A-7EE6-4342-B048-85BDC9FD1C3A}</a:tableStyleId>
              </a:tblPr>
              <a:tblGrid>
                <a:gridCol w="6088565"/>
              </a:tblGrid>
              <a:tr h="424652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000000"/>
                          </a:solidFill>
                          <a:latin typeface="+mn-lt"/>
                        </a:rPr>
                        <a:t>Facilitator</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000000"/>
                          </a:solidFill>
                          <a:latin typeface="+mn-lt"/>
                        </a:rPr>
                        <a:t>Say:</a:t>
                      </a:r>
                      <a:r>
                        <a:rPr lang="en-US" sz="1200" b="0" dirty="0" smtClean="0">
                          <a:solidFill>
                            <a:srgbClr val="000000"/>
                          </a:solidFill>
                          <a:latin typeface="+mn-lt"/>
                        </a:rPr>
                        <a:t> This allocation e</a:t>
                      </a:r>
                      <a:r>
                        <a:rPr lang="en-US" sz="1200" b="0" dirty="0" smtClean="0">
                          <a:solidFill>
                            <a:schemeClr val="tx2"/>
                          </a:solidFill>
                        </a:rPr>
                        <a:t>stablishes a MEPS unique maximum daily capacity for new contracts (excluding shippers) and full medical exams (excluding inspects) based on the assigned MEPS HRA and medical staffing (excluding CMO ACMO, and FBP).</a:t>
                      </a:r>
                      <a:r>
                        <a:rPr lang="en-US" sz="1200" dirty="0" smtClean="0">
                          <a:solidFill>
                            <a:schemeClr val="tx2"/>
                          </a:solidFill>
                        </a:rPr>
                        <a:t> </a:t>
                      </a:r>
                      <a:endParaRPr lang="en-US" sz="1200" b="0" dirty="0" smtClean="0">
                        <a:solidFill>
                          <a:schemeClr val="tx2"/>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rgbClr val="000000"/>
                          </a:solidFill>
                          <a:latin typeface="+mn-lt"/>
                        </a:rPr>
                        <a:t>If projections exceed MEPS overall capacity, the MEPS will notify SL/GCs to reduce their number of projections (no lower than the Service’s daily allocation) in order to bring the MEPS total down to maximum capacity. </a:t>
                      </a:r>
                      <a:endParaRPr lang="en-US" sz="1200" dirty="0" smtClean="0">
                        <a:latin typeface="+mn-lt"/>
                      </a:endParaRPr>
                    </a:p>
                    <a:p>
                      <a:endParaRPr lang="en-US" sz="1200" dirty="0" smtClean="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000000"/>
                          </a:solidFill>
                          <a:latin typeface="+mn-lt"/>
                        </a:rPr>
                        <a:t>Emphasize:</a:t>
                      </a:r>
                      <a:r>
                        <a:rPr lang="en-US" sz="1200" b="1" baseline="0" dirty="0" smtClean="0">
                          <a:solidFill>
                            <a:srgbClr val="000000"/>
                          </a:solidFill>
                          <a:latin typeface="+mn-lt"/>
                        </a:rPr>
                        <a:t> </a:t>
                      </a:r>
                      <a:r>
                        <a:rPr lang="en-US" sz="1200" b="0" baseline="0" dirty="0" smtClean="0">
                          <a:solidFill>
                            <a:srgbClr val="000000"/>
                          </a:solidFill>
                          <a:latin typeface="+mn-lt"/>
                        </a:rPr>
                        <a:t>P</a:t>
                      </a:r>
                      <a:r>
                        <a:rPr lang="en-US" sz="1200" b="0" dirty="0" smtClean="0">
                          <a:solidFill>
                            <a:srgbClr val="000000"/>
                          </a:solidFill>
                          <a:latin typeface="+mn-lt"/>
                        </a:rPr>
                        <a:t>rovide the MEPS with names of applicants projected to be deleted NLT 1100 the day after notification of exceeded MEPS capacity, i.e., 1100 the day before scheduled processing and after QRP. </a:t>
                      </a:r>
                      <a:endParaRPr lang="en-US" sz="1200" dirty="0" smtClean="0">
                        <a:latin typeface="+mn-lt"/>
                      </a:endParaRPr>
                    </a:p>
                    <a:p>
                      <a:endParaRPr lang="en-US" dirty="0" smtClean="0"/>
                    </a:p>
                    <a:p>
                      <a:r>
                        <a:rPr lang="en-US" sz="1200" dirty="0" smtClean="0">
                          <a:solidFill>
                            <a:schemeClr val="tx2"/>
                          </a:solidFill>
                          <a:latin typeface="+mn-lt"/>
                        </a:rPr>
                        <a:t>Transition: </a:t>
                      </a:r>
                      <a:r>
                        <a:rPr lang="en-US" sz="1200" b="0" baseline="0" dirty="0" smtClean="0">
                          <a:solidFill>
                            <a:schemeClr val="tx1"/>
                          </a:solidFill>
                          <a:latin typeface="+mn-lt"/>
                        </a:rPr>
                        <a:t>Next, let’s talk about the MDC/A calculation.</a:t>
                      </a:r>
                      <a:endParaRPr lang="en-US"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Rectangle 7"/>
          <p:cNvSpPr/>
          <p:nvPr/>
        </p:nvSpPr>
        <p:spPr>
          <a:xfrm>
            <a:off x="320906" y="4316954"/>
            <a:ext cx="1255408" cy="276999"/>
          </a:xfrm>
          <a:prstGeom prst="rect">
            <a:avLst/>
          </a:prstGeom>
        </p:spPr>
        <p:txBody>
          <a:bodyPr wrap="none">
            <a:spAutoFit/>
          </a:bodyPr>
          <a:lstStyle/>
          <a:p>
            <a:r>
              <a:rPr lang="en-US" sz="1200" dirty="0">
                <a:latin typeface="+mn-lt"/>
              </a:rPr>
              <a:t>Time:</a:t>
            </a:r>
            <a:r>
              <a:rPr lang="en-US" sz="1200" b="0" dirty="0">
                <a:latin typeface="+mn-lt"/>
              </a:rPr>
              <a:t> xx minutes</a:t>
            </a:r>
          </a:p>
        </p:txBody>
      </p:sp>
    </p:spTree>
    <p:extLst>
      <p:ext uri="{BB962C8B-B14F-4D97-AF65-F5344CB8AC3E}">
        <p14:creationId xmlns:p14="http://schemas.microsoft.com/office/powerpoint/2010/main" val="1775136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46664799"/>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kern="1200" dirty="0" smtClean="0">
                          <a:solidFill>
                            <a:schemeClr val="dk1"/>
                          </a:solidFill>
                          <a:effectLst/>
                          <a:latin typeface="+mn-lt"/>
                          <a:ea typeface="+mn-ea"/>
                          <a:cs typeface="Arial" panose="020B0604020202020204" pitchFamily="34" charset="0"/>
                        </a:rPr>
                        <a:t>System Forms and Reports (OU10) Screen allows users to print entrance processing forms and reports, regardless of ownership.  System forms and reports available to print are dependent on which tab accessed OU10 (e.g. all forms and reports are accessible from Utilities tab OU10, while only medical forms and reports are accessible from the Medical tab OU10).  </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993553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4558394"/>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Use the Arrow key to locate the</a:t>
                      </a:r>
                      <a:r>
                        <a:rPr lang="en-US" sz="1200" b="0" baseline="0" dirty="0" smtClean="0">
                          <a:solidFill>
                            <a:schemeClr val="tx1"/>
                          </a:solidFill>
                          <a:latin typeface="+mn-lt"/>
                        </a:rPr>
                        <a:t> desired form and select ok.</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891354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564595771"/>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The OU10 FORMS AND REPORTS screen is used to print forms and reports.</a:t>
                      </a:r>
                    </a:p>
                    <a:p>
                      <a:r>
                        <a:rPr lang="en-US" sz="1200" b="0" i="0" u="none" strike="noStrike" kern="1200" baseline="0" dirty="0" smtClean="0">
                          <a:solidFill>
                            <a:schemeClr val="dk1"/>
                          </a:solidFill>
                          <a:latin typeface="+mn-lt"/>
                          <a:ea typeface="+mn-ea"/>
                          <a:cs typeface="+mn-cs"/>
                        </a:rPr>
                        <a:t> </a:t>
                      </a:r>
                    </a:p>
                    <a:p>
                      <a:r>
                        <a:rPr lang="en-US" sz="1200" b="0" i="0" u="none" strike="noStrike" kern="1200" baseline="0" dirty="0" smtClean="0">
                          <a:solidFill>
                            <a:schemeClr val="dk1"/>
                          </a:solidFill>
                          <a:latin typeface="+mn-lt"/>
                          <a:ea typeface="+mn-ea"/>
                          <a:cs typeface="+mn-cs"/>
                        </a:rPr>
                        <a:t>The OU10 Forms and Reports screen can be accessed by the following: </a:t>
                      </a:r>
                    </a:p>
                    <a:p>
                      <a:r>
                        <a:rPr lang="en-US" sz="1200" b="0" i="0" u="none" strike="noStrike" kern="1200" baseline="0" dirty="0" smtClean="0">
                          <a:solidFill>
                            <a:schemeClr val="dk1"/>
                          </a:solidFill>
                          <a:latin typeface="+mn-lt"/>
                          <a:ea typeface="+mn-ea"/>
                          <a:cs typeface="+mn-cs"/>
                        </a:rPr>
                        <a:t>Selecting tabs from main menu toolbar with their menu expansions or using the </a:t>
                      </a:r>
                      <a:r>
                        <a:rPr lang="en-US" sz="1200" b="1" i="0" u="none" strike="noStrike" kern="1200" baseline="0" dirty="0" smtClean="0">
                          <a:solidFill>
                            <a:schemeClr val="dk1"/>
                          </a:solidFill>
                          <a:latin typeface="+mn-lt"/>
                          <a:ea typeface="+mn-ea"/>
                          <a:cs typeface="+mn-cs"/>
                        </a:rPr>
                        <a:t>Bold </a:t>
                      </a:r>
                      <a:endParaRPr lang="en-US" sz="1200" b="0" i="0" u="none" strike="noStrike" kern="1200" baseline="0" dirty="0" smtClean="0">
                        <a:solidFill>
                          <a:schemeClr val="dk1"/>
                        </a:solidFill>
                        <a:latin typeface="+mn-lt"/>
                        <a:ea typeface="+mn-ea"/>
                        <a:cs typeface="+mn-cs"/>
                      </a:endParaRPr>
                    </a:p>
                    <a:p>
                      <a:r>
                        <a:rPr lang="en-US" sz="1200" b="1" i="0" u="none" strike="noStrike" kern="1200" baseline="0" dirty="0" smtClean="0">
                          <a:solidFill>
                            <a:schemeClr val="dk1"/>
                          </a:solidFill>
                          <a:latin typeface="+mn-lt"/>
                          <a:ea typeface="+mn-ea"/>
                          <a:cs typeface="+mn-cs"/>
                        </a:rPr>
                        <a:t>Letters </a:t>
                      </a:r>
                      <a:r>
                        <a:rPr lang="en-US" sz="1200" b="0" i="0" u="none" strike="noStrike" kern="1200" baseline="0" dirty="0" smtClean="0">
                          <a:solidFill>
                            <a:schemeClr val="dk1"/>
                          </a:solidFill>
                          <a:latin typeface="+mn-lt"/>
                          <a:ea typeface="+mn-ea"/>
                          <a:cs typeface="+mn-cs"/>
                        </a:rPr>
                        <a:t>shown below from the keyboard: </a:t>
                      </a:r>
                    </a:p>
                    <a:p>
                      <a:r>
                        <a:rPr lang="en-US" sz="1200" b="1" i="0" u="none" strike="noStrike" kern="1200" baseline="0" dirty="0" smtClean="0">
                          <a:solidFill>
                            <a:schemeClr val="dk1"/>
                          </a:solidFill>
                          <a:latin typeface="+mn-lt"/>
                          <a:ea typeface="+mn-ea"/>
                          <a:cs typeface="+mn-cs"/>
                        </a:rPr>
                        <a:t>S</a:t>
                      </a:r>
                      <a:r>
                        <a:rPr lang="en-US" sz="1200" b="0" i="0" u="none" strike="noStrike" kern="1200" baseline="0" dirty="0" smtClean="0">
                          <a:solidFill>
                            <a:schemeClr val="dk1"/>
                          </a:solidFill>
                          <a:latin typeface="+mn-lt"/>
                          <a:ea typeface="+mn-ea"/>
                          <a:cs typeface="+mn-cs"/>
                        </a:rPr>
                        <a:t>ervice | </a:t>
                      </a:r>
                      <a:r>
                        <a:rPr lang="en-US" sz="1200" b="0" i="0" u="none" strike="noStrike" kern="1200" baseline="0" dirty="0" err="1" smtClean="0">
                          <a:solidFill>
                            <a:schemeClr val="dk1"/>
                          </a:solidFill>
                          <a:latin typeface="+mn-lt"/>
                          <a:ea typeface="+mn-ea"/>
                          <a:cs typeface="+mn-cs"/>
                        </a:rPr>
                        <a:t>p</a:t>
                      </a:r>
                      <a:r>
                        <a:rPr lang="en-US" sz="1200" b="1" i="0" u="none" strike="noStrike" kern="1200" baseline="0" dirty="0" err="1" smtClean="0">
                          <a:solidFill>
                            <a:schemeClr val="dk1"/>
                          </a:solidFill>
                          <a:latin typeface="+mn-lt"/>
                          <a:ea typeface="+mn-ea"/>
                          <a:cs typeface="+mn-cs"/>
                        </a:rPr>
                        <a:t>R</a:t>
                      </a:r>
                      <a:r>
                        <a:rPr lang="en-US" sz="1200" b="0" i="0" u="none" strike="noStrike" kern="1200" baseline="0" dirty="0" err="1" smtClean="0">
                          <a:solidFill>
                            <a:schemeClr val="dk1"/>
                          </a:solidFill>
                          <a:latin typeface="+mn-lt"/>
                          <a:ea typeface="+mn-ea"/>
                          <a:cs typeface="+mn-cs"/>
                        </a:rPr>
                        <a:t>int</a:t>
                      </a:r>
                      <a:r>
                        <a:rPr lang="en-US" sz="1200" b="0" i="0" u="none" strike="noStrike" kern="1200" baseline="0" dirty="0" smtClean="0">
                          <a:solidFill>
                            <a:schemeClr val="dk1"/>
                          </a:solidFill>
                          <a:latin typeface="+mn-lt"/>
                          <a:ea typeface="+mn-ea"/>
                          <a:cs typeface="+mn-cs"/>
                        </a:rPr>
                        <a:t> | </a:t>
                      </a:r>
                      <a:r>
                        <a:rPr lang="en-US" sz="1200" b="1" i="0" u="none" strike="noStrike" kern="1200" baseline="0" dirty="0" smtClean="0">
                          <a:solidFill>
                            <a:schemeClr val="dk1"/>
                          </a:solidFill>
                          <a:latin typeface="+mn-lt"/>
                          <a:ea typeface="+mn-ea"/>
                          <a:cs typeface="+mn-cs"/>
                        </a:rPr>
                        <a:t>F</a:t>
                      </a:r>
                      <a:r>
                        <a:rPr lang="en-US" sz="1200" b="0" i="0" u="none" strike="noStrike" kern="1200" baseline="0" dirty="0" smtClean="0">
                          <a:solidFill>
                            <a:schemeClr val="dk1"/>
                          </a:solidFill>
                          <a:latin typeface="+mn-lt"/>
                          <a:ea typeface="+mn-ea"/>
                          <a:cs typeface="+mn-cs"/>
                        </a:rPr>
                        <a:t>orms/reports </a:t>
                      </a:r>
                    </a:p>
                    <a:p>
                      <a:r>
                        <a:rPr lang="en-US" sz="1200" b="0" i="0" u="none" strike="noStrike" kern="1200" baseline="0" dirty="0" smtClean="0">
                          <a:solidFill>
                            <a:schemeClr val="dk1"/>
                          </a:solidFill>
                          <a:latin typeface="+mn-lt"/>
                          <a:ea typeface="+mn-ea"/>
                          <a:cs typeface="+mn-cs"/>
                        </a:rPr>
                        <a:t>Selecting </a:t>
                      </a:r>
                      <a:r>
                        <a:rPr lang="en-US" sz="1200" b="1" i="0" u="none" strike="noStrike" kern="1200" baseline="0" dirty="0" smtClean="0">
                          <a:solidFill>
                            <a:schemeClr val="dk1"/>
                          </a:solidFill>
                          <a:latin typeface="+mn-lt"/>
                          <a:ea typeface="+mn-ea"/>
                          <a:cs typeface="+mn-cs"/>
                        </a:rPr>
                        <a:t>&lt;</a:t>
                      </a:r>
                      <a:r>
                        <a:rPr lang="en-US" sz="1200" b="1" i="0" u="none" strike="noStrike" kern="1200" baseline="0" dirty="0" err="1" smtClean="0">
                          <a:solidFill>
                            <a:schemeClr val="dk1"/>
                          </a:solidFill>
                          <a:latin typeface="+mn-lt"/>
                          <a:ea typeface="+mn-ea"/>
                          <a:cs typeface="+mn-cs"/>
                        </a:rPr>
                        <a:t>Ctrl+L</a:t>
                      </a:r>
                      <a:r>
                        <a:rPr lang="en-US" sz="1200" b="1" i="0" u="none" strike="noStrike" kern="1200" baseline="0" dirty="0" smtClean="0">
                          <a:solidFill>
                            <a:schemeClr val="dk1"/>
                          </a:solidFill>
                          <a:latin typeface="+mn-lt"/>
                          <a:ea typeface="+mn-ea"/>
                          <a:cs typeface="+mn-cs"/>
                        </a:rPr>
                        <a:t>&gt; </a:t>
                      </a:r>
                      <a:r>
                        <a:rPr lang="en-US" sz="1200" b="0" i="0" u="none" strike="noStrike" kern="1200" baseline="0" dirty="0" smtClean="0">
                          <a:solidFill>
                            <a:schemeClr val="dk1"/>
                          </a:solidFill>
                          <a:latin typeface="+mn-lt"/>
                          <a:ea typeface="+mn-ea"/>
                          <a:cs typeface="+mn-cs"/>
                        </a:rPr>
                        <a:t>when in the system or the </a:t>
                      </a:r>
                      <a:r>
                        <a:rPr lang="en-US" sz="1200" b="1" i="0" u="none" strike="noStrike" kern="1200" baseline="0" dirty="0" smtClean="0">
                          <a:solidFill>
                            <a:schemeClr val="dk1"/>
                          </a:solidFill>
                          <a:latin typeface="+mn-lt"/>
                          <a:ea typeface="+mn-ea"/>
                          <a:cs typeface="+mn-cs"/>
                        </a:rPr>
                        <a:t>‘L’ </a:t>
                      </a:r>
                      <a:r>
                        <a:rPr lang="en-US" sz="1200" b="0" i="0" u="none" strike="noStrike" kern="1200" baseline="0" dirty="0" smtClean="0">
                          <a:solidFill>
                            <a:schemeClr val="dk1"/>
                          </a:solidFill>
                          <a:latin typeface="+mn-lt"/>
                          <a:ea typeface="+mn-ea"/>
                          <a:cs typeface="+mn-cs"/>
                        </a:rPr>
                        <a:t>hot button</a:t>
                      </a:r>
                      <a:r>
                        <a:rPr lang="en-US" sz="1600" b="0" i="0" u="none" strike="noStrike" kern="1200" baseline="0" dirty="0" smtClean="0">
                          <a:solidFill>
                            <a:schemeClr val="dk1"/>
                          </a:solidFill>
                          <a:latin typeface="+mn-lt"/>
                          <a:ea typeface="+mn-ea"/>
                          <a:cs typeface="+mn-cs"/>
                        </a:rPr>
                        <a:t>. </a:t>
                      </a:r>
                      <a:endParaRPr lang="en-US" sz="1200" b="1" dirty="0" smtClean="0">
                        <a:solidFill>
                          <a:schemeClr val="tx1"/>
                        </a:solidFill>
                      </a:endParaRP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kern="1200" dirty="0" smtClean="0">
                          <a:solidFill>
                            <a:schemeClr val="dk1"/>
                          </a:solidFill>
                          <a:effectLst/>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latin typeface="+mn-lt"/>
                        </a:rPr>
                        <a:t>Transition:</a:t>
                      </a:r>
                      <a:r>
                        <a:rPr lang="en-US" sz="1200" b="1" baseline="0" dirty="0" smtClean="0">
                          <a:solidFill>
                            <a:schemeClr val="tx1"/>
                          </a:solidFill>
                          <a:latin typeface="+mn-lt"/>
                        </a:rPr>
                        <a:t> </a:t>
                      </a:r>
                      <a:r>
                        <a:rPr lang="en-US" sz="1200" b="0" baseline="0" dirty="0" smtClean="0">
                          <a:solidFill>
                            <a:schemeClr val="tx1"/>
                          </a:solidFill>
                          <a:latin typeface="+mn-lt"/>
                        </a:rPr>
                        <a:t>Let’s take a look at Printing name tags and badges</a:t>
                      </a:r>
                      <a:endParaRPr lang="en-US" sz="1200" b="0" i="0" baseline="0" dirty="0" smtClean="0">
                        <a:solidFill>
                          <a:schemeClr val="tx1"/>
                        </a:solidFill>
                        <a:latin typeface="+mn-lt"/>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41674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948640812"/>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kern="1200" dirty="0" smtClean="0">
                          <a:solidFill>
                            <a:schemeClr val="dk1"/>
                          </a:solidFill>
                          <a:effectLst/>
                          <a:latin typeface="+mn-lt"/>
                          <a:ea typeface="+mn-ea"/>
                          <a:cs typeface="Arial" panose="020B0604020202020204" pitchFamily="34" charset="0"/>
                        </a:rPr>
                        <a:t>Print Labels &amp; Badges.  Packet File Labels, Identification Badges, and Specimen Labels can be printed and reprinted from QR01, TA01, and TP07.  Additionally, screen MD04 can reprint Specimen Labels.</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6570816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58223108"/>
              </p:ext>
            </p:extLst>
          </p:nvPr>
        </p:nvGraphicFramePr>
        <p:xfrm>
          <a:off x="317548" y="4335425"/>
          <a:ext cx="6375304" cy="4614722"/>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267450">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17020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Chose your print selection and press ok. Chose the label selection</a:t>
                      </a:r>
                      <a:r>
                        <a:rPr lang="en-US" sz="1200" b="0" baseline="0" dirty="0" smtClean="0">
                          <a:solidFill>
                            <a:schemeClr val="tx1"/>
                          </a:solidFill>
                        </a:rPr>
                        <a:t> you want by placing an x in the box. The label can be picked up at the control desk.</a:t>
                      </a:r>
                      <a:endParaRPr lang="en-US" sz="1200" b="1" baseline="0" dirty="0" smtClean="0">
                        <a:solidFill>
                          <a:schemeClr val="tx1"/>
                        </a:solidFill>
                        <a:latin typeface="+mn-lt"/>
                      </a:endParaRP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Let’s look at applicant processing.</a:t>
                      </a:r>
                      <a:endParaRPr lang="en-US" sz="1200" b="0" dirty="0" smtClean="0">
                        <a:solidFill>
                          <a:schemeClr val="tx1"/>
                        </a:solidFill>
                        <a:latin typeface="+mn-lt"/>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170202">
                <a:tc>
                  <a:txBody>
                    <a:bodyPr/>
                    <a:lstStyle/>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bl>
          </a:graphicData>
        </a:graphic>
      </p:graphicFrame>
    </p:spTree>
    <p:extLst>
      <p:ext uri="{BB962C8B-B14F-4D97-AF65-F5344CB8AC3E}">
        <p14:creationId xmlns:p14="http://schemas.microsoft.com/office/powerpoint/2010/main" val="11479184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08013"/>
            <a:ext cx="4648200" cy="3486150"/>
          </a:xfrm>
        </p:spPr>
      </p:sp>
      <p:sp>
        <p:nvSpPr>
          <p:cNvPr id="4" name="Slide Number Placeholder 3"/>
          <p:cNvSpPr>
            <a:spLocks noGrp="1"/>
          </p:cNvSpPr>
          <p:nvPr>
            <p:ph type="sldNum" sz="quarter" idx="10"/>
          </p:nvPr>
        </p:nvSpPr>
        <p:spPr/>
        <p:txBody>
          <a:bodyPr/>
          <a:lstStyle/>
          <a:p>
            <a:fld id="{800939AD-B9F2-3D4A-8D64-1CEDBA2C0998}" type="slidenum">
              <a:rPr lang="en-US" smtClean="0"/>
              <a:t>65</a:t>
            </a:fld>
            <a:endParaRPr lang="en-US" dirty="0"/>
          </a:p>
        </p:txBody>
      </p:sp>
      <p:graphicFrame>
        <p:nvGraphicFramePr>
          <p:cNvPr id="5" name="Table 4"/>
          <p:cNvGraphicFramePr>
            <a:graphicFrameLocks noGrp="1"/>
          </p:cNvGraphicFramePr>
          <p:nvPr>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a:t>
                      </a:r>
                      <a:r>
                        <a:rPr lang="en-US" sz="1200" b="1" dirty="0" smtClean="0">
                          <a:solidFill>
                            <a:schemeClr val="tx1"/>
                          </a:solidFill>
                        </a:rPr>
                        <a:t>: </a:t>
                      </a:r>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The MEPS will operate on a 5-day work week, excluding federal holidays, 3-day holiday weekends and HQ, Sector, and Battalion pre-approved closures.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The MEPS will also not normally open for applicant processing on Sundays or the Friday following Thanksgiving.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MEPS will avoid initiating the processing day prior to 0600 local time unless mission essential requirements dictate the need to open earlier.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a:t>
                      </a:r>
                      <a:r>
                        <a:rPr lang="en-US" sz="1200" b="1" baseline="0" dirty="0" smtClean="0">
                          <a:solidFill>
                            <a:schemeClr val="tx1"/>
                          </a:solidFill>
                        </a:rPr>
                        <a:t>: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7815625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04409923"/>
              </p:ext>
            </p:extLst>
          </p:nvPr>
        </p:nvGraphicFramePr>
        <p:xfrm>
          <a:off x="209551" y="4160851"/>
          <a:ext cx="6557963" cy="453589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27733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1" dirty="0" smtClean="0">
                          <a:solidFill>
                            <a:schemeClr val="tx1"/>
                          </a:solidFill>
                        </a:rPr>
                        <a:t>Process:</a:t>
                      </a:r>
                      <a:r>
                        <a:rPr lang="en-US" sz="1200" b="0" i="1" baseline="0" dirty="0" smtClean="0">
                          <a:solidFill>
                            <a:schemeClr val="tx1"/>
                          </a:solidFill>
                        </a:rPr>
                        <a:t> </a:t>
                      </a:r>
                      <a:r>
                        <a:rPr lang="en-US" sz="1200" b="0" baseline="0" dirty="0" smtClean="0">
                          <a:solidFill>
                            <a:schemeClr val="tx1"/>
                          </a:solidFill>
                        </a:rPr>
                        <a:t>The ASVAB is a multiple aptitude test battery. It is one of several criteria to determine eligibility of individuals to enlist in the Armed Forces, to qualify for military schooling and for military job classification. </a:t>
                      </a:r>
                    </a:p>
                    <a:p>
                      <a:endParaRPr lang="en-US" sz="1200" b="0" baseline="0" dirty="0" smtClean="0">
                        <a:solidFill>
                          <a:schemeClr val="tx1"/>
                        </a:solidFill>
                      </a:endParaRPr>
                    </a:p>
                    <a:p>
                      <a:r>
                        <a:rPr lang="en-US" sz="1200" b="0" baseline="0" dirty="0" smtClean="0">
                          <a:solidFill>
                            <a:schemeClr val="tx1"/>
                          </a:solidFill>
                        </a:rPr>
                        <a:t>Presently, secondary and post-secondary students and counselors use test scores in combination with a student’s personal interests, abilities and preferences to assist counseling and Career Exploration for direction into best suited civilian and military vocational fields. </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i="0" baseline="0" dirty="0" smtClean="0">
                          <a:solidFill>
                            <a:schemeClr val="tx1"/>
                          </a:solidFill>
                        </a:rPr>
                        <a:t>Emphasize: </a:t>
                      </a:r>
                      <a:r>
                        <a:rPr lang="en-US" sz="1200" b="0" i="0" baseline="0" dirty="0" smtClean="0">
                          <a:solidFill>
                            <a:schemeClr val="tx1"/>
                          </a:solidFill>
                        </a:rPr>
                        <a:t>Eligibility for processing</a:t>
                      </a:r>
                      <a:r>
                        <a:rPr lang="en-US" sz="1200" b="1" i="0" baseline="0" dirty="0" smtClean="0">
                          <a:solidFill>
                            <a:schemeClr val="tx1"/>
                          </a:solidFill>
                        </a:rPr>
                        <a:t> - </a:t>
                      </a:r>
                      <a:r>
                        <a:rPr lang="en-US" sz="1200" b="0" i="0" baseline="0" dirty="0" smtClean="0">
                          <a:solidFill>
                            <a:schemeClr val="tx1"/>
                          </a:solidFill>
                        </a:rPr>
                        <a:t>Non-prior service at least 17 years of age.</a:t>
                      </a:r>
                    </a:p>
                    <a:p>
                      <a:endParaRPr lang="en-US" sz="1200" b="0" baseline="0" dirty="0" smtClean="0">
                        <a:solidFill>
                          <a:schemeClr val="tx1"/>
                        </a:solidFill>
                      </a:endParaRPr>
                    </a:p>
                    <a:p>
                      <a:endParaRPr lang="en-US" sz="1200" b="1" baseline="0" dirty="0" smtClean="0">
                        <a:solidFill>
                          <a:schemeClr val="tx1"/>
                        </a:solidFill>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732168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7763" y="674688"/>
            <a:ext cx="4648200" cy="3486150"/>
          </a:xfrm>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910401541"/>
              </p:ext>
            </p:extLst>
          </p:nvPr>
        </p:nvGraphicFramePr>
        <p:xfrm>
          <a:off x="209552" y="4160851"/>
          <a:ext cx="6480616" cy="5142732"/>
        </p:xfrm>
        <a:graphic>
          <a:graphicData uri="http://schemas.openxmlformats.org/drawingml/2006/table">
            <a:tbl>
              <a:tblPr firstRow="1" bandRow="1">
                <a:tableStyleId>{5C22544A-7EE6-4342-B048-85BDC9FD1C3A}</a:tableStyleId>
              </a:tblPr>
              <a:tblGrid>
                <a:gridCol w="6480616">
                  <a:extLst>
                    <a:ext uri="{9D8B030D-6E8A-4147-A177-3AD203B41FA5}">
                      <a16:colId xmlns:a16="http://schemas.microsoft.com/office/drawing/2014/main" xmlns="" val="20000"/>
                    </a:ext>
                  </a:extLst>
                </a:gridCol>
              </a:tblGrid>
              <a:tr h="265548">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868414">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baseline="0" dirty="0" smtClean="0">
                          <a:solidFill>
                            <a:schemeClr val="tx1"/>
                          </a:solidFill>
                        </a:rPr>
                        <a:t>Complete UMF 680-3A-E. (Provide instructions) Correct and complete, use source documents.</a:t>
                      </a:r>
                    </a:p>
                    <a:p>
                      <a:endParaRPr lang="en-US" sz="1200" b="0" baseline="0" dirty="0" smtClean="0">
                        <a:solidFill>
                          <a:schemeClr val="tx1"/>
                        </a:solidFill>
                      </a:endParaRPr>
                    </a:p>
                    <a:p>
                      <a:r>
                        <a:rPr lang="en-US" sz="1200" b="1" baseline="0" dirty="0" smtClean="0">
                          <a:solidFill>
                            <a:schemeClr val="tx1"/>
                          </a:solidFill>
                        </a:rPr>
                        <a:t>Retest Procedures:</a:t>
                      </a:r>
                      <a:r>
                        <a:rPr lang="en-US" sz="1200" b="0" baseline="0" dirty="0" smtClean="0">
                          <a:solidFill>
                            <a:schemeClr val="tx1"/>
                          </a:solidFill>
                        </a:rPr>
                        <a:t> I</a:t>
                      </a:r>
                      <a:r>
                        <a:rPr lang="en-US" sz="1200" b="0" dirty="0" smtClean="0">
                          <a:solidFill>
                            <a:schemeClr val="tx1"/>
                          </a:solidFill>
                        </a:rPr>
                        <a:t>nitial test taken 2 January </a:t>
                      </a:r>
                      <a:endParaRPr lang="en-US" sz="1200" b="0" baseline="0" dirty="0" smtClean="0">
                        <a:solidFill>
                          <a:schemeClr val="tx1"/>
                        </a:solidFill>
                      </a:endParaRPr>
                    </a:p>
                    <a:p>
                      <a:pPr marL="171450" indent="-171450">
                        <a:buFont typeface="Arial" panose="020B0604020202020204" pitchFamily="34" charset="0"/>
                        <a:buChar char="•"/>
                      </a:pPr>
                      <a:r>
                        <a:rPr lang="en-US" sz="1200" b="0" dirty="0" smtClean="0">
                          <a:solidFill>
                            <a:schemeClr val="tx1"/>
                          </a:solidFill>
                        </a:rPr>
                        <a:t>1</a:t>
                      </a:r>
                      <a:r>
                        <a:rPr lang="en-US" sz="1200" b="0" baseline="0" dirty="0" smtClean="0">
                          <a:solidFill>
                            <a:schemeClr val="tx1"/>
                          </a:solidFill>
                        </a:rPr>
                        <a:t> Calendar Month</a:t>
                      </a:r>
                      <a:r>
                        <a:rPr lang="en-US" sz="1200" b="0" dirty="0" smtClean="0">
                          <a:solidFill>
                            <a:schemeClr val="tx1"/>
                          </a:solidFill>
                        </a:rPr>
                        <a:t> – first retest taken 2 February, </a:t>
                      </a:r>
                    </a:p>
                    <a:p>
                      <a:pPr marL="171450" indent="-171450">
                        <a:buFont typeface="Arial" panose="020B0604020202020204" pitchFamily="34" charset="0"/>
                        <a:buChar char="•"/>
                      </a:pPr>
                      <a:r>
                        <a:rPr lang="en-US" sz="1200" b="0" dirty="0" smtClean="0">
                          <a:solidFill>
                            <a:schemeClr val="tx1"/>
                          </a:solidFill>
                        </a:rPr>
                        <a:t>1</a:t>
                      </a:r>
                      <a:r>
                        <a:rPr lang="en-US" sz="1200" b="0" baseline="0" dirty="0" smtClean="0">
                          <a:solidFill>
                            <a:schemeClr val="tx1"/>
                          </a:solidFill>
                        </a:rPr>
                        <a:t> Calendar Month</a:t>
                      </a:r>
                      <a:r>
                        <a:rPr lang="en-US" sz="1200" b="0" dirty="0" smtClean="0">
                          <a:solidFill>
                            <a:schemeClr val="tx1"/>
                          </a:solidFill>
                        </a:rPr>
                        <a:t> - second retest taken on 2 March, </a:t>
                      </a:r>
                    </a:p>
                    <a:p>
                      <a:pPr marL="171450" indent="-171450">
                        <a:buFont typeface="Arial" panose="020B0604020202020204" pitchFamily="34" charset="0"/>
                        <a:buChar char="•"/>
                      </a:pPr>
                      <a:r>
                        <a:rPr lang="en-US" sz="1200" b="0" dirty="0" smtClean="0">
                          <a:solidFill>
                            <a:schemeClr val="tx1"/>
                          </a:solidFill>
                        </a:rPr>
                        <a:t>6 Calendar Months - Subsequent retest is authorized 2 September. </a:t>
                      </a:r>
                    </a:p>
                    <a:p>
                      <a:pPr marL="171450" indent="-171450">
                        <a:buFont typeface="Arial" panose="020B0604020202020204" pitchFamily="34" charset="0"/>
                        <a:buChar char="•"/>
                      </a:pPr>
                      <a:endParaRPr lang="en-US" sz="1200" b="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sz="1200" b="0" dirty="0" smtClean="0">
                          <a:solidFill>
                            <a:schemeClr val="tx1"/>
                          </a:solidFill>
                        </a:rPr>
                        <a:t>Any ASVAB test, including confirmation and student tests, within 2 years of any previous ASVAB test is a retest and will be counted toward the retest policy.</a:t>
                      </a:r>
                    </a:p>
                    <a:p>
                      <a:endParaRPr lang="en-US" sz="1200" b="0" baseline="0" dirty="0" smtClean="0">
                        <a:solidFill>
                          <a:schemeClr val="tx1"/>
                        </a:solidFill>
                      </a:endParaRPr>
                    </a:p>
                    <a:p>
                      <a:r>
                        <a:rPr lang="en-US" sz="1200" b="1" baseline="0" dirty="0" smtClean="0">
                          <a:solidFill>
                            <a:schemeClr val="tx1"/>
                          </a:solidFill>
                        </a:rPr>
                        <a:t>Confirmation Tests</a:t>
                      </a:r>
                    </a:p>
                    <a:p>
                      <a:pPr marL="171450" indent="-171450">
                        <a:buFont typeface="Arial" panose="020B0604020202020204" pitchFamily="34" charset="0"/>
                        <a:buChar char="•"/>
                      </a:pPr>
                      <a:r>
                        <a:rPr lang="en-US" sz="1200" b="0" dirty="0" smtClean="0">
                          <a:solidFill>
                            <a:schemeClr val="tx1"/>
                          </a:solidFill>
                          <a:latin typeface="Times New Roman" panose="02020603050405020304" pitchFamily="18" charset="0"/>
                        </a:rPr>
                        <a:t>If</a:t>
                      </a:r>
                      <a:r>
                        <a:rPr lang="en-US" sz="1200" b="0" baseline="0" dirty="0" smtClean="0">
                          <a:solidFill>
                            <a:schemeClr val="tx1"/>
                          </a:solidFill>
                          <a:latin typeface="Times New Roman" panose="02020603050405020304" pitchFamily="18" charset="0"/>
                        </a:rPr>
                        <a:t> the applicant’s test score is </a:t>
                      </a:r>
                      <a:r>
                        <a:rPr lang="en-US" sz="1200" b="0" dirty="0" smtClean="0">
                          <a:solidFill>
                            <a:schemeClr val="tx1"/>
                          </a:solidFill>
                          <a:latin typeface="Times New Roman" panose="02020603050405020304" pitchFamily="18" charset="0"/>
                        </a:rPr>
                        <a:t>20 points more (Critical Gain) than their</a:t>
                      </a:r>
                      <a:r>
                        <a:rPr lang="en-US" sz="1200" b="0" baseline="0" dirty="0" smtClean="0">
                          <a:solidFill>
                            <a:schemeClr val="tx1"/>
                          </a:solidFill>
                          <a:latin typeface="Times New Roman" panose="02020603050405020304" pitchFamily="18" charset="0"/>
                        </a:rPr>
                        <a:t> most recent score and within six months</a:t>
                      </a:r>
                      <a:r>
                        <a:rPr lang="en-US" sz="1200" b="0" dirty="0" smtClean="0">
                          <a:solidFill>
                            <a:schemeClr val="tx1"/>
                          </a:solidFill>
                          <a:latin typeface="Times New Roman" panose="02020603050405020304" pitchFamily="18" charset="0"/>
                        </a:rPr>
                        <a:t>, a confirmation test is required. (e.g.</a:t>
                      </a:r>
                      <a:r>
                        <a:rPr lang="en-US" sz="1200" b="0" baseline="0" dirty="0" smtClean="0">
                          <a:solidFill>
                            <a:schemeClr val="tx1"/>
                          </a:solidFill>
                          <a:latin typeface="Times New Roman" panose="02020603050405020304" pitchFamily="18" charset="0"/>
                        </a:rPr>
                        <a:t> Initial score is 40, retest score is 60, confirmation test is required)</a:t>
                      </a:r>
                      <a:endParaRPr lang="en-US" sz="1200" b="0" dirty="0" smtClean="0">
                        <a:solidFill>
                          <a:schemeClr val="tx1"/>
                        </a:solidFill>
                        <a:latin typeface="Times New Roman" panose="02020603050405020304" pitchFamily="18"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dirty="0" smtClean="0">
                          <a:solidFill>
                            <a:schemeClr val="tx1"/>
                          </a:solidFill>
                          <a:latin typeface="Times New Roman" panose="02020603050405020304" pitchFamily="18" charset="0"/>
                        </a:rPr>
                        <a:t>To pass the confirmation test, the applicant must score at</a:t>
                      </a:r>
                      <a:r>
                        <a:rPr lang="en-US" sz="1200" b="0" baseline="0" dirty="0" smtClean="0">
                          <a:solidFill>
                            <a:schemeClr val="tx1"/>
                          </a:solidFill>
                          <a:latin typeface="Times New Roman" panose="02020603050405020304" pitchFamily="18" charset="0"/>
                        </a:rPr>
                        <a:t> least half of the critical gain or </a:t>
                      </a:r>
                      <a:r>
                        <a:rPr lang="en-US" sz="1200" b="0" dirty="0" smtClean="0">
                          <a:solidFill>
                            <a:schemeClr val="tx1"/>
                          </a:solidFill>
                          <a:latin typeface="Times New Roman" panose="02020603050405020304" pitchFamily="18" charset="0"/>
                        </a:rPr>
                        <a:t>greater. (e.g. must score 50 or greater</a:t>
                      </a:r>
                      <a:r>
                        <a:rPr lang="en-US" sz="1200" b="0" baseline="0" dirty="0" smtClean="0">
                          <a:solidFill>
                            <a:schemeClr val="tx1"/>
                          </a:solidFill>
                          <a:latin typeface="Times New Roman" panose="02020603050405020304" pitchFamily="18" charset="0"/>
                        </a:rPr>
                        <a:t> to pass)</a:t>
                      </a:r>
                      <a:endParaRPr lang="en-US" sz="1200" b="0" dirty="0" smtClean="0">
                        <a:solidFill>
                          <a:schemeClr val="tx1"/>
                        </a:solidFill>
                        <a:latin typeface="Times New Roman" panose="02020603050405020304" pitchFamily="18" charset="0"/>
                      </a:endParaRPr>
                    </a:p>
                    <a:p>
                      <a:endParaRPr lang="en-US" sz="1200" b="0" baseline="0" dirty="0" smtClean="0">
                        <a:solidFill>
                          <a:schemeClr val="tx1"/>
                        </a:solidFill>
                      </a:endParaRPr>
                    </a:p>
                    <a:p>
                      <a:r>
                        <a:rPr lang="en-US" sz="1200" dirty="0" smtClean="0">
                          <a:solidFill>
                            <a:schemeClr val="tx1"/>
                          </a:solidFill>
                        </a:rPr>
                        <a:t>No further processing is authorized </a:t>
                      </a:r>
                      <a:r>
                        <a:rPr lang="en-US" sz="1200" b="1" dirty="0" smtClean="0">
                          <a:solidFill>
                            <a:schemeClr val="tx1"/>
                          </a:solidFill>
                        </a:rPr>
                        <a:t>until: </a:t>
                      </a:r>
                    </a:p>
                    <a:p>
                      <a:r>
                        <a:rPr lang="en-US" sz="1200" b="0" dirty="0" smtClean="0">
                          <a:solidFill>
                            <a:schemeClr val="tx1"/>
                          </a:solidFill>
                        </a:rPr>
                        <a:t>(1) The confirmation test is passed, or </a:t>
                      </a:r>
                    </a:p>
                    <a:p>
                      <a:r>
                        <a:rPr lang="en-US" sz="1200" b="0" dirty="0" smtClean="0">
                          <a:solidFill>
                            <a:schemeClr val="tx1"/>
                          </a:solidFill>
                        </a:rPr>
                        <a:t>(2) The 6 months have elapsed from the date of the applicant’s confirmation retest, at which time the applicant may voluntarily retest in the MEPS, on </a:t>
                      </a:r>
                      <a:r>
                        <a:rPr lang="en-US" sz="1200" b="0" dirty="0" err="1" smtClean="0">
                          <a:solidFill>
                            <a:schemeClr val="tx1"/>
                          </a:solidFill>
                        </a:rPr>
                        <a:t>iCAT</a:t>
                      </a:r>
                      <a:r>
                        <a:rPr lang="en-US" sz="1200" b="0" dirty="0" smtClean="0">
                          <a:solidFill>
                            <a:schemeClr val="tx1"/>
                          </a:solidFill>
                        </a:rPr>
                        <a:t>, or use his or her current score of record.</a:t>
                      </a:r>
                      <a:r>
                        <a:rPr lang="en-US" sz="1200" b="0" baseline="0" dirty="0" smtClean="0">
                          <a:solidFill>
                            <a:schemeClr val="tx1"/>
                          </a:solidFill>
                        </a:rPr>
                        <a:t> </a:t>
                      </a:r>
                      <a:endParaRPr lang="en-US" sz="1200" b="1" baseline="0" dirty="0" smtClean="0">
                        <a:solidFill>
                          <a:schemeClr val="tx1"/>
                        </a:solidFill>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8016428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66559986"/>
              </p:ext>
            </p:extLst>
          </p:nvPr>
        </p:nvGraphicFramePr>
        <p:xfrm>
          <a:off x="226218" y="4295372"/>
          <a:ext cx="6557963" cy="4703029"/>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27733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Additional testing tools</a:t>
                      </a:r>
                      <a:r>
                        <a:rPr lang="en-US" sz="1200" b="0" baseline="0" dirty="0" smtClean="0">
                          <a:solidFill>
                            <a:schemeClr val="tx1"/>
                          </a:solidFill>
                        </a:rPr>
                        <a:t> are:</a:t>
                      </a:r>
                      <a:endParaRPr lang="en-US" sz="1200" b="0" dirty="0" smtClean="0">
                        <a:solidFill>
                          <a:schemeClr val="tx1"/>
                        </a:solidFill>
                      </a:endParaRPr>
                    </a:p>
                    <a:p>
                      <a:endParaRPr lang="en-US" sz="1200" b="1" dirty="0" smtClean="0">
                        <a:solidFill>
                          <a:schemeClr val="tx1"/>
                        </a:solidFill>
                      </a:endParaRPr>
                    </a:p>
                    <a:p>
                      <a:r>
                        <a:rPr lang="en-US" sz="1200" b="1" dirty="0" smtClean="0">
                          <a:solidFill>
                            <a:schemeClr val="tx1"/>
                          </a:solidFill>
                        </a:rPr>
                        <a:t>AFQT Predictor Test (APT)</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Shorter than the CAT-ASVAB, </a:t>
                      </a:r>
                      <a:r>
                        <a:rPr lang="en-US" sz="1200" b="0" dirty="0" err="1" smtClean="0">
                          <a:solidFill>
                            <a:schemeClr val="tx1"/>
                          </a:solidFill>
                          <a:cs typeface="Arial" panose="020B0604020202020204" pitchFamily="34" charset="0"/>
                        </a:rPr>
                        <a:t>iCAT</a:t>
                      </a:r>
                      <a:r>
                        <a:rPr lang="en-US" sz="1200" b="0" dirty="0" smtClean="0">
                          <a:solidFill>
                            <a:schemeClr val="tx1"/>
                          </a:solidFill>
                          <a:cs typeface="Arial" panose="020B0604020202020204" pitchFamily="34" charset="0"/>
                        </a:rPr>
                        <a:t>, or </a:t>
                      </a:r>
                      <a:r>
                        <a:rPr lang="en-US" sz="1200" b="0" dirty="0" err="1" smtClean="0">
                          <a:solidFill>
                            <a:schemeClr val="tx1"/>
                          </a:solidFill>
                          <a:cs typeface="Arial" panose="020B0604020202020204" pitchFamily="34" charset="0"/>
                        </a:rPr>
                        <a:t>PiCAT</a:t>
                      </a:r>
                      <a:r>
                        <a:rPr lang="en-US" sz="1200" b="0" dirty="0" smtClean="0">
                          <a:solidFill>
                            <a:schemeClr val="tx1"/>
                          </a:solidFill>
                          <a:cs typeface="Arial" panose="020B0604020202020204" pitchFamily="34" charset="0"/>
                        </a:rPr>
                        <a:t> </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Un-proctored test</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Examinee registration is the same procedures as the </a:t>
                      </a:r>
                      <a:r>
                        <a:rPr lang="en-US" sz="1200" b="0" dirty="0" err="1" smtClean="0">
                          <a:solidFill>
                            <a:schemeClr val="tx1"/>
                          </a:solidFill>
                          <a:cs typeface="Arial" panose="020B0604020202020204" pitchFamily="34" charset="0"/>
                        </a:rPr>
                        <a:t>PiCAT</a:t>
                      </a:r>
                      <a:r>
                        <a:rPr lang="en-US" sz="1200" b="0" dirty="0" smtClean="0">
                          <a:solidFill>
                            <a:schemeClr val="tx1"/>
                          </a:solidFill>
                          <a:cs typeface="Arial" panose="020B0604020202020204" pitchFamily="34" charset="0"/>
                        </a:rPr>
                        <a:t> registration</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Examinees have 48 hours to complete once the test is started</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Examinee access code is valid for 30 days </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Can be taken multiple times</a:t>
                      </a:r>
                    </a:p>
                    <a:p>
                      <a:pPr marL="285750" indent="-285750">
                        <a:buFont typeface="Arial" panose="020B0604020202020204" pitchFamily="34" charset="0"/>
                        <a:buChar char="•"/>
                      </a:pPr>
                      <a:endParaRPr lang="en-US" sz="1200" dirty="0" smtClean="0">
                        <a:solidFill>
                          <a:schemeClr val="tx1"/>
                        </a:solidFill>
                        <a:cs typeface="Arial" panose="020B0604020202020204" pitchFamily="34" charset="0"/>
                      </a:endParaRPr>
                    </a:p>
                    <a:p>
                      <a:pPr marL="0" indent="0">
                        <a:buFont typeface="Arial" panose="020B0604020202020204" pitchFamily="34" charset="0"/>
                        <a:buNone/>
                      </a:pPr>
                      <a:r>
                        <a:rPr lang="en-US" sz="1200" dirty="0" err="1" smtClean="0">
                          <a:solidFill>
                            <a:schemeClr val="tx1"/>
                          </a:solidFill>
                          <a:cs typeface="Arial" panose="020B0604020202020204" pitchFamily="34" charset="0"/>
                        </a:rPr>
                        <a:t>PiCAT</a:t>
                      </a:r>
                      <a:r>
                        <a:rPr lang="en-US" sz="1200" dirty="0" smtClean="0">
                          <a:solidFill>
                            <a:schemeClr val="tx1"/>
                          </a:solidFill>
                          <a:cs typeface="Arial" panose="020B0604020202020204" pitchFamily="34" charset="0"/>
                        </a:rPr>
                        <a:t> and Verification Test</a:t>
                      </a:r>
                    </a:p>
                    <a:p>
                      <a:pPr marL="171450" indent="-171450">
                        <a:lnSpc>
                          <a:spcPct val="90000"/>
                        </a:lnSpc>
                        <a:buFont typeface="Arial" panose="020B0604020202020204" pitchFamily="34" charset="0"/>
                        <a:buChar char="•"/>
                        <a:defRPr/>
                      </a:pPr>
                      <a:r>
                        <a:rPr lang="en-US" altLang="en-US" sz="1200" b="0" dirty="0" smtClean="0">
                          <a:solidFill>
                            <a:schemeClr val="tx1"/>
                          </a:solidFill>
                          <a:cs typeface="Arial" panose="020B0604020202020204" pitchFamily="34" charset="0"/>
                        </a:rPr>
                        <a:t>A non-proctored test.</a:t>
                      </a:r>
                    </a:p>
                    <a:p>
                      <a:pPr marL="171450" indent="-171450">
                        <a:lnSpc>
                          <a:spcPct val="90000"/>
                        </a:lnSpc>
                        <a:buFont typeface="Arial" panose="020B0604020202020204" pitchFamily="34" charset="0"/>
                        <a:buChar char="•"/>
                        <a:defRPr/>
                      </a:pPr>
                      <a:r>
                        <a:rPr lang="en-US" altLang="en-US" sz="1200" b="0" dirty="0" smtClean="0">
                          <a:solidFill>
                            <a:schemeClr val="tx1"/>
                          </a:solidFill>
                          <a:cs typeface="Arial" panose="020B0604020202020204" pitchFamily="34" charset="0"/>
                        </a:rPr>
                        <a:t>Requires 25-30 minutes proctored verification test taken at a MEPS or MET site.</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Recruiters can provide an applicant with instructions and an access code that is valid for 30 days.</a:t>
                      </a:r>
                    </a:p>
                    <a:p>
                      <a:pPr marL="171450" indent="-171450">
                        <a:buFont typeface="Arial" panose="020B0604020202020204" pitchFamily="34" charset="0"/>
                        <a:buChar char="•"/>
                      </a:pPr>
                      <a:r>
                        <a:rPr lang="en-US" sz="1200" b="0" dirty="0" smtClean="0">
                          <a:solidFill>
                            <a:schemeClr val="tx1"/>
                          </a:solidFill>
                          <a:cs typeface="Arial" panose="020B0604020202020204" pitchFamily="34" charset="0"/>
                        </a:rPr>
                        <a:t>Recruiters can access their applicant’s score in the “Authorization and Reporting” application</a:t>
                      </a:r>
                      <a:r>
                        <a:rPr lang="en-US" sz="1200" dirty="0" smtClean="0">
                          <a:solidFill>
                            <a:srgbClr val="FF0000"/>
                          </a:solidFill>
                          <a:cs typeface="Arial" panose="020B0604020202020204" pitchFamily="34" charset="0"/>
                        </a:rPr>
                        <a: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200" b="0" i="0" baseline="0" dirty="0" smtClean="0">
                          <a:solidFill>
                            <a:schemeClr val="tx1"/>
                          </a:solidFill>
                        </a:rPr>
                        <a:t>Non-prior service at least 17 years of age</a:t>
                      </a:r>
                      <a:endParaRPr lang="en-US" altLang="en-US" sz="1200" dirty="0" smtClean="0">
                        <a:solidFill>
                          <a:srgbClr val="FF0000"/>
                        </a:solidFill>
                        <a:cs typeface="Arial" panose="020B0604020202020204" pitchFamily="34" charset="0"/>
                      </a:endParaRPr>
                    </a:p>
                    <a:p>
                      <a:pPr marL="171450" indent="-171450">
                        <a:lnSpc>
                          <a:spcPct val="90000"/>
                        </a:lnSpc>
                        <a:buFont typeface="Arial" panose="020B0604020202020204" pitchFamily="34" charset="0"/>
                        <a:buChar char="•"/>
                        <a:defRPr/>
                      </a:pPr>
                      <a:endParaRPr lang="en-US" altLang="en-US" sz="1200" b="0" dirty="0" smtClean="0">
                        <a:solidFill>
                          <a:schemeClr val="tx1"/>
                        </a:solidFill>
                        <a:cs typeface="Arial" panose="020B0604020202020204" pitchFamily="34" charset="0"/>
                      </a:endParaRPr>
                    </a:p>
                    <a:p>
                      <a:pPr marL="0" indent="0">
                        <a:buFont typeface="Arial" panose="020B0604020202020204" pitchFamily="34" charset="0"/>
                        <a:buNone/>
                      </a:pPr>
                      <a:r>
                        <a:rPr lang="en-US" sz="1200" dirty="0" smtClean="0">
                          <a:solidFill>
                            <a:schemeClr val="tx1"/>
                          </a:solidFill>
                          <a:cs typeface="Arial" panose="020B0604020202020204" pitchFamily="34" charset="0"/>
                        </a:rPr>
                        <a:t>CEP Career Exploration</a:t>
                      </a:r>
                      <a:r>
                        <a:rPr lang="en-US" sz="1200" baseline="0" dirty="0" smtClean="0">
                          <a:solidFill>
                            <a:schemeClr val="tx1"/>
                          </a:solidFill>
                          <a:cs typeface="Arial" panose="020B0604020202020204" pitchFamily="34" charset="0"/>
                        </a:rPr>
                        <a:t> Program or Student Testing</a:t>
                      </a:r>
                    </a:p>
                    <a:p>
                      <a:pPr marL="171450" indent="-171450">
                        <a:buFont typeface="Arial" panose="020B0604020202020204" pitchFamily="34" charset="0"/>
                        <a:buChar char="•"/>
                      </a:pPr>
                      <a:r>
                        <a:rPr lang="en-US" sz="1200" b="0" dirty="0" smtClean="0">
                          <a:solidFill>
                            <a:schemeClr val="tx1"/>
                          </a:solidFill>
                        </a:rPr>
                        <a:t>High School access and pre-qualified recruiter leads.</a:t>
                      </a:r>
                    </a:p>
                    <a:p>
                      <a:pPr marL="171450" indent="-171450">
                        <a:buFont typeface="Arial" panose="020B0604020202020204" pitchFamily="34" charset="0"/>
                        <a:buChar char="•"/>
                      </a:pPr>
                      <a:r>
                        <a:rPr lang="en-US" sz="1200" b="0" dirty="0" smtClean="0">
                          <a:solidFill>
                            <a:schemeClr val="tx1"/>
                          </a:solidFill>
                        </a:rPr>
                        <a:t>Career Exploration Service for U.S. Youth free of charge.</a:t>
                      </a:r>
                    </a:p>
                    <a:p>
                      <a:endParaRPr lang="en-US" sz="1200" b="0" baseline="0" dirty="0" smtClean="0">
                        <a:solidFill>
                          <a:schemeClr val="tx1"/>
                        </a:solidFill>
                      </a:endParaRPr>
                    </a:p>
                    <a:p>
                      <a:r>
                        <a:rPr lang="en-US" sz="1200" b="1" i="0" baseline="0" dirty="0" smtClean="0">
                          <a:solidFill>
                            <a:schemeClr val="tx1"/>
                          </a:solidFill>
                        </a:rPr>
                        <a:t>Transition: </a:t>
                      </a:r>
                      <a:r>
                        <a:rPr lang="en-US" sz="1200" b="0" i="0" baseline="0" dirty="0" smtClean="0">
                          <a:solidFill>
                            <a:schemeClr val="tx1"/>
                          </a:solidFill>
                        </a:rPr>
                        <a:t>Let’s look at the Special Purpose Testing</a:t>
                      </a: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049968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69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023961603"/>
              </p:ext>
            </p:extLst>
          </p:nvPr>
        </p:nvGraphicFramePr>
        <p:xfrm>
          <a:off x="209552" y="4205456"/>
          <a:ext cx="6503482" cy="5090944"/>
        </p:xfrm>
        <a:graphic>
          <a:graphicData uri="http://schemas.openxmlformats.org/drawingml/2006/table">
            <a:tbl>
              <a:tblPr firstRow="1" bandRow="1">
                <a:tableStyleId>{5C22544A-7EE6-4342-B048-85BDC9FD1C3A}</a:tableStyleId>
              </a:tblPr>
              <a:tblGrid>
                <a:gridCol w="6503482">
                  <a:extLst>
                    <a:ext uri="{9D8B030D-6E8A-4147-A177-3AD203B41FA5}">
                      <a16:colId xmlns:a16="http://schemas.microsoft.com/office/drawing/2014/main" xmlns="" val="20000"/>
                    </a:ext>
                  </a:extLst>
                </a:gridCol>
              </a:tblGrid>
              <a:tr h="349613">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741331">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Times New Roman" panose="02020603050405020304" pitchFamily="18" charset="0"/>
                        </a:rPr>
                        <a:t>Special Purpose test include:</a:t>
                      </a:r>
                    </a:p>
                    <a:p>
                      <a:endParaRPr lang="en-US" sz="1200" dirty="0" smtClean="0">
                        <a:solidFill>
                          <a:schemeClr val="tx1"/>
                        </a:solidFill>
                        <a:latin typeface="Times New Roman" panose="02020603050405020304" pitchFamily="18" charset="0"/>
                      </a:endParaRPr>
                    </a:p>
                    <a:p>
                      <a:pPr marL="228600" indent="-228600">
                        <a:buFont typeface="+mj-lt"/>
                        <a:buAutoNum type="arabicParenR"/>
                      </a:pPr>
                      <a:r>
                        <a:rPr lang="en-US" sz="1200" b="0" dirty="0" smtClean="0">
                          <a:solidFill>
                            <a:schemeClr val="tx1"/>
                          </a:solidFill>
                        </a:rPr>
                        <a:t>The computerized Defense Language Aptitude Battery (C-DLAB) - Used by the Services for identifying individuals who have potential to learn a foreign language. </a:t>
                      </a:r>
                    </a:p>
                    <a:p>
                      <a:pPr marL="228600" indent="-228600">
                        <a:buFont typeface="+mj-lt"/>
                        <a:buAutoNum type="arabicParenR"/>
                      </a:pPr>
                      <a:endParaRPr lang="en-US" sz="1200" b="0" dirty="0" smtClean="0">
                        <a:solidFill>
                          <a:schemeClr val="tx1"/>
                        </a:solidFill>
                      </a:endParaRPr>
                    </a:p>
                    <a:p>
                      <a:pPr marL="228600" indent="-228600">
                        <a:buFont typeface="+mj-lt"/>
                        <a:buAutoNum type="arabicParenR"/>
                      </a:pPr>
                      <a:r>
                        <a:rPr lang="en-US" sz="1200" b="0" dirty="0" smtClean="0">
                          <a:solidFill>
                            <a:schemeClr val="tx1"/>
                          </a:solidFill>
                        </a:rPr>
                        <a:t> Defense Language Proficiency Test (DLPT) - Used by the Services to measure knowledge of a particular foreign language. </a:t>
                      </a:r>
                    </a:p>
                    <a:p>
                      <a:pPr marL="228600" indent="-228600">
                        <a:buFont typeface="+mj-lt"/>
                        <a:buAutoNum type="arabicParenR"/>
                      </a:pPr>
                      <a:endParaRPr lang="en-US" sz="1200" b="0" dirty="0" smtClean="0">
                        <a:solidFill>
                          <a:schemeClr val="tx1"/>
                        </a:solidFill>
                      </a:endParaRPr>
                    </a:p>
                    <a:p>
                      <a:pPr marL="228600" indent="-228600">
                        <a:buFont typeface="+mj-lt"/>
                        <a:buAutoNum type="arabicParenR"/>
                      </a:pPr>
                      <a:r>
                        <a:rPr lang="en-US" sz="1200" b="0" dirty="0" smtClean="0">
                          <a:solidFill>
                            <a:schemeClr val="tx1"/>
                          </a:solidFill>
                        </a:rPr>
                        <a:t> English Comprehension Level (ECL) - Used by the Services to measure English language proficiency for entry into military service </a:t>
                      </a:r>
                    </a:p>
                    <a:p>
                      <a:pPr marL="228600" indent="-228600">
                        <a:buFont typeface="+mj-lt"/>
                        <a:buAutoNum type="arabicParenR"/>
                      </a:pPr>
                      <a:r>
                        <a:rPr lang="en-US" sz="1200" b="0" dirty="0" smtClean="0">
                          <a:solidFill>
                            <a:schemeClr val="tx1"/>
                          </a:solidFill>
                        </a:rPr>
                        <a:t> </a:t>
                      </a:r>
                      <a:endParaRPr lang="en-US" sz="1200" b="0" dirty="0" smtClean="0">
                        <a:solidFill>
                          <a:schemeClr val="tx1"/>
                        </a:solidFill>
                        <a:latin typeface="Times New Roman" panose="02020603050405020304" pitchFamily="18" charset="0"/>
                      </a:endParaRPr>
                    </a:p>
                    <a:p>
                      <a:pPr marL="228600" indent="-228600">
                        <a:buFont typeface="+mj-lt"/>
                        <a:buAutoNum type="arabicParenR"/>
                      </a:pPr>
                      <a:r>
                        <a:rPr lang="en-US" sz="1200" b="0" dirty="0" smtClean="0">
                          <a:solidFill>
                            <a:schemeClr val="tx1"/>
                          </a:solidFill>
                          <a:latin typeface="Times New Roman" panose="02020603050405020304" pitchFamily="18" charset="0"/>
                        </a:rPr>
                        <a:t> </a:t>
                      </a:r>
                      <a:r>
                        <a:rPr lang="en-US" sz="1200" b="0" dirty="0" smtClean="0">
                          <a:solidFill>
                            <a:schemeClr val="tx1"/>
                          </a:solidFill>
                        </a:rPr>
                        <a:t>Selection Instrument Flight Training (</a:t>
                      </a:r>
                      <a:r>
                        <a:rPr lang="en-US" sz="1200" b="0" dirty="0" smtClean="0">
                          <a:solidFill>
                            <a:schemeClr val="tx1"/>
                          </a:solidFill>
                          <a:latin typeface="Times New Roman" panose="02020603050405020304" pitchFamily="18" charset="0"/>
                        </a:rPr>
                        <a:t>SIFT) - </a:t>
                      </a:r>
                      <a:r>
                        <a:rPr lang="en-US" sz="1200" b="0" dirty="0" smtClean="0">
                          <a:solidFill>
                            <a:schemeClr val="tx1"/>
                          </a:solidFill>
                        </a:rPr>
                        <a:t>Used to test Army flight school applicants. </a:t>
                      </a:r>
                    </a:p>
                    <a:p>
                      <a:pPr marL="228600" indent="-228600">
                        <a:buFont typeface="+mj-lt"/>
                        <a:buAutoNum type="arabicParenR"/>
                      </a:pPr>
                      <a:endParaRPr lang="en-US" sz="1200" b="0" dirty="0" smtClean="0">
                        <a:solidFill>
                          <a:schemeClr val="tx1"/>
                        </a:solidFill>
                        <a:latin typeface="Times New Roman" panose="02020603050405020304" pitchFamily="18" charset="0"/>
                      </a:endParaRPr>
                    </a:p>
                    <a:p>
                      <a:pPr marL="228600" indent="-228600">
                        <a:buFont typeface="+mj-lt"/>
                        <a:buAutoNum type="arabicParenR"/>
                      </a:pPr>
                      <a:r>
                        <a:rPr lang="en-US" sz="1200" b="0" dirty="0" smtClean="0">
                          <a:solidFill>
                            <a:schemeClr val="tx1"/>
                          </a:solidFill>
                        </a:rPr>
                        <a:t>Tailored Adaptive Personality Assessment System (TAPAS) - Used by Air Force and Army to assess several personality characteristics important in military occupations and to evaluate an applicant’s suitability for military life and the likelihood of successful adjustment. Valid for 2 Years</a:t>
                      </a:r>
                    </a:p>
                    <a:p>
                      <a:pPr marL="228600" indent="-228600">
                        <a:buFont typeface="+mj-lt"/>
                        <a:buAutoNum type="arabicParenR"/>
                      </a:pPr>
                      <a:endParaRPr lang="en-US" sz="1200" b="0" dirty="0" smtClean="0">
                        <a:solidFill>
                          <a:schemeClr val="tx1"/>
                        </a:solidFill>
                      </a:endParaRPr>
                    </a:p>
                    <a:p>
                      <a:pPr marL="228600" indent="-228600">
                        <a:buFont typeface="+mj-lt"/>
                        <a:buAutoNum type="arabicParenR"/>
                      </a:pPr>
                      <a:r>
                        <a:rPr lang="en-US" sz="1200" b="0" i="1" dirty="0" smtClean="0">
                          <a:solidFill>
                            <a:schemeClr val="tx1"/>
                          </a:solidFill>
                        </a:rPr>
                        <a:t>Air Force Officer Qualification Te</a:t>
                      </a:r>
                      <a:r>
                        <a:rPr lang="en-US" sz="1200" b="0" dirty="0" smtClean="0">
                          <a:solidFill>
                            <a:schemeClr val="tx1"/>
                          </a:solidFill>
                        </a:rPr>
                        <a:t>st (AFOQT) - Used to measure aptitudes for selecting candidates for Air Force commissioning programs. </a:t>
                      </a:r>
                    </a:p>
                    <a:p>
                      <a:pPr marL="228600" indent="-228600">
                        <a:buFont typeface="+mj-lt"/>
                        <a:buAutoNum type="arabicParenR"/>
                      </a:pPr>
                      <a:endParaRPr lang="en-US" sz="1200" b="0" dirty="0" smtClean="0">
                        <a:solidFill>
                          <a:schemeClr val="tx1"/>
                        </a:solidFill>
                      </a:endParaRPr>
                    </a:p>
                    <a:p>
                      <a:pPr marL="228600" indent="-228600">
                        <a:buFont typeface="+mj-lt"/>
                        <a:buAutoNum type="arabicParenR"/>
                      </a:pPr>
                      <a:r>
                        <a:rPr lang="en-US" sz="1200" b="0" dirty="0" smtClean="0">
                          <a:solidFill>
                            <a:schemeClr val="tx1"/>
                          </a:solidFill>
                        </a:rPr>
                        <a:t>Assessment of Individual Motivation (AIM) - </a:t>
                      </a:r>
                      <a:r>
                        <a:rPr lang="en-US" sz="1200" b="0" dirty="0" smtClean="0"/>
                        <a:t>A self-description inventory used to assess an applicant's personal characteristics. All Army component applicants will take the AIM test as directed. </a:t>
                      </a: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549074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27142343"/>
              </p:ext>
            </p:extLst>
          </p:nvPr>
        </p:nvGraphicFramePr>
        <p:xfrm>
          <a:off x="423746" y="4595747"/>
          <a:ext cx="6356195" cy="4419600"/>
        </p:xfrm>
        <a:graphic>
          <a:graphicData uri="http://schemas.openxmlformats.org/drawingml/2006/table">
            <a:tbl>
              <a:tblPr firstRow="1" bandRow="1">
                <a:tableStyleId>{5C22544A-7EE6-4342-B048-85BDC9FD1C3A}</a:tableStyleId>
              </a:tblPr>
              <a:tblGrid>
                <a:gridCol w="6356195"/>
              </a:tblGrid>
              <a:tr h="423392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000000"/>
                          </a:solidFill>
                          <a:latin typeface="+mn-lt"/>
                        </a:rPr>
                        <a:t>Facilitator</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000000"/>
                          </a:solidFill>
                          <a:latin typeface="+mn-lt"/>
                        </a:rPr>
                        <a:t>Say: </a:t>
                      </a:r>
                      <a:r>
                        <a:rPr lang="en-US" sz="1200" b="0" dirty="0" smtClean="0">
                          <a:solidFill>
                            <a:srgbClr val="000000"/>
                          </a:solidFill>
                          <a:latin typeface="+mn-lt"/>
                        </a:rPr>
                        <a:t>Let’s look at the example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1"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000000"/>
                          </a:solidFill>
                          <a:latin typeface="+mn-lt"/>
                        </a:rPr>
                        <a:t>Full</a:t>
                      </a:r>
                      <a:r>
                        <a:rPr lang="en-US" sz="1200" b="1" baseline="0" dirty="0" smtClean="0">
                          <a:solidFill>
                            <a:srgbClr val="000000"/>
                          </a:solidFill>
                          <a:latin typeface="+mn-lt"/>
                        </a:rPr>
                        <a:t> physical MDC </a:t>
                      </a:r>
                      <a:r>
                        <a:rPr lang="en-US" sz="1200" b="0" baseline="0" dirty="0" smtClean="0">
                          <a:solidFill>
                            <a:srgbClr val="000000"/>
                          </a:solidFill>
                          <a:latin typeface="+mn-lt"/>
                        </a:rPr>
                        <a:t>= ? (5x number of medical staff excluding: Chief Medical Officer (CMO), Assistant Chief Medical Officer (ACMO), and Fee Basis Provider (FBP).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rgbClr val="000000"/>
                          </a:solidFill>
                          <a:latin typeface="+mn-lt"/>
                        </a:rPr>
                        <a:t>Emphasize: </a:t>
                      </a:r>
                      <a:r>
                        <a:rPr lang="en-US" sz="1200" b="0" baseline="0" dirty="0" smtClean="0">
                          <a:solidFill>
                            <a:srgbClr val="000000"/>
                          </a:solidFill>
                          <a:latin typeface="+mn-lt"/>
                        </a:rPr>
                        <a:t>The full physical allocation was established by using the previous years processing accomplishments. The rolling 12 months of data determined the allocation amount for each service.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baseline="0" dirty="0" smtClean="0">
                          <a:solidFill>
                            <a:srgbClr val="000000"/>
                          </a:solidFill>
                          <a:latin typeface="+mn-lt"/>
                        </a:rPr>
                        <a:t>FBPs </a:t>
                      </a:r>
                      <a:r>
                        <a:rPr lang="en-US" sz="1200" b="0" i="0" u="none" strike="noStrike" kern="1200" baseline="0" dirty="0" smtClean="0">
                          <a:solidFill>
                            <a:schemeClr val="tx1"/>
                          </a:solidFill>
                          <a:latin typeface="+mn-lt"/>
                          <a:ea typeface="+mn-ea"/>
                          <a:cs typeface="+mn-cs"/>
                        </a:rPr>
                        <a:t>may be requested as required to assist the CMO in accomplishing his/her daily medical department duties. </a:t>
                      </a:r>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1"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000000"/>
                          </a:solidFill>
                          <a:latin typeface="+mn-lt"/>
                        </a:rPr>
                        <a:t>Emphasize: </a:t>
                      </a:r>
                      <a:r>
                        <a:rPr lang="en-US" sz="1200" b="0" dirty="0" smtClean="0">
                          <a:solidFill>
                            <a:srgbClr val="000000"/>
                          </a:solidFill>
                          <a:latin typeface="+mn-lt"/>
                        </a:rPr>
                        <a:t>Services will continue to have Mission Days. During Service Mission Days MEPS will continue to utilize MDCA calculations and will not provide preferential treatment outside the guidelines of MDCA.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00"/>
                        </a:solidFill>
                        <a:latin typeface="+mn-lt"/>
                      </a:endParaRPr>
                    </a:p>
                    <a:p>
                      <a:r>
                        <a:rPr lang="en-US" sz="1200" b="0" i="0" u="none" strike="noStrike" kern="1200" baseline="0" dirty="0" smtClean="0">
                          <a:solidFill>
                            <a:schemeClr val="tx1"/>
                          </a:solidFill>
                          <a:latin typeface="+mn-lt"/>
                          <a:ea typeface="+mn-ea"/>
                          <a:cs typeface="+mn-cs"/>
                        </a:rPr>
                        <a:t>Walk-ins will be returned to the control of the recruiter if they cannot be processed due to capacity</a:t>
                      </a:r>
                    </a:p>
                    <a:p>
                      <a:r>
                        <a:rPr lang="en-US" sz="1200" b="0" i="0" u="none" strike="noStrike" kern="1200" baseline="0" dirty="0" smtClean="0">
                          <a:solidFill>
                            <a:schemeClr val="tx1"/>
                          </a:solidFill>
                          <a:latin typeface="+mn-lt"/>
                          <a:ea typeface="+mn-ea"/>
                          <a:cs typeface="+mn-cs"/>
                        </a:rPr>
                        <a:t>restrictions.</a:t>
                      </a:r>
                      <a:endParaRPr lang="en-US" sz="1200" dirty="0" smtClean="0">
                        <a:solidFill>
                          <a:schemeClr val="tx1"/>
                        </a:solidFill>
                        <a:latin typeface="+mn-lt"/>
                      </a:endParaRPr>
                    </a:p>
                    <a:p>
                      <a:endParaRPr lang="en-US" dirty="0" smtClean="0"/>
                    </a:p>
                    <a:p>
                      <a:r>
                        <a:rPr lang="en-US" sz="1200" dirty="0" smtClean="0">
                          <a:solidFill>
                            <a:schemeClr val="tx2"/>
                          </a:solidFill>
                          <a:latin typeface="+mn-lt"/>
                        </a:rPr>
                        <a:t>Transition: </a:t>
                      </a:r>
                      <a:r>
                        <a:rPr lang="en-US" sz="1200" b="0" baseline="0" dirty="0" smtClean="0">
                          <a:solidFill>
                            <a:schemeClr val="tx1"/>
                          </a:solidFill>
                          <a:latin typeface="+mn-lt"/>
                        </a:rPr>
                        <a:t>Next, let’s talk about ASVAB</a:t>
                      </a:r>
                      <a:endParaRPr lang="en-US" sz="1200" dirty="0" smtClean="0">
                        <a:latin typeface="+mn-lt"/>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320906" y="4316954"/>
            <a:ext cx="1255408" cy="276999"/>
          </a:xfrm>
          <a:prstGeom prst="rect">
            <a:avLst/>
          </a:prstGeom>
        </p:spPr>
        <p:txBody>
          <a:bodyPr wrap="none">
            <a:spAutoFit/>
          </a:bodyPr>
          <a:lstStyle/>
          <a:p>
            <a:r>
              <a:rPr lang="en-US" sz="1200" dirty="0">
                <a:latin typeface="+mn-lt"/>
              </a:rPr>
              <a:t>Time:</a:t>
            </a:r>
            <a:r>
              <a:rPr lang="en-US" sz="1200" b="0" dirty="0">
                <a:latin typeface="+mn-lt"/>
              </a:rPr>
              <a:t> xx minutes</a:t>
            </a:r>
          </a:p>
        </p:txBody>
      </p:sp>
    </p:spTree>
    <p:extLst>
      <p:ext uri="{BB962C8B-B14F-4D97-AF65-F5344CB8AC3E}">
        <p14:creationId xmlns:p14="http://schemas.microsoft.com/office/powerpoint/2010/main" val="332123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80012945"/>
              </p:ext>
            </p:extLst>
          </p:nvPr>
        </p:nvGraphicFramePr>
        <p:xfrm>
          <a:off x="209551" y="4205455"/>
          <a:ext cx="6557963" cy="484651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a:t>
                      </a:r>
                      <a:r>
                        <a:rPr lang="en-US" sz="1200" b="1" baseline="0" dirty="0" smtClean="0">
                          <a:solidFill>
                            <a:schemeClr val="tx1"/>
                          </a:solidFill>
                        </a:rPr>
                        <a:t> </a:t>
                      </a:r>
                      <a:r>
                        <a:rPr lang="en-US" sz="1200" b="0" i="1" dirty="0" smtClean="0">
                          <a:solidFill>
                            <a:schemeClr val="tx1"/>
                          </a:solidFill>
                        </a:rPr>
                        <a:t>Process:</a:t>
                      </a:r>
                      <a:r>
                        <a:rPr lang="en-US" sz="1200" b="0" i="0" baseline="0" dirty="0" smtClean="0">
                          <a:solidFill>
                            <a:schemeClr val="tx1"/>
                          </a:solidFill>
                        </a:rPr>
                        <a:t> Special purpose testing is available to:</a:t>
                      </a:r>
                    </a:p>
                    <a:p>
                      <a:pPr marL="228600" indent="-228600">
                        <a:buAutoNum type="alphaLcParenR"/>
                      </a:pPr>
                      <a:r>
                        <a:rPr lang="en-US" sz="1200" b="0" i="0" baseline="0" dirty="0" smtClean="0">
                          <a:solidFill>
                            <a:schemeClr val="tx1"/>
                          </a:solidFill>
                        </a:rPr>
                        <a:t>Individuals in Service DEP</a:t>
                      </a:r>
                    </a:p>
                    <a:p>
                      <a:pPr marL="0" indent="0">
                        <a:buNone/>
                      </a:pPr>
                      <a:endParaRPr lang="en-US" sz="1200" b="0" i="0" baseline="0" dirty="0" smtClean="0">
                        <a:solidFill>
                          <a:schemeClr val="tx1"/>
                        </a:solidFill>
                      </a:endParaRPr>
                    </a:p>
                    <a:p>
                      <a:r>
                        <a:rPr lang="en-US" sz="1200" b="0" i="0" baseline="0" dirty="0" smtClean="0">
                          <a:solidFill>
                            <a:schemeClr val="tx1"/>
                          </a:solidFill>
                        </a:rPr>
                        <a:t>b) Non-prior service at least 17 years of age</a:t>
                      </a:r>
                    </a:p>
                    <a:p>
                      <a:endParaRPr lang="en-US" sz="1200" b="0" i="0" baseline="0" dirty="0" smtClean="0">
                        <a:solidFill>
                          <a:schemeClr val="tx1"/>
                        </a:solidFill>
                      </a:endParaRPr>
                    </a:p>
                    <a:p>
                      <a:r>
                        <a:rPr lang="en-US" sz="1200" b="0" i="0" baseline="0" dirty="0" smtClean="0">
                          <a:solidFill>
                            <a:schemeClr val="tx1"/>
                          </a:solidFill>
                        </a:rPr>
                        <a:t>c) Military Service member (Active Duty, National Guard and Reserve)</a:t>
                      </a:r>
                    </a:p>
                    <a:p>
                      <a:pPr marL="285750" indent="-285750">
                        <a:buFont typeface="+mj-lt"/>
                        <a:buAutoNum type="romanUcPeriod"/>
                      </a:pPr>
                      <a:r>
                        <a:rPr lang="en-US" sz="1200" b="0" i="0" baseline="0" dirty="0" smtClean="0">
                          <a:solidFill>
                            <a:schemeClr val="tx1"/>
                          </a:solidFill>
                        </a:rPr>
                        <a:t>Who are NOT changing components or Service can be administered a special purpose test on an exception to policy (ETP) basis only.</a:t>
                      </a:r>
                    </a:p>
                    <a:p>
                      <a:pPr marL="285750" indent="-285750">
                        <a:buFont typeface="+mj-lt"/>
                        <a:buAutoNum type="romanUcPeriod"/>
                      </a:pPr>
                      <a:r>
                        <a:rPr lang="en-US" sz="1200" b="0" i="0" baseline="0" dirty="0" smtClean="0">
                          <a:solidFill>
                            <a:schemeClr val="tx1"/>
                          </a:solidFill>
                        </a:rPr>
                        <a:t>Arrange to take special test at a military installation for in-service purposes</a:t>
                      </a:r>
                    </a:p>
                    <a:p>
                      <a:pPr marL="0" indent="0">
                        <a:buFont typeface="+mj-lt"/>
                        <a:buNone/>
                      </a:pPr>
                      <a:endParaRPr lang="en-US" sz="1200" b="0" i="0" baseline="0" dirty="0" smtClean="0">
                        <a:solidFill>
                          <a:schemeClr val="tx1"/>
                        </a:solidFill>
                      </a:endParaRPr>
                    </a:p>
                    <a:p>
                      <a:r>
                        <a:rPr lang="en-US" sz="1200" b="0" i="0" baseline="0" dirty="0" smtClean="0">
                          <a:solidFill>
                            <a:schemeClr val="tx1"/>
                          </a:solidFill>
                        </a:rPr>
                        <a:t>d) Service members will submit:</a:t>
                      </a:r>
                    </a:p>
                    <a:p>
                      <a:pPr marL="285750" indent="-285750">
                        <a:buFont typeface="+mj-lt"/>
                        <a:buAutoNum type="romanUcPeriod"/>
                      </a:pPr>
                      <a:r>
                        <a:rPr lang="en-US" sz="1200" b="0" i="0" baseline="0" dirty="0" smtClean="0">
                          <a:solidFill>
                            <a:schemeClr val="tx1"/>
                          </a:solidFill>
                        </a:rPr>
                        <a:t>Memorandum from their unit commander requesting the MEPS Commander to administer/authorize the test </a:t>
                      </a:r>
                    </a:p>
                    <a:p>
                      <a:pPr marL="285750" indent="-285750">
                        <a:buFont typeface="+mj-lt"/>
                        <a:buAutoNum type="romanUcPeriod"/>
                      </a:pPr>
                      <a:r>
                        <a:rPr lang="en-US" sz="1200" b="0" i="0" baseline="0" dirty="0" smtClean="0">
                          <a:solidFill>
                            <a:schemeClr val="tx1"/>
                          </a:solidFill>
                        </a:rPr>
                        <a:t>MFR must include reason for taking the test, a statement that the member’s personnel records indicates eligibility to take a particular test, and a address to send the results. Active Duty Marines, to include officer programs, must get permission in writing from the Commandant of the Marine Corps</a:t>
                      </a:r>
                    </a:p>
                    <a:p>
                      <a:pPr marL="285750" indent="-285750">
                        <a:buFont typeface="+mj-lt"/>
                        <a:buAutoNum type="romanUcPeriod"/>
                      </a:pPr>
                      <a:r>
                        <a:rPr lang="en-US" sz="1200" b="0" i="0" baseline="0" dirty="0" smtClean="0">
                          <a:solidFill>
                            <a:schemeClr val="tx1"/>
                          </a:solidFill>
                        </a:rPr>
                        <a:t>Military personnel who are changing components or services can be administered a special test at the MEPS without a MFR.  Completed USMEPCOM 680-3A-E is required</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baseline="0" dirty="0" smtClean="0">
                          <a:solidFill>
                            <a:schemeClr val="tx1"/>
                          </a:solidFil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i="0" baseline="0" dirty="0" smtClean="0">
                          <a:solidFill>
                            <a:schemeClr val="tx1"/>
                          </a:solidFill>
                        </a:rPr>
                        <a:t>Transition: </a:t>
                      </a:r>
                      <a:r>
                        <a:rPr lang="en-US" sz="1200" b="0" i="0" baseline="0" dirty="0" smtClean="0">
                          <a:solidFill>
                            <a:schemeClr val="tx1"/>
                          </a:solidFill>
                        </a:rPr>
                        <a:t>Let’s look at the Medical program</a:t>
                      </a:r>
                    </a:p>
                    <a:p>
                      <a:endParaRPr lang="en-US" sz="1200" b="0" i="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03813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09420917"/>
              </p:ext>
            </p:extLst>
          </p:nvPr>
        </p:nvGraphicFramePr>
        <p:xfrm>
          <a:off x="209551" y="4205455"/>
          <a:ext cx="6557963" cy="466363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1" dirty="0" smtClean="0">
                          <a:solidFill>
                            <a:schemeClr val="tx1"/>
                          </a:solidFill>
                        </a:rPr>
                        <a:t>Procedure Steps:</a:t>
                      </a:r>
                    </a:p>
                    <a:p>
                      <a:endParaRPr lang="en-US" sz="1200" b="0" i="1" dirty="0" smtClean="0">
                        <a:solidFill>
                          <a:schemeClr val="tx1"/>
                        </a:solidFill>
                      </a:endParaRPr>
                    </a:p>
                    <a:p>
                      <a:r>
                        <a:rPr lang="en-US" sz="1200" b="0" i="0" baseline="0" dirty="0" smtClean="0">
                          <a:solidFill>
                            <a:schemeClr val="tx1"/>
                          </a:solidFill>
                        </a:rPr>
                        <a:t>1). Special purpose tests are specific to the service and they are administered when necessary to determine qualifications of applicants for specific occupational specialties.  Applicants requiring aptitude scores will take the ASVAB prior to taking a special purpose test.</a:t>
                      </a:r>
                    </a:p>
                    <a:p>
                      <a:endParaRPr lang="en-US" sz="1200" b="0" i="0" baseline="0" dirty="0" smtClean="0">
                        <a:solidFill>
                          <a:schemeClr val="tx1"/>
                        </a:solidFill>
                      </a:endParaRPr>
                    </a:p>
                    <a:p>
                      <a:r>
                        <a:rPr lang="en-US" sz="1200" b="0" i="0" baseline="0" dirty="0" smtClean="0">
                          <a:solidFill>
                            <a:schemeClr val="tx1"/>
                          </a:solidFill>
                        </a:rPr>
                        <a:t>2). Special purpose tests can be administered on the same day the ASVAB is administered; however, the ASVAB must be administered first, except AFOQT. Verify that your MEPS can honor this request, prior to projection. </a:t>
                      </a:r>
                    </a:p>
                    <a:p>
                      <a:endParaRPr lang="en-US" sz="1200" b="0" i="0" baseline="0" dirty="0" smtClean="0">
                        <a:solidFill>
                          <a:schemeClr val="tx1"/>
                        </a:solidFill>
                      </a:endParaRPr>
                    </a:p>
                    <a:p>
                      <a:r>
                        <a:rPr lang="en-US" sz="1200" b="0" i="0" baseline="0" dirty="0" smtClean="0">
                          <a:solidFill>
                            <a:schemeClr val="tx1"/>
                          </a:solidFill>
                        </a:rPr>
                        <a:t>3). MEPS testing section personnel will establish a schedule for the most common special purpose tests so the Services can schedule their applicants in advance.  The computerized Defense Language Aptitude Battery (C-DLAB) and any special tests administered via the CAT-ASVAB system will also be available whenever the CAT-ASVAB system is available.  Special purpose testing will not interfere with ASVAB testing.</a:t>
                      </a:r>
                    </a:p>
                    <a:p>
                      <a:endParaRPr lang="en-US" sz="1200" b="0" i="0" baseline="0" dirty="0" smtClean="0">
                        <a:solidFill>
                          <a:schemeClr val="tx1"/>
                        </a:solidFill>
                      </a:endParaRPr>
                    </a:p>
                    <a:p>
                      <a:r>
                        <a:rPr lang="en-US" sz="1200" b="0" i="0" baseline="0" dirty="0" smtClean="0">
                          <a:solidFill>
                            <a:schemeClr val="tx1"/>
                          </a:solidFill>
                        </a:rPr>
                        <a:t>4). Special purpose testing at locations other than the MEPS is not authorized with the exception of those special purpose tests conducted by the Services overseas.</a:t>
                      </a:r>
                    </a:p>
                    <a:p>
                      <a:endParaRPr lang="en-US" sz="1200" b="0" i="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Let’s talk about the medical examination</a:t>
                      </a:r>
                      <a:endParaRPr lang="en-US" sz="1200" b="0" i="1" baseline="0" dirty="0" smtClean="0">
                        <a:solidFill>
                          <a:schemeClr val="tx1"/>
                        </a:solidFill>
                      </a:endParaRPr>
                    </a:p>
                    <a:p>
                      <a:endParaRPr lang="en-US" sz="1200" b="0" i="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7639463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08013"/>
            <a:ext cx="4648200" cy="3486150"/>
          </a:xfrm>
        </p:spPr>
      </p:sp>
      <p:sp>
        <p:nvSpPr>
          <p:cNvPr id="4" name="Slide Number Placeholder 3"/>
          <p:cNvSpPr>
            <a:spLocks noGrp="1"/>
          </p:cNvSpPr>
          <p:nvPr>
            <p:ph type="sldNum" sz="quarter" idx="10"/>
          </p:nvPr>
        </p:nvSpPr>
        <p:spPr/>
        <p:txBody>
          <a:bodyPr/>
          <a:lstStyle/>
          <a:p>
            <a:fld id="{800939AD-B9F2-3D4A-8D64-1CEDBA2C0998}" type="slidenum">
              <a:rPr lang="en-US" smtClean="0"/>
              <a:t>72</a:t>
            </a:fld>
            <a:endParaRPr lang="en-US" dirty="0"/>
          </a:p>
        </p:txBody>
      </p:sp>
      <p:graphicFrame>
        <p:nvGraphicFramePr>
          <p:cNvPr id="5" name="Table 4"/>
          <p:cNvGraphicFramePr>
            <a:graphicFrameLocks noGrp="1"/>
          </p:cNvGraphicFramePr>
          <p:nvPr>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The MEPS will operate on a 5-day work week, excluding federal holidays, 3-day holiday weekends and HQ, Sector, and Battalion pre-approved closures.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The MEPS will also not normally open for applicant processing on Sundays or the Friday following Thanksgiving.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r>
                        <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rPr>
                        <a:t>MEPS will avoid initiating the processing day prior to 0600 local time unless mission essential requirements dictate the need to open earlier. </a:t>
                      </a: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endParaRPr lang="en-US" sz="1200" b="0" dirty="0" smtClean="0">
                        <a:solidFill>
                          <a:schemeClr val="tx1"/>
                        </a:solidFill>
                        <a:latin typeface="Times New Roman" panose="02020603050405020304" pitchFamily="18" charset="0"/>
                      </a:endParaRP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endParaRPr lang="en-US" sz="12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8722714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87271261"/>
              </p:ext>
            </p:extLst>
          </p:nvPr>
        </p:nvGraphicFramePr>
        <p:xfrm>
          <a:off x="88366" y="4143500"/>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dirty="0" smtClean="0">
                          <a:solidFill>
                            <a:schemeClr val="tx1"/>
                          </a:solidFill>
                        </a:rPr>
                        <a:t>Under Subtitle A </a:t>
                      </a:r>
                      <a:r>
                        <a:rPr lang="en-US" sz="1200" b="0" dirty="0" smtClean="0">
                          <a:cs typeface="Times New Roman" panose="02020603050405020304" pitchFamily="18" charset="0"/>
                        </a:rPr>
                        <a:t>General Military Law, PART II – PERSONNEL, Chapter 31 Enlistments:</a:t>
                      </a:r>
                    </a:p>
                    <a:p>
                      <a:r>
                        <a:rPr lang="en-US" sz="1200" b="0" i="0" baseline="0" dirty="0" smtClean="0">
                          <a:solidFill>
                            <a:schemeClr val="tx1"/>
                          </a:solidFill>
                        </a:rPr>
                        <a:t> </a:t>
                      </a:r>
                    </a:p>
                    <a:p>
                      <a:r>
                        <a:rPr lang="en-US" sz="1200" b="0" dirty="0" smtClean="0">
                          <a:cs typeface="Times New Roman" panose="02020603050405020304" pitchFamily="18" charset="0"/>
                        </a:rPr>
                        <a:t>The secretary concerned may accept original enlistments in the Regular Army, Regular Navy, Regular Air Force, Regular Marine Corps, or Regular Coast Guard.</a:t>
                      </a:r>
                    </a:p>
                    <a:p>
                      <a:endParaRPr lang="en-US" sz="1200" b="0" i="0" baseline="0" dirty="0" smtClean="0">
                        <a:solidFill>
                          <a:schemeClr val="tx1"/>
                        </a:solidFill>
                        <a:cs typeface="Times New Roman" panose="02020603050405020304" pitchFamily="18" charset="0"/>
                      </a:endParaRPr>
                    </a:p>
                    <a:p>
                      <a:r>
                        <a:rPr lang="en-US" sz="1200" b="0" i="0" baseline="0" dirty="0" smtClean="0">
                          <a:solidFill>
                            <a:schemeClr val="tx1"/>
                          </a:solidFill>
                          <a:cs typeface="Times New Roman" panose="02020603050405020304" pitchFamily="18" charset="0"/>
                        </a:rPr>
                        <a:t>Persons must be qualified, effective, and able bodied.</a:t>
                      </a:r>
                    </a:p>
                    <a:p>
                      <a:endParaRPr lang="en-US" sz="1200" b="0" i="0" baseline="0" dirty="0" smtClean="0">
                        <a:solidFill>
                          <a:schemeClr val="tx1"/>
                        </a:solidFill>
                        <a:cs typeface="Times New Roman" panose="02020603050405020304" pitchFamily="18" charset="0"/>
                      </a:endParaRPr>
                    </a:p>
                    <a:p>
                      <a:r>
                        <a:rPr lang="en-US" sz="1200" b="0" i="0" baseline="0" dirty="0" smtClean="0">
                          <a:solidFill>
                            <a:schemeClr val="tx1"/>
                          </a:solidFill>
                          <a:cs typeface="Times New Roman" panose="02020603050405020304" pitchFamily="18" charset="0"/>
                        </a:rPr>
                        <a:t>Persons must be </a:t>
                      </a:r>
                      <a:r>
                        <a:rPr lang="en-US" sz="1200" b="0" dirty="0" smtClean="0">
                          <a:cs typeface="Times New Roman" panose="02020603050405020304" pitchFamily="18" charset="0"/>
                        </a:rPr>
                        <a:t>not less than seventeen years of age nor more than forty-two years of age.</a:t>
                      </a:r>
                    </a:p>
                    <a:p>
                      <a:endParaRPr lang="en-US" sz="1200" b="0" i="0" baseline="0" dirty="0" smtClean="0">
                        <a:solidFill>
                          <a:schemeClr val="tx1"/>
                        </a:solidFill>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cs typeface="Times New Roman" panose="02020603050405020304" pitchFamily="18" charset="0"/>
                        </a:rPr>
                        <a:t>No person under eighteen years of age may be originally enlisted without the written consent of his parent or guardian, if he has a parent or guardian entitled to his custody and control.</a:t>
                      </a:r>
                    </a:p>
                    <a:p>
                      <a:endParaRPr lang="en-US" sz="1200" b="0" i="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0" kern="0" dirty="0" smtClean="0">
                          <a:latin typeface="+mn-lt"/>
                        </a:rPr>
                        <a:t>USMEPCOM Medical Departments apply DoD Instructions and USMEPCOM regulations to determine medical qualifications of applicants.</a:t>
                      </a:r>
                    </a:p>
                    <a:p>
                      <a:endParaRPr lang="en-US" sz="1200" b="0" i="0" baseline="0" dirty="0" smtClean="0">
                        <a:solidFill>
                          <a:schemeClr val="tx1"/>
                        </a:solidFill>
                      </a:endParaRPr>
                    </a:p>
                    <a:p>
                      <a:r>
                        <a:rPr lang="en-US" sz="1200" b="1" i="0" baseline="0" dirty="0" smtClean="0">
                          <a:solidFill>
                            <a:schemeClr val="tx1"/>
                          </a:solidFill>
                        </a:rPr>
                        <a:t>SAY: </a:t>
                      </a:r>
                      <a:r>
                        <a:rPr lang="en-US" sz="1200" b="0" i="0" baseline="0" dirty="0" smtClean="0">
                          <a:solidFill>
                            <a:schemeClr val="tx1"/>
                          </a:solidFill>
                        </a:rPr>
                        <a:t>Let’s look at the DoD Instructions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i="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5387593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555625"/>
            <a:ext cx="4648200" cy="3486150"/>
          </a:xfrm>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37561519"/>
              </p:ext>
            </p:extLst>
          </p:nvPr>
        </p:nvGraphicFramePr>
        <p:xfrm>
          <a:off x="88366" y="4041431"/>
          <a:ext cx="6557963" cy="512083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400" b="1" dirty="0" smtClean="0">
                          <a:solidFill>
                            <a:schemeClr val="tx1"/>
                          </a:solidFill>
                        </a:rPr>
                        <a:t>Facilitator</a:t>
                      </a:r>
                    </a:p>
                    <a:p>
                      <a:endParaRPr lang="en-US" sz="1400" b="0" baseline="0" dirty="0" smtClean="0">
                        <a:solidFill>
                          <a:schemeClr val="tx1"/>
                        </a:solidFill>
                      </a:endParaRPr>
                    </a:p>
                    <a:p>
                      <a:pPr marL="342900" indent="-342900"/>
                      <a:r>
                        <a:rPr lang="en-US" sz="1400" b="1" dirty="0" smtClean="0">
                          <a:solidFill>
                            <a:schemeClr val="tx1"/>
                          </a:solidFill>
                        </a:rPr>
                        <a:t>Say: </a:t>
                      </a:r>
                      <a:r>
                        <a:rPr lang="en-US" sz="1200" b="0" dirty="0" smtClean="0">
                          <a:solidFill>
                            <a:schemeClr val="tx1"/>
                          </a:solidFill>
                        </a:rPr>
                        <a:t>DoD Instruction 6130.03 Policy, t</a:t>
                      </a:r>
                      <a:r>
                        <a:rPr lang="en-US" sz="1400" b="0" dirty="0" smtClean="0">
                          <a:solidFill>
                            <a:schemeClr val="tx1"/>
                          </a:solidFill>
                        </a:rPr>
                        <a:t>he </a:t>
                      </a:r>
                      <a:r>
                        <a:rPr lang="en-US" sz="1400" b="0" kern="0" dirty="0" smtClean="0">
                          <a:cs typeface="Times New Roman" panose="02020603050405020304" pitchFamily="18" charset="0"/>
                        </a:rPr>
                        <a:t>Overall intent is for individuals considered for appointment, enlistment, or induction into the Military Services are:</a:t>
                      </a:r>
                    </a:p>
                    <a:p>
                      <a:endParaRPr lang="en-US" sz="1400" b="0" kern="0" dirty="0" smtClean="0">
                        <a:cs typeface="Times New Roman" panose="02020603050405020304" pitchFamily="18" charset="0"/>
                      </a:endParaRPr>
                    </a:p>
                    <a:p>
                      <a:pPr lvl="1"/>
                      <a:r>
                        <a:rPr lang="en-US" sz="1400" b="0" kern="0" dirty="0" smtClean="0">
                          <a:cs typeface="Times New Roman" panose="02020603050405020304" pitchFamily="18" charset="0"/>
                        </a:rPr>
                        <a:t>(1) Free of contagious diseases that may endanger the health of other personnel.</a:t>
                      </a:r>
                    </a:p>
                    <a:p>
                      <a:pPr lvl="1"/>
                      <a:endParaRPr lang="en-US" sz="1400" b="0" kern="0" dirty="0" smtClean="0">
                        <a:cs typeface="Times New Roman" panose="02020603050405020304" pitchFamily="18" charset="0"/>
                      </a:endParaRPr>
                    </a:p>
                    <a:p>
                      <a:pPr lvl="1"/>
                      <a:r>
                        <a:rPr lang="en-US" sz="1400" b="0" kern="0" dirty="0" smtClean="0">
                          <a:cs typeface="Times New Roman" panose="02020603050405020304" pitchFamily="18" charset="0"/>
                        </a:rPr>
                        <a:t>(2) Free of medical conditions or physical defects that may reasonably be expected to require excessive time lost from duty for necessary treatment or hospitalization, or may result in separation from the Military Service for medical unfitness.</a:t>
                      </a:r>
                    </a:p>
                    <a:p>
                      <a:pPr lvl="1"/>
                      <a:endParaRPr lang="en-US" sz="1400" b="0" kern="0" dirty="0" smtClean="0">
                        <a:cs typeface="Times New Roman" panose="02020603050405020304" pitchFamily="18" charset="0"/>
                      </a:endParaRPr>
                    </a:p>
                    <a:p>
                      <a:pPr lvl="1"/>
                      <a:r>
                        <a:rPr lang="en-US" sz="1400" b="0" kern="0" dirty="0" smtClean="0">
                          <a:cs typeface="Times New Roman" panose="02020603050405020304" pitchFamily="18" charset="0"/>
                        </a:rPr>
                        <a:t>(3) Medically capable of satisfactorily completing required training and initial period of contracted service.</a:t>
                      </a:r>
                    </a:p>
                    <a:p>
                      <a:pPr lvl="1"/>
                      <a:endParaRPr lang="en-US" altLang="en-US" sz="1400" b="0" kern="0" dirty="0" smtClean="0">
                        <a:solidFill>
                          <a:srgbClr val="000000"/>
                        </a:solidFill>
                        <a:cs typeface="Times New Roman" panose="02020603050405020304" pitchFamily="18" charset="0"/>
                      </a:endParaRPr>
                    </a:p>
                    <a:p>
                      <a:pPr lvl="1"/>
                      <a:r>
                        <a:rPr lang="en-US" sz="1400" b="0" kern="0" dirty="0" smtClean="0">
                          <a:cs typeface="Times New Roman" panose="02020603050405020304" pitchFamily="18" charset="0"/>
                        </a:rPr>
                        <a:t>(4) Medically adaptable to the military environment without geographical area limitations.</a:t>
                      </a:r>
                    </a:p>
                    <a:p>
                      <a:pPr lvl="1"/>
                      <a:endParaRPr lang="en-US" sz="1400" b="0" kern="0" dirty="0" smtClean="0">
                        <a:cs typeface="Times New Roman" panose="02020603050405020304" pitchFamily="18" charset="0"/>
                      </a:endParaRPr>
                    </a:p>
                    <a:p>
                      <a:pPr lvl="1"/>
                      <a:r>
                        <a:rPr lang="en-US" sz="1400" b="0" kern="0" dirty="0" smtClean="0">
                          <a:cs typeface="Times New Roman" panose="02020603050405020304" pitchFamily="18" charset="0"/>
                        </a:rPr>
                        <a:t>(5) Medically capable of performing duties without aggravating existing physical defects or medical conditions.</a:t>
                      </a:r>
                    </a:p>
                    <a:p>
                      <a:pPr marL="342900" indent="-342900"/>
                      <a:endParaRPr lang="en-US" sz="1400" b="0" kern="0" dirty="0" smtClean="0">
                        <a:cs typeface="Times New Roman" panose="02020603050405020304" pitchFamily="18" charset="0"/>
                      </a:endParaRPr>
                    </a:p>
                    <a:p>
                      <a:endParaRPr lang="en-US" sz="1200" b="0" i="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2036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781481470"/>
              </p:ext>
            </p:extLst>
          </p:nvPr>
        </p:nvGraphicFramePr>
        <p:xfrm>
          <a:off x="88366" y="4143500"/>
          <a:ext cx="6557963" cy="493795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lvl="1"/>
                      <a:r>
                        <a:rPr lang="en-US" sz="1200" b="1" dirty="0" smtClean="0">
                          <a:solidFill>
                            <a:schemeClr val="tx1"/>
                          </a:solidFill>
                        </a:rPr>
                        <a:t>Say</a:t>
                      </a:r>
                      <a:r>
                        <a:rPr lang="en-US" sz="1200" b="1" dirty="0" smtClean="0">
                          <a:solidFill>
                            <a:schemeClr val="tx1"/>
                          </a:solidFill>
                          <a:latin typeface="+mn-lt"/>
                        </a:rPr>
                        <a:t>: </a:t>
                      </a:r>
                      <a:r>
                        <a:rPr lang="en-US" sz="1200" b="0" dirty="0" smtClean="0">
                          <a:solidFill>
                            <a:schemeClr val="tx1"/>
                          </a:solidFill>
                          <a:latin typeface="+mn-lt"/>
                        </a:rPr>
                        <a:t>Additionally, Applicants must:</a:t>
                      </a:r>
                    </a:p>
                    <a:p>
                      <a:pPr lvl="1"/>
                      <a:endParaRPr lang="en-US" sz="1200" b="0" dirty="0" smtClean="0">
                        <a:solidFill>
                          <a:schemeClr val="tx1"/>
                        </a:solidFill>
                        <a:latin typeface="+mn-lt"/>
                      </a:endParaRPr>
                    </a:p>
                    <a:p>
                      <a:pPr lvl="1"/>
                      <a:r>
                        <a:rPr lang="en-US" sz="1200" b="0" kern="0" dirty="0" smtClean="0"/>
                        <a:t>(1) Fully disclose all medical history.</a:t>
                      </a:r>
                    </a:p>
                    <a:p>
                      <a:pPr lvl="1"/>
                      <a:endParaRPr lang="en-US" sz="1200" b="0" kern="0" dirty="0" smtClean="0"/>
                    </a:p>
                    <a:p>
                      <a:pPr lvl="1"/>
                      <a:r>
                        <a:rPr lang="en-US" sz="1200" b="0" kern="0" dirty="0" smtClean="0"/>
                        <a:t>(2) Submit all medical documentation related to medical history as requested to USMEPCOM, including the names of their medical insurer and past medical providers.</a:t>
                      </a:r>
                    </a:p>
                    <a:p>
                      <a:pPr lvl="1"/>
                      <a:endParaRPr lang="en-US" sz="1200" b="0" kern="0" dirty="0" smtClean="0"/>
                    </a:p>
                    <a:p>
                      <a:pPr lvl="1"/>
                      <a:r>
                        <a:rPr lang="en-US" sz="1200" b="0" kern="0" dirty="0" smtClean="0"/>
                        <a:t>(3) Provide authorization for the DoD Components to request and obtain their medical records.</a:t>
                      </a:r>
                    </a:p>
                    <a:p>
                      <a:pPr lvl="2"/>
                      <a:r>
                        <a:rPr lang="en-US" sz="1200" b="0" kern="0" dirty="0" smtClean="0"/>
                        <a:t>(a) Authorize the DoD to request medical or behavioral health data holders release complete transcripts of health data to the DoD medical authority.</a:t>
                      </a:r>
                    </a:p>
                    <a:p>
                      <a:pPr lvl="2"/>
                      <a:r>
                        <a:rPr lang="en-US" sz="1200" b="0" kern="0" dirty="0" smtClean="0"/>
                        <a:t>(b) Authorize holders of their health data to report to the DoD whether any data they hold or have held about them has been amended or restricted.</a:t>
                      </a:r>
                    </a:p>
                    <a:p>
                      <a:pPr lvl="2"/>
                      <a:endParaRPr lang="en-US" sz="1200" b="0" kern="0" dirty="0" smtClean="0"/>
                    </a:p>
                    <a:p>
                      <a:pPr lvl="1"/>
                      <a:r>
                        <a:rPr lang="en-US" sz="1200" b="0" kern="0" dirty="0" smtClean="0"/>
                        <a:t>(4) Acknowledge that information provided constitutes an official statement, and that any persons making false statements could face fines, penalties, and imprisonments pursuant to Section 1001 of Title 18, U.S.C. If the applicant is selected for enlistment, commission, or entrance into a commissioning program based on a false statement, the applicant can be tried by court-martial or meet an administrative board for discharge and could receive a less than honorable discharge.</a:t>
                      </a:r>
                      <a:endParaRPr lang="en-US" sz="1200" b="0" kern="0" dirty="0" smtClean="0">
                        <a:latin typeface="+mn-lt"/>
                      </a:endParaRPr>
                    </a:p>
                    <a:p>
                      <a:pPr lvl="1"/>
                      <a:endParaRPr lang="en-US" sz="1400" b="1" dirty="0" smtClean="0">
                        <a:solidFill>
                          <a:schemeClr val="tx1"/>
                        </a:solidFill>
                        <a:latin typeface="+mn-lt"/>
                      </a:endParaRPr>
                    </a:p>
                    <a:p>
                      <a:pPr marL="0" indent="0">
                        <a:buFont typeface="Arial" panose="020B0604020202020204" pitchFamily="34" charset="0"/>
                        <a:buNone/>
                      </a:pPr>
                      <a:r>
                        <a:rPr lang="en-US" sz="1400" b="1" dirty="0" smtClean="0">
                          <a:solidFill>
                            <a:schemeClr val="tx1"/>
                          </a:solidFill>
                          <a:latin typeface="+mn-lt"/>
                        </a:rPr>
                        <a:t>Transition:</a:t>
                      </a:r>
                      <a:r>
                        <a:rPr lang="en-US" sz="1400" b="1" baseline="0" dirty="0" smtClean="0">
                          <a:solidFill>
                            <a:schemeClr val="tx1"/>
                          </a:solidFill>
                          <a:latin typeface="+mn-lt"/>
                        </a:rPr>
                        <a:t> </a:t>
                      </a:r>
                      <a:r>
                        <a:rPr lang="en-US" sz="1400" b="0" baseline="0" dirty="0" smtClean="0">
                          <a:solidFill>
                            <a:schemeClr val="tx1"/>
                          </a:solidFill>
                          <a:latin typeface="+mn-lt"/>
                        </a:rPr>
                        <a:t>Let’s take a look at the references that govern this session.</a:t>
                      </a:r>
                      <a:endParaRPr lang="en-US" sz="1400" b="0" i="0" baseline="0" dirty="0" smtClean="0">
                        <a:solidFill>
                          <a:schemeClr val="tx1"/>
                        </a:solidFill>
                        <a:latin typeface="+mn-lt"/>
                      </a:endParaRPr>
                    </a:p>
                    <a:p>
                      <a:pPr lvl="1"/>
                      <a:endParaRPr lang="en-US" sz="1400" b="0" i="0"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151755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43819745"/>
              </p:ext>
            </p:extLst>
          </p:nvPr>
        </p:nvGraphicFramePr>
        <p:xfrm>
          <a:off x="305404" y="4184650"/>
          <a:ext cx="6399592" cy="5293878"/>
        </p:xfrm>
        <a:graphic>
          <a:graphicData uri="http://schemas.openxmlformats.org/drawingml/2006/table">
            <a:tbl>
              <a:tblPr firstRow="1" bandRow="1">
                <a:tableStyleId>{5C22544A-7EE6-4342-B048-85BDC9FD1C3A}</a:tableStyleId>
              </a:tblPr>
              <a:tblGrid>
                <a:gridCol w="6399592">
                  <a:extLst>
                    <a:ext uri="{9D8B030D-6E8A-4147-A177-3AD203B41FA5}">
                      <a16:colId xmlns:a16="http://schemas.microsoft.com/office/drawing/2014/main" xmlns="" val="20000"/>
                    </a:ext>
                  </a:extLst>
                </a:gridCol>
              </a:tblGrid>
              <a:tr h="25454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745242">
                <a:tc>
                  <a:txBody>
                    <a:bodyPr/>
                    <a:lstStyle/>
                    <a:p>
                      <a:r>
                        <a:rPr lang="en-US" sz="1400" b="1" dirty="0" smtClean="0">
                          <a:solidFill>
                            <a:schemeClr val="tx1"/>
                          </a:solidFill>
                        </a:rPr>
                        <a:t>Facilitator</a:t>
                      </a:r>
                    </a:p>
                    <a:p>
                      <a:endParaRPr lang="en-US" sz="1400" b="0" baseline="0" dirty="0" smtClean="0">
                        <a:solidFill>
                          <a:schemeClr val="tx1"/>
                        </a:solidFill>
                      </a:endParaRPr>
                    </a:p>
                    <a:p>
                      <a:r>
                        <a:rPr lang="en-US" sz="1400" b="1" dirty="0" smtClean="0">
                          <a:solidFill>
                            <a:schemeClr val="tx1"/>
                          </a:solidFill>
                        </a:rPr>
                        <a:t>Say:</a:t>
                      </a:r>
                      <a:r>
                        <a:rPr lang="en-US" sz="1400" b="1" baseline="0" dirty="0" smtClean="0">
                          <a:solidFill>
                            <a:schemeClr val="tx1"/>
                          </a:solidFill>
                        </a:rPr>
                        <a:t> </a:t>
                      </a:r>
                      <a:r>
                        <a:rPr lang="en-US" sz="1400" b="0" baseline="0" dirty="0" smtClean="0">
                          <a:solidFill>
                            <a:schemeClr val="tx1"/>
                          </a:solidFill>
                        </a:rPr>
                        <a:t>Stage 1 of the Medical Program is Medical Prescreen</a:t>
                      </a:r>
                      <a:r>
                        <a:rPr lang="en-US" sz="1400" b="0" i="1" baseline="0" dirty="0" smtClean="0">
                          <a:solidFill>
                            <a:schemeClr val="tx1"/>
                          </a:solidFill>
                        </a:rPr>
                        <a:t>: </a:t>
                      </a:r>
                      <a:r>
                        <a:rPr lang="en-US" sz="1400" b="0" i="0" baseline="0" dirty="0" smtClean="0">
                          <a:solidFill>
                            <a:schemeClr val="tx1"/>
                          </a:solidFill>
                        </a:rPr>
                        <a:t>All MEPS medical departments must conduct a medical prescreen program as established by the Chief Medical Officer (CMO) with support from MEPS Commanders and Inter-service Recruitment Committee (IRC) (reference UMR 601-23). </a:t>
                      </a:r>
                    </a:p>
                    <a:p>
                      <a:endParaRPr lang="en-US" sz="1400" b="0" i="0" baseline="0" dirty="0" smtClean="0">
                        <a:solidFill>
                          <a:schemeClr val="tx1"/>
                        </a:solidFill>
                      </a:endParaRPr>
                    </a:p>
                    <a:p>
                      <a:r>
                        <a:rPr lang="en-US" sz="1400" b="1" i="0" baseline="0" dirty="0" smtClean="0">
                          <a:solidFill>
                            <a:schemeClr val="tx1"/>
                          </a:solidFill>
                        </a:rPr>
                        <a:t>Medical Prescreen</a:t>
                      </a:r>
                      <a:endParaRPr lang="en-US" sz="1400" b="1" i="0" dirty="0" smtClean="0">
                        <a:solidFill>
                          <a:schemeClr val="tx1"/>
                        </a:solidFill>
                      </a:endParaRPr>
                    </a:p>
                    <a:p>
                      <a:pPr marL="285750" lvl="0" indent="-285750">
                        <a:buClr>
                          <a:srgbClr val="000000"/>
                        </a:buClr>
                        <a:buFont typeface="Arial" panose="020B0604020202020204" pitchFamily="34" charset="0"/>
                        <a:buChar char="•"/>
                      </a:pPr>
                      <a:r>
                        <a:rPr lang="en-US" altLang="en-US" sz="1400" b="0" kern="0" dirty="0" smtClean="0"/>
                        <a:t>Determine if medical examination is authorized</a:t>
                      </a:r>
                    </a:p>
                    <a:p>
                      <a:pPr marL="285750" lvl="0" indent="-285750">
                        <a:buClr>
                          <a:srgbClr val="000000"/>
                        </a:buClr>
                        <a:buFont typeface="Arial" panose="020B0604020202020204" pitchFamily="34" charset="0"/>
                        <a:buChar char="•"/>
                      </a:pPr>
                      <a:r>
                        <a:rPr lang="en-US" altLang="en-US" sz="1400" b="0" kern="0" dirty="0" smtClean="0"/>
                        <a:t>Determine if additional medical information is required </a:t>
                      </a:r>
                    </a:p>
                    <a:p>
                      <a:pPr marL="285750" lvl="0" indent="-285750">
                        <a:buClr>
                          <a:srgbClr val="000000"/>
                        </a:buClr>
                        <a:buFont typeface="Arial" panose="020B0604020202020204" pitchFamily="34" charset="0"/>
                        <a:buChar char="•"/>
                      </a:pPr>
                      <a:r>
                        <a:rPr lang="en-US" altLang="en-US" sz="1400" b="0" kern="0" dirty="0" smtClean="0"/>
                        <a:t>Determine medical conditions that do not meet accession medical standards (medically disqualifies) </a:t>
                      </a:r>
                    </a:p>
                    <a:p>
                      <a:pPr marL="742950" lvl="1" indent="-285750">
                        <a:buClr>
                          <a:srgbClr val="000000"/>
                        </a:buClr>
                        <a:buFont typeface="Arial" panose="020B0604020202020204" pitchFamily="34" charset="0"/>
                        <a:buChar char="•"/>
                      </a:pPr>
                      <a:r>
                        <a:rPr lang="en-US" altLang="en-US" sz="1400" b="0" kern="0" dirty="0" smtClean="0">
                          <a:solidFill>
                            <a:srgbClr val="000000"/>
                          </a:solidFill>
                        </a:rPr>
                        <a:t>Medical examination can still be authorized if there is the potential for a Service medical wavier </a:t>
                      </a:r>
                    </a:p>
                    <a:p>
                      <a:endParaRPr lang="en-US" sz="1400" b="0" i="0" baseline="0" dirty="0" smtClean="0">
                        <a:solidFill>
                          <a:schemeClr val="tx1"/>
                        </a:solidFill>
                      </a:endParaRPr>
                    </a:p>
                    <a:p>
                      <a:pPr>
                        <a:buFont typeface="Arial" panose="020B0604020202020204" pitchFamily="34" charset="0"/>
                        <a:buNone/>
                      </a:pPr>
                      <a:r>
                        <a:rPr lang="en-US" altLang="en-US" sz="1400" b="1" kern="0" dirty="0" smtClean="0"/>
                        <a:t>Re-emphasize:</a:t>
                      </a:r>
                      <a:r>
                        <a:rPr lang="en-US" altLang="en-US" sz="1400" b="1" kern="0" baseline="0" dirty="0" smtClean="0"/>
                        <a:t> </a:t>
                      </a:r>
                      <a:r>
                        <a:rPr lang="en-US" altLang="en-US" sz="1400" b="0" kern="0" dirty="0" smtClean="0"/>
                        <a:t>Medical Processing is an important part of accession to identify qualified, effective, and able-bodied volunteers to serve in the U.S. Armed Forces.</a:t>
                      </a:r>
                    </a:p>
                    <a:p>
                      <a:pPr>
                        <a:buFont typeface="Arial" panose="020B0604020202020204" pitchFamily="34" charset="0"/>
                        <a:buNone/>
                      </a:pPr>
                      <a:endParaRPr lang="en-US" altLang="en-US" sz="1400" b="0" kern="0" dirty="0" smtClean="0"/>
                    </a:p>
                    <a:p>
                      <a:pPr>
                        <a:buFont typeface="Arial" panose="020B0604020202020204" pitchFamily="34" charset="0"/>
                        <a:buNone/>
                      </a:pPr>
                      <a:r>
                        <a:rPr lang="en-US" altLang="en-US" sz="1400" b="1" kern="0" dirty="0" smtClean="0"/>
                        <a:t>Important</a:t>
                      </a:r>
                      <a:r>
                        <a:rPr lang="en-US" altLang="en-US" sz="1400" b="1" kern="0" baseline="0" dirty="0" smtClean="0"/>
                        <a:t> Notification: </a:t>
                      </a:r>
                      <a:r>
                        <a:rPr lang="en-US" altLang="en-US" sz="1400" b="0" kern="0" dirty="0" smtClean="0"/>
                        <a:t>Attrition of recruits at basic training, especially for medical conditions that existed prior to service, is a problem for all Services; therefore, disclosure of medical histories and conditions are important.</a:t>
                      </a: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r h="254545">
                <a:tc>
                  <a:txBody>
                    <a:bodyPr/>
                    <a:lstStyle/>
                    <a:p>
                      <a:endParaRPr lang="en-US" sz="1200" b="0" i="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8952912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846426221"/>
              </p:ext>
            </p:extLst>
          </p:nvPr>
        </p:nvGraphicFramePr>
        <p:xfrm>
          <a:off x="209551" y="4205455"/>
          <a:ext cx="6557963" cy="484651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55901">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altLang="en-US" sz="1200" b="0" dirty="0" smtClean="0">
                          <a:cs typeface="Arial" panose="020B0604020202020204" pitchFamily="34" charset="0"/>
                        </a:rPr>
                        <a:t>There have always been two types of Prescreens; they will now be titled: Simple Prescreen and Complex Prescreen. This standardizes the naming of the types of  Prescreens and eliminates MEPS Prescreen nicknames such as: clean, dirty, etc. </a:t>
                      </a:r>
                    </a:p>
                    <a:p>
                      <a:endParaRPr lang="en-US" sz="1200" b="0" dirty="0" smtClean="0">
                        <a:solidFill>
                          <a:schemeClr val="dk1"/>
                        </a:solidFill>
                        <a:latin typeface="Calibri" panose="020F0502020204030204" pitchFamily="34" charset="0"/>
                        <a:cs typeface="Calibri" panose="020F0502020204030204" pitchFamily="34" charset="0"/>
                      </a:endParaRPr>
                    </a:p>
                    <a:p>
                      <a:r>
                        <a:rPr lang="en-US" sz="1200" dirty="0" smtClean="0">
                          <a:solidFill>
                            <a:schemeClr val="dk1"/>
                          </a:solidFill>
                          <a:latin typeface="Calibri" panose="020F0502020204030204" pitchFamily="34" charset="0"/>
                          <a:cs typeface="Calibri" panose="020F0502020204030204" pitchFamily="34" charset="0"/>
                        </a:rPr>
                        <a:t>A Complex Prescreen </a:t>
                      </a:r>
                      <a:r>
                        <a:rPr lang="en-US" sz="1200" b="0" dirty="0" smtClean="0">
                          <a:solidFill>
                            <a:schemeClr val="dk1"/>
                          </a:solidFill>
                          <a:latin typeface="Calibri" panose="020F0502020204030204" pitchFamily="34" charset="0"/>
                          <a:cs typeface="Calibri" panose="020F0502020204030204" pitchFamily="34" charset="0"/>
                        </a:rPr>
                        <a:t>is defined as DD Form 2807-2 with “YES” answers</a:t>
                      </a:r>
                      <a:r>
                        <a:rPr lang="en-US" sz="1200" b="0" baseline="0" dirty="0" smtClean="0">
                          <a:solidFill>
                            <a:schemeClr val="dk1"/>
                          </a:solidFill>
                          <a:latin typeface="Calibri" panose="020F0502020204030204" pitchFamily="34" charset="0"/>
                          <a:cs typeface="Calibri" panose="020F0502020204030204" pitchFamily="34" charset="0"/>
                        </a:rPr>
                        <a:t> </a:t>
                      </a:r>
                      <a:r>
                        <a:rPr lang="en-US" sz="1200" b="0" dirty="0" smtClean="0">
                          <a:solidFill>
                            <a:schemeClr val="dk1"/>
                          </a:solidFill>
                          <a:latin typeface="Calibri" panose="020F0502020204030204" pitchFamily="34" charset="0"/>
                          <a:cs typeface="Calibri" panose="020F0502020204030204" pitchFamily="34" charset="0"/>
                        </a:rPr>
                        <a:t>to questions other than 9, 11, 20, and 138 as referenced in the UMR 40-1. If there is a</a:t>
                      </a:r>
                      <a:r>
                        <a:rPr lang="en-US" sz="1200" b="0" baseline="0" dirty="0" smtClean="0">
                          <a:solidFill>
                            <a:schemeClr val="dk1"/>
                          </a:solidFill>
                          <a:latin typeface="Calibri" panose="020F0502020204030204" pitchFamily="34" charset="0"/>
                          <a:cs typeface="Calibri" panose="020F0502020204030204" pitchFamily="34" charset="0"/>
                        </a:rPr>
                        <a:t> </a:t>
                      </a:r>
                      <a:r>
                        <a:rPr lang="en-US" sz="1200" b="0" dirty="0" smtClean="0">
                          <a:solidFill>
                            <a:schemeClr val="dk1"/>
                          </a:solidFill>
                          <a:latin typeface="Calibri" panose="020F0502020204030204" pitchFamily="34" charset="0"/>
                          <a:cs typeface="Calibri" panose="020F0502020204030204" pitchFamily="34" charset="0"/>
                        </a:rPr>
                        <a:t>“YES” to question 138 that indicates a behavioral health issue requiring a prescreen</a:t>
                      </a:r>
                      <a:r>
                        <a:rPr lang="en-US" sz="1200" b="0" baseline="0" dirty="0" smtClean="0">
                          <a:solidFill>
                            <a:schemeClr val="dk1"/>
                          </a:solidFill>
                          <a:latin typeface="Calibri" panose="020F0502020204030204" pitchFamily="34" charset="0"/>
                          <a:cs typeface="Calibri" panose="020F0502020204030204" pitchFamily="34" charset="0"/>
                        </a:rPr>
                        <a:t> </a:t>
                      </a:r>
                      <a:r>
                        <a:rPr lang="en-US" sz="1200" b="0" dirty="0" smtClean="0">
                          <a:solidFill>
                            <a:schemeClr val="dk1"/>
                          </a:solidFill>
                          <a:latin typeface="Calibri" panose="020F0502020204030204" pitchFamily="34" charset="0"/>
                          <a:cs typeface="Calibri" panose="020F0502020204030204" pitchFamily="34" charset="0"/>
                        </a:rPr>
                        <a:t>review by a MEPS medical provider, this is also a complex prescreen.</a:t>
                      </a:r>
                      <a:r>
                        <a:rPr lang="en-US" sz="1200" b="0" baseline="0" dirty="0" smtClean="0">
                          <a:solidFill>
                            <a:schemeClr val="dk1"/>
                          </a:solidFill>
                          <a:latin typeface="Calibri" panose="020F0502020204030204" pitchFamily="34" charset="0"/>
                          <a:cs typeface="Calibri" panose="020F0502020204030204" pitchFamily="34" charset="0"/>
                        </a:rPr>
                        <a:t> </a:t>
                      </a:r>
                      <a:r>
                        <a:rPr lang="en-US" sz="1200" i="1" dirty="0" smtClean="0">
                          <a:solidFill>
                            <a:schemeClr val="dk1"/>
                          </a:solidFill>
                          <a:latin typeface="Calibri" panose="020F0502020204030204" pitchFamily="34" charset="0"/>
                          <a:cs typeface="Calibri" panose="020F0502020204030204" pitchFamily="34" charset="0"/>
                        </a:rPr>
                        <a:t>Note</a:t>
                      </a:r>
                      <a:r>
                        <a:rPr lang="en-US" sz="1200" dirty="0" smtClean="0">
                          <a:solidFill>
                            <a:schemeClr val="dk1"/>
                          </a:solidFill>
                          <a:latin typeface="Calibri" panose="020F0502020204030204" pitchFamily="34" charset="0"/>
                          <a:cs typeface="Calibri" panose="020F0502020204030204" pitchFamily="34" charset="0"/>
                        </a:rPr>
                        <a:t>: </a:t>
                      </a:r>
                      <a:r>
                        <a:rPr lang="en-US" sz="1200" b="0" dirty="0" smtClean="0">
                          <a:solidFill>
                            <a:schemeClr val="dk1"/>
                          </a:solidFill>
                          <a:latin typeface="Calibri" panose="020F0502020204030204" pitchFamily="34" charset="0"/>
                          <a:cs typeface="Calibri" panose="020F0502020204030204" pitchFamily="34" charset="0"/>
                        </a:rPr>
                        <a:t>DD Form 2807-2 must have “Processing Authorized” (PA) by Medical Provider or</a:t>
                      </a:r>
                    </a:p>
                    <a:p>
                      <a:r>
                        <a:rPr lang="en-US" sz="1200" b="0" dirty="0" smtClean="0">
                          <a:solidFill>
                            <a:schemeClr val="dk1"/>
                          </a:solidFill>
                          <a:latin typeface="Calibri" panose="020F0502020204030204" pitchFamily="34" charset="0"/>
                          <a:cs typeface="Calibri" panose="020F0502020204030204" pitchFamily="34" charset="0"/>
                        </a:rPr>
                        <a:t>Processing Requested by SMWRA (PRW) Medical Processing Status (DD Form 2807-2</a:t>
                      </a:r>
                      <a:r>
                        <a:rPr lang="en-US" sz="1200" b="0" baseline="0" dirty="0" smtClean="0">
                          <a:solidFill>
                            <a:schemeClr val="dk1"/>
                          </a:solidFill>
                          <a:latin typeface="Calibri" panose="020F0502020204030204" pitchFamily="34" charset="0"/>
                          <a:cs typeface="Calibri" panose="020F0502020204030204" pitchFamily="34" charset="0"/>
                        </a:rPr>
                        <a:t> </a:t>
                      </a:r>
                      <a:r>
                        <a:rPr lang="en-US" sz="1200" b="0" dirty="0" smtClean="0">
                          <a:solidFill>
                            <a:schemeClr val="dk1"/>
                          </a:solidFill>
                          <a:latin typeface="Calibri" panose="020F0502020204030204" pitchFamily="34" charset="0"/>
                          <a:cs typeface="Calibri" panose="020F0502020204030204" pitchFamily="34" charset="0"/>
                        </a:rPr>
                        <a:t>Section VII) to be eligible for QRP.</a:t>
                      </a:r>
                    </a:p>
                    <a:p>
                      <a:endParaRPr lang="en-US" sz="1200" b="0" dirty="0" smtClean="0">
                        <a:solidFill>
                          <a:schemeClr val="dk1"/>
                        </a:solidFill>
                        <a:latin typeface="Calibri" panose="020F0502020204030204" pitchFamily="34" charset="0"/>
                        <a:cs typeface="Calibri" panose="020F0502020204030204" pitchFamily="34" charset="0"/>
                      </a:endParaRPr>
                    </a:p>
                    <a:p>
                      <a:r>
                        <a:rPr lang="en-US" sz="1200" b="0" dirty="0" smtClean="0">
                          <a:solidFill>
                            <a:schemeClr val="tx1"/>
                          </a:solidFill>
                        </a:rPr>
                        <a:t>The minimum number of business days for initial review of complex Prescreens is 2 business days. </a:t>
                      </a:r>
                      <a:endParaRPr lang="en-US" sz="1200" b="0" dirty="0" smtClean="0">
                        <a:latin typeface="Calibri" panose="020F0502020204030204" pitchFamily="34" charset="0"/>
                        <a:cs typeface="Calibri" panose="020F0502020204030204" pitchFamily="34" charset="0"/>
                      </a:endParaRPr>
                    </a:p>
                    <a:p>
                      <a:endParaRPr lang="en-US" sz="1200" b="0" dirty="0" smtClean="0">
                        <a:solidFill>
                          <a:schemeClr val="dk1"/>
                        </a:solidFill>
                        <a:latin typeface="Calibri" panose="020F0502020204030204" pitchFamily="34" charset="0"/>
                        <a:cs typeface="Calibri" panose="020F0502020204030204" pitchFamily="34" charset="0"/>
                      </a:endParaRPr>
                    </a:p>
                    <a:p>
                      <a:pPr marL="171450" indent="-171450">
                        <a:buFont typeface="Wingdings" panose="05000000000000000000" pitchFamily="2" charset="2"/>
                        <a:buChar char="Ø"/>
                      </a:pPr>
                      <a:r>
                        <a:rPr lang="en-US" sz="1200" b="0" i="0" u="none" strike="noStrike" kern="1200" baseline="0" dirty="0" smtClean="0">
                          <a:solidFill>
                            <a:schemeClr val="dk1"/>
                          </a:solidFill>
                          <a:latin typeface="+mn-lt"/>
                          <a:ea typeface="+mn-ea"/>
                          <a:cs typeface="+mn-cs"/>
                        </a:rPr>
                        <a:t>For a Prescreen that is submitted on Monday NLT 1100, the Prescreen review is completed NLT than Wednesday by Close of Business (COB).</a:t>
                      </a:r>
                    </a:p>
                    <a:p>
                      <a:endParaRPr lang="en-US" sz="1200" b="0" dirty="0" smtClean="0">
                        <a:solidFill>
                          <a:schemeClr val="dk1"/>
                        </a:solidFill>
                        <a:latin typeface="+mn-lt"/>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rPr>
                        <a:t>The maximum number of business days for initial review of complex Prescreens is 30 business days.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chemeClr val="tx1"/>
                        </a:solidFill>
                      </a:endParaRPr>
                    </a:p>
                    <a:p>
                      <a:pPr marL="171450" indent="-171450">
                        <a:buFont typeface="Wingdings" panose="05000000000000000000" pitchFamily="2" charset="2"/>
                        <a:buChar char="Ø"/>
                      </a:pPr>
                      <a:r>
                        <a:rPr lang="en-US" sz="1200" b="0" i="0" u="none" strike="noStrike" kern="1200" baseline="0" dirty="0" smtClean="0">
                          <a:solidFill>
                            <a:schemeClr val="dk1"/>
                          </a:solidFill>
                          <a:latin typeface="+mn-lt"/>
                          <a:ea typeface="+mn-ea"/>
                          <a:cs typeface="+mn-cs"/>
                        </a:rPr>
                        <a:t># of pages of supporting medical documents / 6 pages per business day = number of business days to complete Prescreen review. Submission date is day 0. The next business day is day 1. Example. 23 pages submitted on Monday NLT 1100, the review will be completed NLT Friday.</a:t>
                      </a:r>
                      <a:endParaRPr lang="en-US" sz="1200" b="0" dirty="0" smtClean="0">
                        <a:solidFill>
                          <a:schemeClr val="tx1"/>
                        </a:solidFill>
                        <a:latin typeface="Calibri" panose="020F0502020204030204" pitchFamily="34" charset="0"/>
                        <a:cs typeface="Calibri" panose="020F0502020204030204" pitchFamily="34" charset="0"/>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9528457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21170981"/>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t>Complete DD 2807-2. (Provide instructions)</a:t>
                      </a:r>
                    </a:p>
                    <a:p>
                      <a:r>
                        <a:rPr lang="en-US" sz="1200" b="0" dirty="0" smtClean="0"/>
                        <a:t>a) Warning statement for disclosing all medical history.</a:t>
                      </a:r>
                    </a:p>
                    <a:p>
                      <a:r>
                        <a:rPr lang="en-US" sz="1200" b="0" dirty="0" smtClean="0"/>
                        <a:t>b) No significant medical history. </a:t>
                      </a:r>
                    </a:p>
                    <a:p>
                      <a:r>
                        <a:rPr lang="en-US" sz="1200" b="0" dirty="0" smtClean="0"/>
                        <a:t>c) Significant medical history (Medical documents required) Include previous medically discharged applicants. </a:t>
                      </a:r>
                    </a:p>
                    <a:p>
                      <a:r>
                        <a:rPr lang="en-US" sz="1200" b="0" dirty="0" smtClean="0"/>
                        <a:t>d) Drug and Alcohol test acknowledgement.</a:t>
                      </a:r>
                    </a:p>
                    <a:p>
                      <a:endParaRPr lang="en-US" sz="1200" b="0" i="1" baseline="0" dirty="0" smtClean="0">
                        <a:solidFill>
                          <a:schemeClr val="tx1"/>
                        </a:solidFill>
                      </a:endParaRPr>
                    </a:p>
                    <a:p>
                      <a:r>
                        <a:rPr lang="en-US" sz="1200" b="0" i="0" baseline="0" dirty="0" smtClean="0">
                          <a:solidFill>
                            <a:schemeClr val="tx1"/>
                          </a:solidFill>
                        </a:rPr>
                        <a:t>The Recruiting Services must submit a Department of Defense (DD) Form 2807-2, Medical Pre-screen of Medical History Report, in order for an applicant to be considered for a medical examination at the MEPS IAW UMR 40-1. </a:t>
                      </a:r>
                    </a:p>
                    <a:p>
                      <a:endParaRPr lang="en-US" sz="1200" b="0" i="0" baseline="0" dirty="0" smtClean="0">
                        <a:solidFill>
                          <a:schemeClr val="tx1"/>
                        </a:solidFill>
                      </a:endParaRPr>
                    </a:p>
                    <a:p>
                      <a:r>
                        <a:rPr lang="en-US" sz="1200" b="0" i="0" u="none" strike="noStrike" kern="1200" baseline="0" dirty="0" smtClean="0">
                          <a:solidFill>
                            <a:schemeClr val="dk1"/>
                          </a:solidFill>
                          <a:latin typeface="+mn-lt"/>
                          <a:ea typeface="+mn-ea"/>
                          <a:cs typeface="+mn-cs"/>
                        </a:rPr>
                        <a:t>No specialty consultations/ancillary services will be ordered for applicants who are at the prescreen stage of their medical processing. </a:t>
                      </a:r>
                      <a:endParaRPr lang="en-US" sz="1200" b="0" i="0" baseline="0" dirty="0" smtClean="0">
                        <a:solidFill>
                          <a:schemeClr val="tx1"/>
                        </a:solidFill>
                        <a:latin typeface="+mn-lt"/>
                      </a:endParaRPr>
                    </a:p>
                    <a:p>
                      <a:endParaRPr lang="en-US" sz="1200" b="0" i="0" baseline="0" dirty="0" smtClean="0">
                        <a:solidFill>
                          <a:schemeClr val="tx1"/>
                        </a:solidFill>
                      </a:endParaRPr>
                    </a:p>
                    <a:p>
                      <a:r>
                        <a:rPr lang="en-US" sz="1200" b="0" i="0" baseline="0" dirty="0" smtClean="0">
                          <a:solidFill>
                            <a:schemeClr val="tx1"/>
                          </a:solidFill>
                        </a:rPr>
                        <a:t>The pre-screen may be submitted with or without the projection; however, the UMF 680-3A-E, Request for Examination, must accompany the prescreen submission to support data entry. </a:t>
                      </a:r>
                    </a:p>
                    <a:p>
                      <a:endParaRPr lang="en-US" sz="1200" b="0" i="0" baseline="0" dirty="0" smtClean="0">
                        <a:solidFill>
                          <a:schemeClr val="tx1"/>
                        </a:solidFill>
                      </a:endParaRPr>
                    </a:p>
                    <a:p>
                      <a:r>
                        <a:rPr lang="en-US" sz="1200" b="0" i="0" baseline="0" dirty="0" smtClean="0">
                          <a:solidFill>
                            <a:schemeClr val="tx1"/>
                          </a:solidFill>
                        </a:rPr>
                        <a:t>The UMF 680-3A-E must be legible. </a:t>
                      </a:r>
                      <a:endParaRPr lang="en-US" sz="1200" b="0" i="0" dirty="0" smtClean="0">
                        <a:solidFill>
                          <a:schemeClr val="tx1"/>
                        </a:solidFill>
                      </a:endParaRPr>
                    </a:p>
                    <a:p>
                      <a:endParaRPr lang="en-US" sz="1200" b="0" i="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129937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79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574183566"/>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latin typeface="+mn-lt"/>
                        </a:rPr>
                        <a:t>Facilitator</a:t>
                      </a:r>
                    </a:p>
                    <a:p>
                      <a:endParaRPr lang="en-US" sz="1200" b="0" baseline="0" dirty="0" smtClean="0">
                        <a:solidFill>
                          <a:schemeClr val="tx1"/>
                        </a:solidFill>
                        <a:latin typeface="+mn-lt"/>
                      </a:endParaRPr>
                    </a:p>
                    <a:p>
                      <a:r>
                        <a:rPr lang="en-US" sz="1200" b="1" dirty="0" smtClean="0">
                          <a:solidFill>
                            <a:schemeClr val="tx1"/>
                          </a:solidFill>
                          <a:latin typeface="+mn-lt"/>
                        </a:rPr>
                        <a:t>Say: </a:t>
                      </a:r>
                      <a:r>
                        <a:rPr lang="en-US" sz="1200" b="0" baseline="0" dirty="0" smtClean="0">
                          <a:solidFill>
                            <a:schemeClr val="tx1"/>
                          </a:solidFill>
                          <a:latin typeface="+mn-lt"/>
                        </a:rPr>
                        <a:t>When the reviewing provider comes to a decision, the decision will be recorded in Section VII, block 1 of the DD Form 2807-2</a:t>
                      </a:r>
                      <a:r>
                        <a:rPr lang="en-US" sz="1200" b="0" i="1" baseline="0" dirty="0" smtClean="0">
                          <a:solidFill>
                            <a:schemeClr val="tx1"/>
                          </a:solidFill>
                          <a:latin typeface="+mn-lt"/>
                        </a:rPr>
                        <a:t> </a:t>
                      </a:r>
                      <a:r>
                        <a:rPr lang="en-US" sz="1200" b="0" i="0" baseline="0" dirty="0" smtClean="0">
                          <a:solidFill>
                            <a:schemeClr val="tx1"/>
                          </a:solidFill>
                          <a:latin typeface="+mn-lt"/>
                        </a:rPr>
                        <a:t>as follows:</a:t>
                      </a:r>
                    </a:p>
                    <a:p>
                      <a:endParaRPr lang="en-US" sz="1200" b="0" i="0" strike="sngStrike" baseline="0" dirty="0" smtClean="0">
                        <a:solidFill>
                          <a:schemeClr val="tx1"/>
                        </a:solidFill>
                        <a:latin typeface="+mn-lt"/>
                      </a:endParaRPr>
                    </a:p>
                    <a:p>
                      <a:pPr>
                        <a:defRPr/>
                      </a:pPr>
                      <a:r>
                        <a:rPr lang="en-US" sz="1200" dirty="0" smtClean="0">
                          <a:solidFill>
                            <a:schemeClr val="tx1"/>
                          </a:solidFill>
                          <a:latin typeface="+mn-lt"/>
                        </a:rPr>
                        <a:t>Results of prescreen</a:t>
                      </a:r>
                    </a:p>
                    <a:p>
                      <a:pPr>
                        <a:defRPr/>
                      </a:pPr>
                      <a:r>
                        <a:rPr lang="en-US" sz="1200" b="0" dirty="0" smtClean="0">
                          <a:solidFill>
                            <a:schemeClr val="tx1"/>
                          </a:solidFill>
                          <a:latin typeface="+mn-lt"/>
                        </a:rPr>
                        <a:t>MEPS providers (government or contract) review DD Form 2807-2 and supporting documents:</a:t>
                      </a:r>
                    </a:p>
                    <a:p>
                      <a:pPr marL="285750" indent="-285750">
                        <a:buFont typeface="Arial" panose="020B0604020202020204" pitchFamily="34" charset="0"/>
                        <a:buChar char="•"/>
                        <a:defRPr/>
                      </a:pPr>
                      <a:r>
                        <a:rPr lang="en-US" sz="1200" b="0" dirty="0" smtClean="0">
                          <a:solidFill>
                            <a:schemeClr val="tx1"/>
                          </a:solidFill>
                          <a:latin typeface="+mn-lt"/>
                        </a:rPr>
                        <a:t>Processing Authorized (PA).</a:t>
                      </a:r>
                    </a:p>
                    <a:p>
                      <a:pPr marL="285750" indent="-285750">
                        <a:buFont typeface="Arial" panose="020B0604020202020204" pitchFamily="34" charset="0"/>
                        <a:buChar char="•"/>
                        <a:defRPr/>
                      </a:pPr>
                      <a:r>
                        <a:rPr lang="en-US" sz="1200" b="0" dirty="0" smtClean="0">
                          <a:solidFill>
                            <a:schemeClr val="tx1"/>
                          </a:solidFill>
                          <a:latin typeface="+mn-lt"/>
                        </a:rPr>
                        <a:t>Medical evaluation and/or Treatment Records needed (METR).</a:t>
                      </a:r>
                    </a:p>
                    <a:p>
                      <a:pPr marL="285750" indent="-285750">
                        <a:buFont typeface="Arial" panose="020B0604020202020204" pitchFamily="34" charset="0"/>
                        <a:buChar char="•"/>
                        <a:defRPr/>
                      </a:pPr>
                      <a:r>
                        <a:rPr lang="en-US" sz="1200" b="0" dirty="0" smtClean="0">
                          <a:solidFill>
                            <a:schemeClr val="tx1"/>
                          </a:solidFill>
                          <a:latin typeface="+mn-lt"/>
                        </a:rPr>
                        <a:t>Processing not Justified (PNJ) -</a:t>
                      </a:r>
                      <a:r>
                        <a:rPr lang="en-US" sz="1200" b="0" i="0" u="none" strike="noStrike" kern="1200" baseline="0" dirty="0" smtClean="0">
                          <a:solidFill>
                            <a:schemeClr val="dk1"/>
                          </a:solidFill>
                          <a:latin typeface="+mn-lt"/>
                          <a:ea typeface="+mn-ea"/>
                          <a:cs typeface="+mn-cs"/>
                        </a:rPr>
                        <a:t>Disqualifying conditions identified, Not authorized to physical. </a:t>
                      </a:r>
                      <a:endParaRPr lang="en-US" sz="1200" b="0" dirty="0" smtClean="0">
                        <a:solidFill>
                          <a:schemeClr val="tx1"/>
                        </a:solidFill>
                        <a:latin typeface="+mn-lt"/>
                      </a:endParaRPr>
                    </a:p>
                    <a:p>
                      <a:pPr marL="285750" indent="-285750">
                        <a:buFont typeface="Arial" panose="020B0604020202020204" pitchFamily="34" charset="0"/>
                        <a:buChar char="•"/>
                        <a:defRPr/>
                      </a:pPr>
                      <a:r>
                        <a:rPr lang="en-US" sz="1200" b="0" dirty="0" smtClean="0">
                          <a:solidFill>
                            <a:schemeClr val="tx1"/>
                          </a:solidFill>
                          <a:latin typeface="+mn-lt"/>
                        </a:rPr>
                        <a:t>Processing Hold (PH)- </a:t>
                      </a:r>
                      <a:r>
                        <a:rPr lang="en-US" sz="1200" b="0" i="0" u="none" strike="noStrike" kern="1200" baseline="0" dirty="0" smtClean="0">
                          <a:solidFill>
                            <a:schemeClr val="dk1"/>
                          </a:solidFill>
                          <a:latin typeface="+mn-lt"/>
                          <a:ea typeface="+mn-ea"/>
                          <a:cs typeface="+mn-cs"/>
                        </a:rPr>
                        <a:t>Other circumstances prevents authorization to physical. </a:t>
                      </a:r>
                      <a:endParaRPr lang="en-US" sz="1200" b="0" dirty="0" smtClean="0">
                        <a:solidFill>
                          <a:schemeClr val="tx1"/>
                        </a:solidFill>
                        <a:latin typeface="+mn-lt"/>
                      </a:endParaRPr>
                    </a:p>
                    <a:p>
                      <a:pPr marL="285750" indent="-285750">
                        <a:buFont typeface="Arial" panose="020B0604020202020204" pitchFamily="34" charset="0"/>
                        <a:buChar char="•"/>
                        <a:defRPr/>
                      </a:pPr>
                      <a:r>
                        <a:rPr lang="en-US" sz="1200" b="0" i="0" u="none" strike="noStrike" kern="1200" baseline="0" dirty="0" smtClean="0">
                          <a:solidFill>
                            <a:schemeClr val="dk1"/>
                          </a:solidFill>
                          <a:latin typeface="+mn-lt"/>
                          <a:ea typeface="+mn-ea"/>
                          <a:cs typeface="+mn-cs"/>
                        </a:rPr>
                        <a:t>Return Justified (RJ) - temporary disqualifying condition,</a:t>
                      </a:r>
                      <a:r>
                        <a:rPr lang="en-US" sz="1600" b="0" i="0" u="none" strike="noStrike" kern="1200" baseline="0" dirty="0" smtClean="0">
                          <a:solidFill>
                            <a:schemeClr val="dk1"/>
                          </a:solidFill>
                          <a:latin typeface="+mn-lt"/>
                          <a:ea typeface="+mn-ea"/>
                          <a:cs typeface="+mn-cs"/>
                        </a:rPr>
                        <a:t> </a:t>
                      </a:r>
                      <a:r>
                        <a:rPr lang="en-US" sz="1200" b="0" i="0" u="none" strike="noStrike" kern="1200" baseline="0" dirty="0" smtClean="0">
                          <a:solidFill>
                            <a:schemeClr val="dk1"/>
                          </a:solidFill>
                          <a:latin typeface="+mn-lt"/>
                          <a:ea typeface="+mn-ea"/>
                          <a:cs typeface="+mn-cs"/>
                        </a:rPr>
                        <a:t>allow medical processing at a later date. </a:t>
                      </a:r>
                      <a:endParaRPr lang="en-US" sz="1200" b="0" dirty="0" smtClean="0">
                        <a:solidFill>
                          <a:schemeClr val="tx1"/>
                        </a:solidFill>
                        <a:latin typeface="+mn-lt"/>
                      </a:endParaRPr>
                    </a:p>
                    <a:p>
                      <a:pPr marL="285750" indent="-285750">
                        <a:buFont typeface="Arial" panose="020B0604020202020204" pitchFamily="34" charset="0"/>
                        <a:buChar char="•"/>
                        <a:defRPr/>
                      </a:pPr>
                      <a:r>
                        <a:rPr lang="en-US" sz="1200" b="0" dirty="0" smtClean="0">
                          <a:solidFill>
                            <a:schemeClr val="tx1"/>
                          </a:solidFill>
                          <a:latin typeface="+mn-lt"/>
                        </a:rPr>
                        <a:t>Processing Requested by </a:t>
                      </a:r>
                      <a:r>
                        <a:rPr lang="en-US" altLang="en-US" sz="1200" b="0" dirty="0" smtClean="0">
                          <a:solidFill>
                            <a:schemeClr val="tx1"/>
                          </a:solidFill>
                          <a:latin typeface="+mn-lt"/>
                          <a:cs typeface="Arial" panose="020B0604020202020204" pitchFamily="34" charset="0"/>
                        </a:rPr>
                        <a:t>Service Medical Waiver Review Authority</a:t>
                      </a:r>
                      <a:r>
                        <a:rPr lang="en-US" altLang="en-US" sz="1200" dirty="0" smtClean="0">
                          <a:solidFill>
                            <a:schemeClr val="tx1"/>
                          </a:solidFill>
                          <a:latin typeface="+mn-lt"/>
                          <a:cs typeface="Arial" panose="020B0604020202020204" pitchFamily="34" charset="0"/>
                        </a:rPr>
                        <a:t> </a:t>
                      </a:r>
                      <a:r>
                        <a:rPr lang="en-US" sz="1200" b="0" dirty="0" smtClean="0">
                          <a:solidFill>
                            <a:schemeClr val="tx1"/>
                          </a:solidFill>
                          <a:latin typeface="+mn-lt"/>
                        </a:rPr>
                        <a:t>(PRW).</a:t>
                      </a:r>
                    </a:p>
                    <a:p>
                      <a:endParaRPr lang="en-US" sz="1200" b="0" i="0" strike="sngStrike" baseline="0" dirty="0" smtClean="0">
                        <a:solidFill>
                          <a:srgbClr val="FF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latin typeface="+mn-lt"/>
                        </a:rPr>
                        <a:t>Transition:</a:t>
                      </a:r>
                      <a:r>
                        <a:rPr lang="en-US" sz="1200" b="1" baseline="0" dirty="0" smtClean="0">
                          <a:solidFill>
                            <a:schemeClr val="tx1"/>
                          </a:solidFill>
                          <a:latin typeface="+mn-lt"/>
                        </a:rPr>
                        <a:t> </a:t>
                      </a:r>
                      <a:r>
                        <a:rPr lang="en-US" sz="1200" b="0" baseline="0" dirty="0" smtClean="0">
                          <a:solidFill>
                            <a:schemeClr val="tx1"/>
                          </a:solidFill>
                          <a:latin typeface="+mn-lt"/>
                        </a:rPr>
                        <a:t>Let’s take a look at Record Projection</a:t>
                      </a:r>
                      <a:endParaRPr lang="en-US" sz="1200" b="0" i="0" baseline="0" dirty="0" smtClean="0">
                        <a:solidFill>
                          <a:schemeClr val="tx1"/>
                        </a:solidFill>
                        <a:latin typeface="+mn-lt"/>
                      </a:endParaRPr>
                    </a:p>
                    <a:p>
                      <a:endParaRPr lang="en-US" sz="1200" b="0" i="0" strike="sngStrike" baseline="0" dirty="0" smtClean="0">
                        <a:solidFill>
                          <a:srgbClr val="FF0000"/>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67228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996863190"/>
              </p:ext>
            </p:extLst>
          </p:nvPr>
        </p:nvGraphicFramePr>
        <p:xfrm>
          <a:off x="120341" y="4128732"/>
          <a:ext cx="6557963" cy="521227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rPr>
                        <a:t>The references provided serves as the guide used to facilitate this session.</a:t>
                      </a:r>
                    </a:p>
                    <a:p>
                      <a:endParaRPr lang="en-US" sz="1200" b="1" baseline="0" dirty="0" smtClean="0">
                        <a:solidFill>
                          <a:schemeClr val="tx1"/>
                        </a:solidFill>
                      </a:endParaRPr>
                    </a:p>
                    <a:p>
                      <a:pPr lvl="0">
                        <a:defRPr/>
                      </a:pPr>
                      <a:r>
                        <a:rPr lang="en-US" sz="1200" dirty="0" smtClean="0"/>
                        <a:t>Aptitude Processing</a:t>
                      </a:r>
                    </a:p>
                    <a:p>
                      <a:pPr lvl="0"/>
                      <a:r>
                        <a:rPr lang="en-US" sz="1200" b="0" dirty="0" smtClean="0"/>
                        <a:t>DoD Directive 1304.12E, Military Personnel Accession Testing Programs (Sep 05)</a:t>
                      </a:r>
                    </a:p>
                    <a:p>
                      <a:pPr lvl="0"/>
                      <a:r>
                        <a:rPr lang="en-US" sz="1200" b="0" dirty="0" smtClean="0"/>
                        <a:t>AR 601-222, Armed Services Military Personnel Accession Testing Programs (Joint Service </a:t>
                      </a:r>
                      <a:r>
                        <a:rPr lang="en-US" sz="1200" b="0" dirty="0" err="1" smtClean="0"/>
                        <a:t>Reg</a:t>
                      </a:r>
                      <a:r>
                        <a:rPr lang="en-US" sz="1200" b="0" dirty="0" smtClean="0"/>
                        <a:t>) (Oct 05)</a:t>
                      </a:r>
                    </a:p>
                    <a:p>
                      <a:pPr lvl="0"/>
                      <a:r>
                        <a:rPr lang="en-US" sz="1200" b="0" dirty="0" smtClean="0"/>
                        <a:t>USMEPCOM </a:t>
                      </a:r>
                      <a:r>
                        <a:rPr lang="en-US" sz="1200" b="0" dirty="0" err="1" smtClean="0"/>
                        <a:t>Reg</a:t>
                      </a:r>
                      <a:r>
                        <a:rPr lang="en-US" sz="1200" b="0" dirty="0" smtClean="0"/>
                        <a:t> 611-1, Enlistment Qualification Tests (Oct 17)</a:t>
                      </a:r>
                    </a:p>
                    <a:p>
                      <a:pPr lvl="0"/>
                      <a:r>
                        <a:rPr lang="en-US" sz="1200" b="0" dirty="0" smtClean="0"/>
                        <a:t>USMEPCOM </a:t>
                      </a:r>
                      <a:r>
                        <a:rPr lang="en-US" sz="1200" b="0" dirty="0" err="1" smtClean="0"/>
                        <a:t>Reg</a:t>
                      </a:r>
                      <a:r>
                        <a:rPr lang="en-US" sz="1200" b="0" dirty="0" smtClean="0"/>
                        <a:t> 601-4, Student Testing Program (Sep 17)</a:t>
                      </a:r>
                    </a:p>
                    <a:p>
                      <a:pPr lvl="0"/>
                      <a:endParaRPr lang="en-US" sz="1200" b="0" dirty="0" smtClean="0"/>
                    </a:p>
                    <a:p>
                      <a:pPr lvl="0">
                        <a:defRPr/>
                      </a:pPr>
                      <a:r>
                        <a:rPr lang="en-US" sz="1200" dirty="0" smtClean="0"/>
                        <a:t>Medical Processing</a:t>
                      </a:r>
                    </a:p>
                    <a:p>
                      <a:pPr lvl="0"/>
                      <a:r>
                        <a:rPr lang="en-US" sz="1200" b="0" dirty="0" smtClean="0"/>
                        <a:t>DoD Instruction 6130.3, Medical Standards for Appointment, Enlistment and Induction into the Military Services (Mar 18)</a:t>
                      </a:r>
                    </a:p>
                    <a:p>
                      <a:pPr lvl="0"/>
                      <a:r>
                        <a:rPr lang="en-US" sz="1200" b="0" dirty="0" smtClean="0"/>
                        <a:t>AR 40-501, Standards of Medical Fitness (Joint Service </a:t>
                      </a:r>
                      <a:r>
                        <a:rPr lang="en-US" sz="1200" b="0" dirty="0" err="1" smtClean="0"/>
                        <a:t>Reg</a:t>
                      </a:r>
                      <a:r>
                        <a:rPr lang="en-US" sz="1200" b="0" dirty="0" smtClean="0"/>
                        <a:t>) (Jun 17)</a:t>
                      </a:r>
                    </a:p>
                    <a:p>
                      <a:pPr lvl="0"/>
                      <a:r>
                        <a:rPr lang="en-US" sz="1200" b="0" dirty="0" smtClean="0"/>
                        <a:t>USMEPCOM </a:t>
                      </a:r>
                      <a:r>
                        <a:rPr lang="en-US" sz="1200" b="0" dirty="0" err="1" smtClean="0"/>
                        <a:t>Reg</a:t>
                      </a:r>
                      <a:r>
                        <a:rPr lang="en-US" sz="1200" b="0" dirty="0" smtClean="0"/>
                        <a:t> 40-1, Medical Processing &amp; Examinations (Jul 17)</a:t>
                      </a:r>
                    </a:p>
                    <a:p>
                      <a:pPr lvl="0"/>
                      <a:r>
                        <a:rPr lang="en-US" sz="1200" b="0" dirty="0" smtClean="0"/>
                        <a:t>USMEPCOM </a:t>
                      </a:r>
                      <a:r>
                        <a:rPr lang="en-US" sz="1200" b="0" dirty="0" err="1" smtClean="0"/>
                        <a:t>Reg</a:t>
                      </a:r>
                      <a:r>
                        <a:rPr lang="en-US" sz="1200" b="0" dirty="0" smtClean="0"/>
                        <a:t> 40-8, DoD HIV and DAT Program (Mar 17)</a:t>
                      </a:r>
                    </a:p>
                    <a:p>
                      <a:pPr lvl="0"/>
                      <a:r>
                        <a:rPr lang="en-US" sz="1200" b="0" dirty="0" smtClean="0"/>
                        <a:t>USMEPCOM Medical Prescreen Program Standard Operating Procedure</a:t>
                      </a:r>
                    </a:p>
                    <a:p>
                      <a:pPr lvl="0"/>
                      <a:endParaRPr lang="en-US" sz="1200" b="0" dirty="0" smtClean="0"/>
                    </a:p>
                    <a:p>
                      <a:pPr lvl="0"/>
                      <a:r>
                        <a:rPr lang="en-US" sz="1200" dirty="0" smtClean="0"/>
                        <a:t>Accession Processing</a:t>
                      </a:r>
                    </a:p>
                    <a:p>
                      <a:pPr lvl="0"/>
                      <a:r>
                        <a:rPr lang="en-US" sz="1200" b="0" dirty="0" smtClean="0"/>
                        <a:t>DoD Directive 1145.02E, USMEPCOM (Oct 12) </a:t>
                      </a:r>
                    </a:p>
                    <a:p>
                      <a:pPr lvl="0"/>
                      <a:r>
                        <a:rPr lang="en-US" sz="1200" b="0" dirty="0" smtClean="0"/>
                        <a:t>DoD Instruction 1304.02, Accession Processing Data Collection Forms (Sep 11)</a:t>
                      </a:r>
                    </a:p>
                    <a:p>
                      <a:pPr lvl="0"/>
                      <a:r>
                        <a:rPr lang="en-US" sz="1200" b="0" dirty="0" smtClean="0"/>
                        <a:t>USMEPCOM </a:t>
                      </a:r>
                      <a:r>
                        <a:rPr lang="en-US" sz="1200" b="0" dirty="0" err="1" smtClean="0"/>
                        <a:t>Reg</a:t>
                      </a:r>
                      <a:r>
                        <a:rPr lang="en-US" sz="1200" b="0" dirty="0" smtClean="0"/>
                        <a:t> 601-23, Enlistment Processing (Oct 17)</a:t>
                      </a:r>
                    </a:p>
                    <a:p>
                      <a:pPr lvl="0"/>
                      <a:r>
                        <a:rPr lang="en-US" sz="1200" b="0" dirty="0" smtClean="0"/>
                        <a:t>USMEPCOM </a:t>
                      </a:r>
                      <a:r>
                        <a:rPr lang="en-US" sz="1200" b="0" dirty="0" err="1" smtClean="0"/>
                        <a:t>Reg</a:t>
                      </a:r>
                      <a:r>
                        <a:rPr lang="en-US" sz="1200" b="0" dirty="0" smtClean="0"/>
                        <a:t> 680-3, USMIRS (May 06)  </a:t>
                      </a:r>
                    </a:p>
                    <a:p>
                      <a:pPr lvl="0"/>
                      <a:r>
                        <a:rPr lang="en-US" sz="1200" b="0" dirty="0" smtClean="0"/>
                        <a:t>USMEPCOM </a:t>
                      </a:r>
                      <a:r>
                        <a:rPr lang="en-US" sz="1200" b="0" dirty="0" err="1" smtClean="0"/>
                        <a:t>Reg</a:t>
                      </a:r>
                      <a:r>
                        <a:rPr lang="en-US" sz="1200" b="0" dirty="0" smtClean="0"/>
                        <a:t> 55-2, Transportation and Travel</a:t>
                      </a:r>
                    </a:p>
                    <a:p>
                      <a:pPr lvl="0"/>
                      <a:endParaRPr lang="en-US" sz="1200" b="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rPr>
                        <a:t>Let’s look at the Applicant Record data entry .</a:t>
                      </a:r>
                      <a:endParaRPr lang="en-US" sz="1200" b="0" dirty="0" smtClean="0">
                        <a:solidFill>
                          <a:schemeClr val="tx1"/>
                        </a:solidFill>
                        <a:latin typeface="Times New Roman" panose="02020603050405020304" pitchFamily="18" charset="0"/>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029746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13522982"/>
              </p:ext>
            </p:extLst>
          </p:nvPr>
        </p:nvGraphicFramePr>
        <p:xfrm>
          <a:off x="209551" y="4205455"/>
          <a:ext cx="6557963" cy="466363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dirty="0" smtClean="0"/>
                        <a:t>Stage 2 of the Medical Program is </a:t>
                      </a:r>
                      <a:r>
                        <a:rPr lang="en-US" sz="1200" b="0" kern="0" dirty="0" smtClean="0"/>
                        <a:t>M</a:t>
                      </a:r>
                      <a:r>
                        <a:rPr lang="en-US" altLang="en-US" sz="1200" b="0" kern="0" dirty="0" smtClean="0"/>
                        <a:t>edical Examination. MEPS Chief Medical Officers or Assistant Chief Medical Officers are responsible for medical qualification determinations.</a:t>
                      </a:r>
                    </a:p>
                    <a:p>
                      <a:endParaRPr lang="en-US" sz="1200" b="0" i="1" dirty="0" smtClean="0">
                        <a:solidFill>
                          <a:schemeClr val="tx1"/>
                        </a:solidFill>
                      </a:endParaRPr>
                    </a:p>
                    <a:p>
                      <a:pPr marL="0" lvl="0" indent="0">
                        <a:buClr>
                          <a:srgbClr val="000000"/>
                        </a:buClr>
                        <a:buFont typeface="Wingdings" panose="05000000000000000000" pitchFamily="2" charset="2"/>
                        <a:buNone/>
                      </a:pPr>
                      <a:r>
                        <a:rPr lang="en-US" altLang="en-US" sz="1200" kern="0" dirty="0" smtClean="0">
                          <a:solidFill>
                            <a:srgbClr val="000000"/>
                          </a:solidFill>
                        </a:rPr>
                        <a:t>The Medical Examination consists of:</a:t>
                      </a:r>
                    </a:p>
                    <a:p>
                      <a:pPr marL="285750" lvl="0" indent="-285750">
                        <a:buClr>
                          <a:srgbClr val="000000"/>
                        </a:buClr>
                        <a:buFont typeface="Arial" panose="020B0604020202020204" pitchFamily="34" charset="0"/>
                        <a:buChar char="•"/>
                      </a:pPr>
                      <a:r>
                        <a:rPr lang="en-US" altLang="en-US" sz="1200" b="0" kern="0" dirty="0" smtClean="0">
                          <a:solidFill>
                            <a:srgbClr val="000000"/>
                          </a:solidFill>
                        </a:rPr>
                        <a:t>Medical history interviews </a:t>
                      </a:r>
                    </a:p>
                    <a:p>
                      <a:pPr marL="285750" lvl="0" indent="-285750">
                        <a:buClr>
                          <a:srgbClr val="000000"/>
                        </a:buClr>
                        <a:buFont typeface="Arial" panose="020B0604020202020204" pitchFamily="34" charset="0"/>
                        <a:buChar char="•"/>
                      </a:pPr>
                      <a:r>
                        <a:rPr lang="en-US" altLang="en-US" sz="1200" b="0" kern="0" dirty="0" smtClean="0">
                          <a:solidFill>
                            <a:srgbClr val="000000"/>
                          </a:solidFill>
                        </a:rPr>
                        <a:t>Physical screening examinations </a:t>
                      </a:r>
                    </a:p>
                    <a:p>
                      <a:pPr marL="285750" lvl="0" indent="-285750">
                        <a:buClr>
                          <a:srgbClr val="000000"/>
                        </a:buClr>
                        <a:buFont typeface="Arial" panose="020B0604020202020204" pitchFamily="34" charset="0"/>
                        <a:buChar char="•"/>
                      </a:pPr>
                      <a:r>
                        <a:rPr lang="en-US" altLang="en-US" sz="1200" b="0" kern="0" dirty="0" smtClean="0">
                          <a:solidFill>
                            <a:srgbClr val="000000"/>
                          </a:solidFill>
                        </a:rPr>
                        <a:t>Ortho-Neuro examinations</a:t>
                      </a:r>
                    </a:p>
                    <a:p>
                      <a:pPr marL="285750" lvl="0" indent="-285750">
                        <a:buClr>
                          <a:srgbClr val="000000"/>
                        </a:buClr>
                        <a:buFont typeface="Arial" panose="020B0604020202020204" pitchFamily="34" charset="0"/>
                        <a:buChar char="•"/>
                      </a:pPr>
                      <a:r>
                        <a:rPr lang="en-US" altLang="en-US" sz="1200" b="0" kern="0" dirty="0" smtClean="0">
                          <a:solidFill>
                            <a:srgbClr val="000000"/>
                          </a:solidFill>
                        </a:rPr>
                        <a:t>Medical testing (vision, hearing, height/weight, blood pressure)</a:t>
                      </a:r>
                    </a:p>
                    <a:p>
                      <a:pPr marL="285750" lvl="0" indent="-285750">
                        <a:buClr>
                          <a:srgbClr val="000000"/>
                        </a:buClr>
                        <a:buFont typeface="Arial" panose="020B0604020202020204" pitchFamily="34" charset="0"/>
                        <a:buChar char="•"/>
                      </a:pPr>
                      <a:r>
                        <a:rPr lang="en-US" altLang="en-US" sz="1200" b="0" kern="0" dirty="0" smtClean="0">
                          <a:solidFill>
                            <a:srgbClr val="000000"/>
                          </a:solidFill>
                        </a:rPr>
                        <a:t>Specimen collections (Drug and alcohol tests/HIV tests)</a:t>
                      </a:r>
                    </a:p>
                    <a:p>
                      <a:pPr marL="285750" lvl="0" indent="-285750">
                        <a:buClr>
                          <a:srgbClr val="000000"/>
                        </a:buClr>
                        <a:buFont typeface="Arial" panose="020B0604020202020204" pitchFamily="34" charset="0"/>
                        <a:buChar char="•"/>
                      </a:pPr>
                      <a:r>
                        <a:rPr lang="en-US" altLang="en-US" sz="1200" b="0" kern="0" dirty="0" smtClean="0"/>
                        <a:t>Determine if additional medical information is required </a:t>
                      </a:r>
                    </a:p>
                    <a:p>
                      <a:pPr marL="285750" lvl="0" indent="-285750">
                        <a:buClr>
                          <a:srgbClr val="000000"/>
                        </a:buClr>
                        <a:buFont typeface="Arial" panose="020B0604020202020204" pitchFamily="34" charset="0"/>
                        <a:buChar char="•"/>
                      </a:pPr>
                      <a:r>
                        <a:rPr lang="en-US" altLang="en-US" sz="1200" b="0" kern="0" dirty="0" smtClean="0"/>
                        <a:t>Determine if consultative services (known as referral service) are required </a:t>
                      </a:r>
                      <a:endParaRPr lang="en-US" sz="1200" b="0" i="1" baseline="0" dirty="0" smtClean="0">
                        <a:solidFill>
                          <a:schemeClr val="tx1"/>
                        </a:solidFill>
                      </a:endParaRPr>
                    </a:p>
                    <a:p>
                      <a:endParaRPr lang="en-US" sz="1200" b="0" i="1" dirty="0" smtClean="0">
                        <a:solidFill>
                          <a:schemeClr val="tx1"/>
                        </a:solidFill>
                      </a:endParaRPr>
                    </a:p>
                    <a:p>
                      <a:r>
                        <a:rPr lang="en-US" sz="1200" b="0" i="1" dirty="0" smtClean="0">
                          <a:solidFill>
                            <a:schemeClr val="tx1"/>
                          </a:solidFill>
                        </a:rPr>
                        <a:t>Forms:</a:t>
                      </a:r>
                    </a:p>
                    <a:p>
                      <a:r>
                        <a:rPr lang="en-US" sz="1200" b="0" i="0" baseline="0" dirty="0" smtClean="0">
                          <a:solidFill>
                            <a:schemeClr val="tx1"/>
                          </a:solidFill>
                        </a:rPr>
                        <a:t>• DD Form 2807-2 with substantiating and supporting medical documents as specified in the USMEPCOM Medical Prescreen Documents List and all other documentation requested by the MEPS provider. </a:t>
                      </a:r>
                    </a:p>
                    <a:p>
                      <a:r>
                        <a:rPr lang="en-US" sz="1200" b="0" i="0" baseline="0" dirty="0" smtClean="0">
                          <a:solidFill>
                            <a:schemeClr val="tx1"/>
                          </a:solidFill>
                        </a:rPr>
                        <a:t>• DD Form 1966/5 (Parental/Guardian Consent for Enlistment) </a:t>
                      </a:r>
                    </a:p>
                    <a:p>
                      <a:r>
                        <a:rPr lang="en-US" sz="1200" b="0" i="0" baseline="0" dirty="0" smtClean="0">
                          <a:solidFill>
                            <a:schemeClr val="tx1"/>
                          </a:solidFill>
                        </a:rPr>
                        <a:t>• Over-40 Documentation</a:t>
                      </a:r>
                    </a:p>
                    <a:p>
                      <a:r>
                        <a:rPr lang="en-US" sz="1200" b="0" i="0" baseline="0" dirty="0" smtClean="0">
                          <a:solidFill>
                            <a:schemeClr val="tx1"/>
                          </a:solidFill>
                        </a:rPr>
                        <a:t>• Prior Service Documentation</a:t>
                      </a:r>
                    </a:p>
                    <a:p>
                      <a:r>
                        <a:rPr lang="en-US" sz="1200" b="0" i="0" baseline="0" dirty="0" smtClean="0">
                          <a:solidFill>
                            <a:schemeClr val="tx1"/>
                          </a:solidFill>
                        </a:rPr>
                        <a:t>• Refractive Eye Surgery Worksheet (LASIK Surgery)</a:t>
                      </a:r>
                      <a:endParaRPr lang="en-US" sz="1200" b="0" i="1" baseline="0" dirty="0" smtClean="0">
                        <a:solidFill>
                          <a:schemeClr val="tx1"/>
                        </a:solidFill>
                      </a:endParaRPr>
                    </a:p>
                    <a:p>
                      <a:endParaRPr lang="en-US" sz="1200" b="0" i="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441225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996501381"/>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400" b="1" dirty="0" smtClean="0">
                          <a:solidFill>
                            <a:schemeClr val="tx1"/>
                          </a:solidFill>
                        </a:rPr>
                        <a:t>Facilitator</a:t>
                      </a:r>
                    </a:p>
                    <a:p>
                      <a:endParaRPr lang="en-US" sz="1400" b="0" baseline="0" dirty="0" smtClean="0">
                        <a:solidFill>
                          <a:schemeClr val="tx1"/>
                        </a:solidFill>
                      </a:endParaRPr>
                    </a:p>
                    <a:p>
                      <a:r>
                        <a:rPr lang="en-US" sz="1400" b="1" dirty="0" smtClean="0">
                          <a:solidFill>
                            <a:schemeClr val="tx1"/>
                          </a:solidFill>
                        </a:rPr>
                        <a:t>Say:</a:t>
                      </a:r>
                    </a:p>
                    <a:p>
                      <a:endParaRPr lang="en-US" sz="1400" b="0" i="1" baseline="0" dirty="0" smtClean="0">
                        <a:solidFill>
                          <a:schemeClr val="tx1"/>
                        </a:solidFill>
                      </a:endParaRPr>
                    </a:p>
                    <a:p>
                      <a:pPr lvl="0">
                        <a:defRPr/>
                      </a:pPr>
                      <a:r>
                        <a:rPr lang="en-US" altLang="en-US" sz="1200" kern="0" dirty="0" smtClean="0">
                          <a:cs typeface="Calibri" panose="020F0502020204030204" pitchFamily="34" charset="0"/>
                        </a:rPr>
                        <a:t>Medical Qualification Determinations</a:t>
                      </a:r>
                    </a:p>
                    <a:p>
                      <a:pPr marL="171450" lvl="0" indent="-171450">
                        <a:buFont typeface="Arial" panose="020B0604020202020204" pitchFamily="34" charset="0"/>
                        <a:buChar char="•"/>
                        <a:defRPr/>
                      </a:pPr>
                      <a:r>
                        <a:rPr lang="en-US" altLang="en-US" sz="1200" b="0" kern="0" dirty="0" smtClean="0"/>
                        <a:t>Determine if an applicant medically meets the requirements of Title 10 – to be qualified, effective</a:t>
                      </a:r>
                      <a:r>
                        <a:rPr lang="en-US" altLang="en-US" sz="1200" b="0" kern="0" dirty="0" smtClean="0">
                          <a:solidFill>
                            <a:srgbClr val="000000"/>
                          </a:solidFill>
                        </a:rPr>
                        <a:t>, and able-bodied – prior to enlistment into the U.S. Armed Forces</a:t>
                      </a:r>
                    </a:p>
                    <a:p>
                      <a:pPr marL="171450" lvl="0" indent="-171450">
                        <a:buFont typeface="Arial" panose="020B0604020202020204" pitchFamily="34" charset="0"/>
                        <a:buChar char="•"/>
                        <a:defRPr/>
                      </a:pPr>
                      <a:endParaRPr lang="en-US" altLang="en-US" sz="1200" b="0" kern="0" dirty="0" smtClean="0">
                        <a:solidFill>
                          <a:srgbClr val="000000"/>
                        </a:solidFill>
                      </a:endParaRPr>
                    </a:p>
                    <a:p>
                      <a:pPr marL="0" lvl="0" indent="0">
                        <a:buFont typeface="Arial" panose="020B0604020202020204" pitchFamily="34" charset="0"/>
                        <a:buNone/>
                        <a:defRPr/>
                      </a:pPr>
                      <a:r>
                        <a:rPr lang="en-US" altLang="en-US" sz="1200" b="1" kern="0" dirty="0" smtClean="0">
                          <a:solidFill>
                            <a:srgbClr val="000000"/>
                          </a:solidFill>
                        </a:rPr>
                        <a:t>Further processing beyond the initial examination may include:</a:t>
                      </a:r>
                    </a:p>
                    <a:p>
                      <a:endParaRPr lang="en-US" sz="1200" b="0" i="0" baseline="0" dirty="0" smtClean="0">
                        <a:solidFill>
                          <a:schemeClr val="tx1"/>
                        </a:solidFill>
                      </a:endParaRPr>
                    </a:p>
                    <a:p>
                      <a:r>
                        <a:rPr lang="en-US" sz="1200" b="0" i="0" baseline="0" dirty="0" smtClean="0">
                          <a:solidFill>
                            <a:schemeClr val="tx1"/>
                          </a:solidFill>
                        </a:rPr>
                        <a:t>1). Medical Read Process</a:t>
                      </a:r>
                    </a:p>
                    <a:p>
                      <a:r>
                        <a:rPr lang="en-US" sz="1200" b="0" i="0" baseline="0" dirty="0" smtClean="0">
                          <a:solidFill>
                            <a:schemeClr val="tx1"/>
                          </a:solidFill>
                        </a:rPr>
                        <a:t>• A “med read” is any applicant medical documentation that has been requested and/or supplied following the initial physical examination, to include medical waivers from the Service Medical Waiver Review Authority (SMWRA).</a:t>
                      </a:r>
                    </a:p>
                    <a:p>
                      <a:endParaRPr lang="en-US" sz="1200" b="0" i="0" baseline="0" dirty="0" smtClean="0">
                        <a:solidFill>
                          <a:schemeClr val="tx1"/>
                        </a:solidFill>
                      </a:endParaRPr>
                    </a:p>
                    <a:p>
                      <a:r>
                        <a:rPr lang="en-US" sz="1200" b="0" i="0" baseline="0" dirty="0" smtClean="0">
                          <a:solidFill>
                            <a:schemeClr val="tx1"/>
                          </a:solidFill>
                        </a:rPr>
                        <a:t>2). Medical Disclosures:</a:t>
                      </a:r>
                    </a:p>
                    <a:p>
                      <a:r>
                        <a:rPr lang="en-US" sz="1200" b="0" i="0" baseline="0" dirty="0" smtClean="0">
                          <a:solidFill>
                            <a:schemeClr val="tx1"/>
                          </a:solidFill>
                        </a:rPr>
                        <a:t>If the applicant reveals new medical information during MEPS processing, the applicant will be placed in an administrative hold status and the applicant will be directed to the medical section for evaluation of the disclosure by a MEPS provider.</a:t>
                      </a:r>
                    </a:p>
                    <a:p>
                      <a:endParaRPr lang="en-US" sz="1200" b="0" i="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5368991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09522236"/>
              </p:ext>
            </p:extLst>
          </p:nvPr>
        </p:nvGraphicFramePr>
        <p:xfrm>
          <a:off x="132433" y="4293590"/>
          <a:ext cx="6557963" cy="4773742"/>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latin typeface="+mn-lt"/>
                        </a:rPr>
                        <a:t>Facilitator</a:t>
                      </a:r>
                    </a:p>
                    <a:p>
                      <a:endParaRPr lang="en-US" sz="1200" b="0" baseline="0" dirty="0" smtClean="0">
                        <a:solidFill>
                          <a:schemeClr val="tx1"/>
                        </a:solidFill>
                        <a:latin typeface="+mn-lt"/>
                      </a:endParaRPr>
                    </a:p>
                    <a:p>
                      <a:pPr marL="0" marR="0" lvl="0" indent="0">
                        <a:lnSpc>
                          <a:spcPct val="107000"/>
                        </a:lnSpc>
                        <a:spcBef>
                          <a:spcPts val="0"/>
                        </a:spcBef>
                        <a:spcAft>
                          <a:spcPts val="800"/>
                        </a:spcAft>
                        <a:buFont typeface="Wingdings" panose="05000000000000000000" pitchFamily="2" charset="2"/>
                        <a:buNone/>
                        <a:tabLst>
                          <a:tab pos="457200" algn="l"/>
                        </a:tabLst>
                      </a:pPr>
                      <a:r>
                        <a:rPr lang="en-US" sz="1200" b="1" dirty="0" smtClean="0">
                          <a:solidFill>
                            <a:schemeClr val="tx1"/>
                          </a:solidFill>
                          <a:latin typeface="+mn-lt"/>
                        </a:rPr>
                        <a:t>Say: </a:t>
                      </a:r>
                      <a:r>
                        <a:rPr lang="en-US" sz="1200" b="0" dirty="0" smtClean="0">
                          <a:solidFill>
                            <a:schemeClr val="tx1"/>
                          </a:solidFill>
                          <a:latin typeface="+mn-lt"/>
                          <a:ea typeface="Calibri" panose="020F0502020204030204" pitchFamily="34" charset="0"/>
                          <a:cs typeface="Times New Roman" panose="02020603050405020304" pitchFamily="18" charset="0"/>
                        </a:rPr>
                        <a:t>Military Service has many physical conditions that are disqualifying that a civilian physical would deem normal (e.g., weight, pregnancy, vision); medical consultations  from experts informs the MEPS provider decision-process as to whether the applicant is medically qualified.</a:t>
                      </a:r>
                    </a:p>
                    <a:p>
                      <a:pPr marL="0" marR="0" lvl="0" indent="0">
                        <a:lnSpc>
                          <a:spcPct val="107000"/>
                        </a:lnSpc>
                        <a:spcBef>
                          <a:spcPts val="0"/>
                        </a:spcBef>
                        <a:spcAft>
                          <a:spcPts val="800"/>
                        </a:spcAft>
                        <a:buFont typeface="Wingdings" panose="05000000000000000000" pitchFamily="2" charset="2"/>
                        <a:buNone/>
                        <a:tabLst>
                          <a:tab pos="457200" algn="l"/>
                        </a:tabLst>
                      </a:pPr>
                      <a:r>
                        <a:rPr lang="en-US" sz="1200" b="0" i="0" u="none" strike="noStrike" kern="1200" baseline="0" dirty="0" smtClean="0">
                          <a:solidFill>
                            <a:schemeClr val="dk1"/>
                          </a:solidFill>
                          <a:latin typeface="+mn-lt"/>
                          <a:ea typeface="+mn-ea"/>
                          <a:cs typeface="+mn-cs"/>
                        </a:rPr>
                        <a:t>A special medical examination provided by a physician who is qualified to evaluate the medical limitations of an individual. This includes consultations performed within the MEPS as well as those performed outside the station.</a:t>
                      </a:r>
                    </a:p>
                    <a:p>
                      <a:r>
                        <a:rPr lang="en-US" sz="1200" dirty="0" smtClean="0">
                          <a:solidFill>
                            <a:schemeClr val="tx1"/>
                          </a:solidFill>
                          <a:latin typeface="+mn-lt"/>
                          <a:ea typeface="Calibri" panose="020F0502020204030204" pitchFamily="34" charset="0"/>
                          <a:cs typeface="Times New Roman" panose="02020603050405020304" pitchFamily="18" charset="0"/>
                        </a:rPr>
                        <a:t>Types of consultations </a:t>
                      </a: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endParaRPr lang="en-US" sz="1200" b="1" i="1" baseline="0" dirty="0" smtClean="0">
                        <a:solidFill>
                          <a:schemeClr val="tx1"/>
                        </a:solidFill>
                        <a:latin typeface="+mn-lt"/>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baseline="0" dirty="0" smtClean="0">
                          <a:solidFill>
                            <a:schemeClr val="dk1"/>
                          </a:solidFill>
                          <a:latin typeface="+mn-lt"/>
                          <a:ea typeface="+mn-ea"/>
                          <a:cs typeface="+mn-cs"/>
                        </a:rPr>
                        <a:t>No specialty consultations/ancillary services will be ordered for applicants who are at the prescreen stage of their medical processing. </a:t>
                      </a:r>
                      <a:endParaRPr lang="en-US" sz="1200" b="0" i="0" baseline="0" dirty="0" smtClean="0">
                        <a:solidFill>
                          <a:schemeClr val="tx1"/>
                        </a:solidFill>
                        <a:latin typeface="+mn-lt"/>
                      </a:endParaRPr>
                    </a:p>
                    <a:p>
                      <a:pPr marL="0" marR="0" lvl="0" indent="0">
                        <a:lnSpc>
                          <a:spcPct val="107000"/>
                        </a:lnSpc>
                        <a:spcBef>
                          <a:spcPts val="0"/>
                        </a:spcBef>
                        <a:spcAft>
                          <a:spcPts val="800"/>
                        </a:spcAft>
                        <a:buFont typeface="Wingdings" panose="05000000000000000000" pitchFamily="2" charset="2"/>
                        <a:buNone/>
                        <a:tabLst>
                          <a:tab pos="457200" algn="l"/>
                        </a:tabLst>
                      </a:pPr>
                      <a:endParaRPr lang="en-US" sz="1200" b="1" i="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
        <p:nvSpPr>
          <p:cNvPr id="6" name="Rectangle 5"/>
          <p:cNvSpPr/>
          <p:nvPr/>
        </p:nvSpPr>
        <p:spPr>
          <a:xfrm>
            <a:off x="138440" y="6605845"/>
            <a:ext cx="1762468" cy="1754326"/>
          </a:xfrm>
          <a:prstGeom prst="rect">
            <a:avLst/>
          </a:prstGeom>
        </p:spPr>
        <p:txBody>
          <a:bodyPr wrap="square">
            <a:spAutoFit/>
          </a:bodyPr>
          <a:lstStyle/>
          <a:p>
            <a:pPr lvl="0"/>
            <a:r>
              <a:rPr lang="en-US" sz="1200" b="0" dirty="0"/>
              <a:t>Allergy Consultation</a:t>
            </a:r>
          </a:p>
          <a:p>
            <a:pPr lvl="0"/>
            <a:r>
              <a:rPr lang="en-US" sz="1200" b="0" dirty="0"/>
              <a:t>Cardiology</a:t>
            </a:r>
          </a:p>
          <a:p>
            <a:pPr lvl="0"/>
            <a:r>
              <a:rPr lang="en-US" sz="1200" b="0" dirty="0"/>
              <a:t>Pulmonary </a:t>
            </a:r>
          </a:p>
          <a:p>
            <a:pPr lvl="0"/>
            <a:r>
              <a:rPr lang="en-US" sz="1200" b="0" dirty="0"/>
              <a:t>Dermatology</a:t>
            </a:r>
          </a:p>
          <a:p>
            <a:pPr lvl="0"/>
            <a:r>
              <a:rPr lang="en-US" sz="1200" b="0" dirty="0"/>
              <a:t>Ear, Nose, and Throat </a:t>
            </a:r>
          </a:p>
          <a:p>
            <a:pPr lvl="0"/>
            <a:r>
              <a:rPr lang="en-US" sz="1200" b="0" dirty="0"/>
              <a:t>Gynecology </a:t>
            </a:r>
          </a:p>
          <a:p>
            <a:pPr lvl="0"/>
            <a:r>
              <a:rPr lang="en-US" sz="1200" b="0" dirty="0"/>
              <a:t>Internal Medicine </a:t>
            </a:r>
          </a:p>
          <a:p>
            <a:pPr lvl="0"/>
            <a:r>
              <a:rPr lang="en-US" sz="1200" b="0" dirty="0"/>
              <a:t>Neurology </a:t>
            </a:r>
          </a:p>
          <a:p>
            <a:pPr lvl="0"/>
            <a:r>
              <a:rPr lang="en-US" sz="1200" b="0" dirty="0"/>
              <a:t>Optometry</a:t>
            </a:r>
          </a:p>
        </p:txBody>
      </p:sp>
      <p:sp>
        <p:nvSpPr>
          <p:cNvPr id="7" name="Rectangle 6"/>
          <p:cNvSpPr/>
          <p:nvPr/>
        </p:nvSpPr>
        <p:spPr>
          <a:xfrm>
            <a:off x="2219325" y="6605845"/>
            <a:ext cx="3505200" cy="1754326"/>
          </a:xfrm>
          <a:prstGeom prst="rect">
            <a:avLst/>
          </a:prstGeom>
        </p:spPr>
        <p:txBody>
          <a:bodyPr>
            <a:spAutoFit/>
          </a:bodyPr>
          <a:lstStyle/>
          <a:p>
            <a:pPr lvl="0"/>
            <a:r>
              <a:rPr lang="en-US" sz="1200" b="0" dirty="0"/>
              <a:t>Ophthalmology </a:t>
            </a:r>
          </a:p>
          <a:p>
            <a:pPr lvl="0"/>
            <a:r>
              <a:rPr lang="en-US" sz="1200" b="0" dirty="0"/>
              <a:t>Orthopedic </a:t>
            </a:r>
          </a:p>
          <a:p>
            <a:pPr lvl="0"/>
            <a:r>
              <a:rPr lang="en-US" sz="1200" b="0" dirty="0"/>
              <a:t>Psychological </a:t>
            </a:r>
          </a:p>
          <a:p>
            <a:pPr lvl="0"/>
            <a:r>
              <a:rPr lang="en-US" sz="1200" b="0" dirty="0"/>
              <a:t>Psychiatric </a:t>
            </a:r>
          </a:p>
          <a:p>
            <a:pPr lvl="0"/>
            <a:r>
              <a:rPr lang="en-US" sz="1200" b="0" dirty="0"/>
              <a:t>Audiology </a:t>
            </a:r>
          </a:p>
          <a:p>
            <a:pPr lvl="0"/>
            <a:r>
              <a:rPr lang="en-US" sz="1200" b="0" dirty="0"/>
              <a:t>Urology </a:t>
            </a:r>
          </a:p>
          <a:p>
            <a:pPr lvl="0"/>
            <a:r>
              <a:rPr lang="en-US" sz="1200" b="0" dirty="0"/>
              <a:t>Podiatry </a:t>
            </a:r>
          </a:p>
          <a:p>
            <a:pPr lvl="0"/>
            <a:r>
              <a:rPr lang="en-US" sz="1200" b="0" dirty="0"/>
              <a:t>Dental </a:t>
            </a:r>
          </a:p>
          <a:p>
            <a:pPr lvl="0"/>
            <a:r>
              <a:rPr lang="en-US" sz="1200" b="0" dirty="0"/>
              <a:t>Others as needed</a:t>
            </a:r>
          </a:p>
        </p:txBody>
      </p:sp>
    </p:spTree>
    <p:extLst>
      <p:ext uri="{BB962C8B-B14F-4D97-AF65-F5344CB8AC3E}">
        <p14:creationId xmlns:p14="http://schemas.microsoft.com/office/powerpoint/2010/main" val="37304709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735535074"/>
              </p:ext>
            </p:extLst>
          </p:nvPr>
        </p:nvGraphicFramePr>
        <p:xfrm>
          <a:off x="209551" y="4205456"/>
          <a:ext cx="6469041" cy="4638369"/>
        </p:xfrm>
        <a:graphic>
          <a:graphicData uri="http://schemas.openxmlformats.org/drawingml/2006/table">
            <a:tbl>
              <a:tblPr firstRow="1" bandRow="1">
                <a:tableStyleId>{5C22544A-7EE6-4342-B048-85BDC9FD1C3A}</a:tableStyleId>
              </a:tblPr>
              <a:tblGrid>
                <a:gridCol w="6469041">
                  <a:extLst>
                    <a:ext uri="{9D8B030D-6E8A-4147-A177-3AD203B41FA5}">
                      <a16:colId xmlns:a16="http://schemas.microsoft.com/office/drawing/2014/main" xmlns="" val="20000"/>
                    </a:ext>
                  </a:extLst>
                </a:gridCol>
              </a:tblGrid>
              <a:tr h="261757">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364051">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altLang="en-US" sz="1200" b="0" kern="0" dirty="0" smtClean="0">
                          <a:latin typeface="+mn-lt"/>
                        </a:rPr>
                        <a:t>Applicants who are medically disqualified may be submitted for medical waiver considerations to the Service Medical Waiver Review Authority (SMWRA) by SLs/GCs.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kern="0" dirty="0" smtClean="0">
                        <a:latin typeface="+mn-lt"/>
                      </a:endParaRPr>
                    </a:p>
                    <a:p>
                      <a:pPr marL="342900" marR="0" lvl="0" indent="-342900">
                        <a:lnSpc>
                          <a:spcPct val="107000"/>
                        </a:lnSpc>
                        <a:spcBef>
                          <a:spcPts val="0"/>
                        </a:spcBef>
                        <a:spcAft>
                          <a:spcPts val="0"/>
                        </a:spcAft>
                        <a:buFont typeface="Symbol" panose="05050102010706020507" pitchFamily="18" charset="2"/>
                        <a:buChar char=""/>
                      </a:pPr>
                      <a:r>
                        <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Even if USMEPCOM disqualifies an applicant; your medical waiver authorities need the applicant’s medical history/medical records to facilitate waiver decisions; the more informed the process is, the better the outcomes for both your applicant and your Service</a:t>
                      </a:r>
                    </a:p>
                    <a:p>
                      <a:pPr marL="0" marR="0" lvl="0" indent="0">
                        <a:lnSpc>
                          <a:spcPct val="107000"/>
                        </a:lnSpc>
                        <a:spcBef>
                          <a:spcPts val="0"/>
                        </a:spcBef>
                        <a:spcAft>
                          <a:spcPts val="0"/>
                        </a:spcAft>
                        <a:buFont typeface="Symbol" panose="05050102010706020507" pitchFamily="18" charset="2"/>
                        <a:buNone/>
                      </a:pPr>
                      <a:endPar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Allow applicants who do not meet the physical and medical standards in this issuance to be considered for a medical waiver </a:t>
                      </a:r>
                    </a:p>
                    <a:p>
                      <a:pPr marL="342900" marR="0" lvl="0" indent="-342900">
                        <a:lnSpc>
                          <a:spcPct val="107000"/>
                        </a:lnSpc>
                        <a:spcBef>
                          <a:spcPts val="0"/>
                        </a:spcBef>
                        <a:spcAft>
                          <a:spcPts val="0"/>
                        </a:spcAft>
                        <a:buFont typeface="Symbol" panose="05050102010706020507" pitchFamily="18" charset="2"/>
                        <a:buChar char=""/>
                      </a:pPr>
                      <a:endPar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 Medical waivers are a Service responsibility</a:t>
                      </a:r>
                    </a:p>
                    <a:p>
                      <a:pPr marL="342900" marR="0" lvl="0" indent="-342900">
                        <a:lnSpc>
                          <a:spcPct val="107000"/>
                        </a:lnSpc>
                        <a:spcBef>
                          <a:spcPts val="0"/>
                        </a:spcBef>
                        <a:spcAft>
                          <a:spcPts val="0"/>
                        </a:spcAft>
                        <a:buFont typeface="Symbol" panose="05050102010706020507" pitchFamily="18" charset="2"/>
                        <a:buChar char=""/>
                      </a:pPr>
                      <a:endPar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i="0" u="none" strike="noStrike" kern="1200" baseline="0" dirty="0" smtClean="0">
                          <a:solidFill>
                            <a:schemeClr val="dk1"/>
                          </a:solidFill>
                          <a:latin typeface="+mn-lt"/>
                          <a:ea typeface="+mn-ea"/>
                          <a:cs typeface="+mn-cs"/>
                        </a:rPr>
                        <a:t>Height/Weight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baseline="0" dirty="0" smtClean="0">
                          <a:solidFill>
                            <a:schemeClr val="dk1"/>
                          </a:solidFill>
                          <a:latin typeface="+mn-lt"/>
                          <a:ea typeface="+mn-ea"/>
                          <a:cs typeface="+mn-cs"/>
                        </a:rPr>
                        <a:t>Once the applicant leaves the medical department, the applicant cannot return until the Return Justified (RJ) period had been met or a waiver is granted by the Service.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kern="0" dirty="0" smtClean="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*USMEPCOM is not a waiver authority*</a:t>
                      </a:r>
                      <a:endParaRPr lang="en-US" sz="120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kern="0" dirty="0" smtClean="0">
                        <a:latin typeface="+mn-lt"/>
                      </a:endParaRPr>
                    </a:p>
                    <a:p>
                      <a:endParaRPr lang="en-US" sz="1200" b="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9852801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971978351"/>
              </p:ext>
            </p:extLst>
          </p:nvPr>
        </p:nvGraphicFramePr>
        <p:xfrm>
          <a:off x="270679" y="4184650"/>
          <a:ext cx="6469041" cy="4638369"/>
        </p:xfrm>
        <a:graphic>
          <a:graphicData uri="http://schemas.openxmlformats.org/drawingml/2006/table">
            <a:tbl>
              <a:tblPr firstRow="1" bandRow="1">
                <a:tableStyleId>{5C22544A-7EE6-4342-B048-85BDC9FD1C3A}</a:tableStyleId>
              </a:tblPr>
              <a:tblGrid>
                <a:gridCol w="6469041">
                  <a:extLst>
                    <a:ext uri="{9D8B030D-6E8A-4147-A177-3AD203B41FA5}">
                      <a16:colId xmlns:a16="http://schemas.microsoft.com/office/drawing/2014/main" xmlns="" val="20000"/>
                    </a:ext>
                  </a:extLst>
                </a:gridCol>
              </a:tblGrid>
              <a:tr h="261757">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364051">
                <a:tc>
                  <a:txBody>
                    <a:bodyPr/>
                    <a:lstStyle/>
                    <a:p>
                      <a:r>
                        <a:rPr lang="en-US" sz="1200" b="1" dirty="0" smtClean="0">
                          <a:solidFill>
                            <a:schemeClr val="tx1"/>
                          </a:solidFill>
                          <a:latin typeface="+mn-lt"/>
                        </a:rPr>
                        <a:t>Facilitator</a:t>
                      </a:r>
                    </a:p>
                    <a:p>
                      <a:endParaRPr lang="en-US" sz="1200" b="0"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latin typeface="+mn-lt"/>
                        </a:rPr>
                        <a:t>Say: </a:t>
                      </a:r>
                      <a:r>
                        <a:rPr lang="en-US" sz="1200" b="0" baseline="0" dirty="0" smtClean="0">
                          <a:solidFill>
                            <a:schemeClr val="tx1"/>
                          </a:solidFill>
                        </a:rPr>
                        <a:t>Stage 3 of the Medical Program is Medical </a:t>
                      </a:r>
                      <a:r>
                        <a:rPr lang="en-US" sz="1200" b="0" kern="0" baseline="0" dirty="0" smtClean="0">
                          <a:solidFill>
                            <a:schemeClr val="dk1"/>
                          </a:solidFill>
                        </a:rPr>
                        <a:t>Q</a:t>
                      </a:r>
                      <a:r>
                        <a:rPr lang="en-US" altLang="en-US" sz="1200" b="0" kern="0" dirty="0" smtClean="0"/>
                        <a:t>ualification Determination</a:t>
                      </a:r>
                      <a:r>
                        <a:rPr lang="en-US" sz="1200" b="0" baseline="0" dirty="0" smtClean="0">
                          <a:solidFill>
                            <a:schemeClr val="tx1"/>
                          </a:solidFill>
                        </a:rPr>
                        <a:t>.</a:t>
                      </a:r>
                    </a:p>
                    <a:p>
                      <a:r>
                        <a:rPr lang="en-US" sz="1200" b="0" i="0" u="none" strike="noStrike" kern="1200" baseline="0" dirty="0" smtClean="0">
                          <a:solidFill>
                            <a:schemeClr val="dk1"/>
                          </a:solidFill>
                          <a:latin typeface="+mn-lt"/>
                          <a:ea typeface="+mn-ea"/>
                          <a:cs typeface="+mn-cs"/>
                        </a:rPr>
                        <a:t>For applicants who are processing under the DoD initial entry medical standards (</a:t>
                      </a:r>
                      <a:r>
                        <a:rPr lang="en-US" sz="1200" b="0" i="0" u="none" strike="noStrike" kern="1200" baseline="0" dirty="0" err="1" smtClean="0">
                          <a:solidFill>
                            <a:schemeClr val="dk1"/>
                          </a:solidFill>
                          <a:latin typeface="+mn-lt"/>
                          <a:ea typeface="+mn-ea"/>
                          <a:cs typeface="+mn-cs"/>
                        </a:rPr>
                        <a:t>DoDI</a:t>
                      </a:r>
                      <a:r>
                        <a:rPr lang="en-US" sz="1200" b="0" i="0" u="none" strike="noStrike" kern="1200" baseline="0" dirty="0" smtClean="0">
                          <a:solidFill>
                            <a:schemeClr val="dk1"/>
                          </a:solidFill>
                          <a:latin typeface="+mn-lt"/>
                          <a:ea typeface="+mn-ea"/>
                          <a:cs typeface="+mn-cs"/>
                        </a:rPr>
                        <a:t> 6130.03), each letter designator must be assigned a numerical designator </a:t>
                      </a:r>
                      <a:r>
                        <a:rPr lang="en-US" sz="1200" b="1" i="0" u="none" strike="noStrike" kern="1200" baseline="0" dirty="0" smtClean="0">
                          <a:solidFill>
                            <a:schemeClr val="dk1"/>
                          </a:solidFill>
                          <a:latin typeface="+mn-lt"/>
                          <a:ea typeface="+mn-ea"/>
                          <a:cs typeface="+mn-cs"/>
                        </a:rPr>
                        <a:t>0, 1, 3T or 3P</a:t>
                      </a:r>
                      <a:r>
                        <a:rPr lang="en-US" sz="1200" b="0" i="0" u="none" strike="noStrike" kern="1200" baseline="0" dirty="0" smtClean="0">
                          <a:solidFill>
                            <a:schemeClr val="dk1"/>
                          </a:solidFill>
                          <a:latin typeface="+mn-lt"/>
                          <a:ea typeface="+mn-ea"/>
                          <a:cs typeface="+mn-cs"/>
                        </a:rPr>
                        <a:t>.</a:t>
                      </a:r>
                      <a:r>
                        <a:rPr lang="en-US" sz="1400" b="0" i="0" u="none" strike="noStrike" kern="1200" baseline="0" dirty="0" smtClean="0">
                          <a:solidFill>
                            <a:schemeClr val="dk1"/>
                          </a:solidFill>
                          <a:latin typeface="+mn-lt"/>
                          <a:ea typeface="+mn-ea"/>
                          <a:cs typeface="+mn-cs"/>
                        </a:rPr>
                        <a:t> </a:t>
                      </a:r>
                      <a:r>
                        <a:rPr lang="en-US" sz="1100" b="1" dirty="0" smtClean="0">
                          <a:solidFill>
                            <a:schemeClr val="tx1"/>
                          </a:solidFill>
                        </a:rPr>
                        <a:t> </a:t>
                      </a:r>
                    </a:p>
                    <a:p>
                      <a:endParaRPr lang="en-US" sz="1200" b="0" baseline="0" dirty="0" smtClean="0">
                        <a:solidFill>
                          <a:schemeClr val="tx1"/>
                        </a:solidFill>
                        <a:latin typeface="+mn-lt"/>
                      </a:endParaRPr>
                    </a:p>
                    <a:p>
                      <a:pPr marL="0" marR="0">
                        <a:spcBef>
                          <a:spcPts val="0"/>
                        </a:spcBef>
                        <a:spcAft>
                          <a:spcPts val="0"/>
                        </a:spcAft>
                      </a:pPr>
                      <a:r>
                        <a:rPr lang="en-US" sz="1200" dirty="0" smtClean="0">
                          <a:latin typeface="+mn-lt"/>
                        </a:rPr>
                        <a:t>O</a:t>
                      </a:r>
                      <a:r>
                        <a:rPr lang="en-US" sz="1200" b="0" dirty="0" smtClean="0">
                          <a:latin typeface="+mn-lt"/>
                        </a:rPr>
                        <a:t>—Open status/Profile. Further information, such as medical treatment records or consultation is needed.</a:t>
                      </a:r>
                    </a:p>
                    <a:p>
                      <a:pPr marL="0" marR="0">
                        <a:spcBef>
                          <a:spcPts val="0"/>
                        </a:spcBef>
                        <a:spcAft>
                          <a:spcPts val="0"/>
                        </a:spcAft>
                      </a:pPr>
                      <a:r>
                        <a:rPr lang="en-US" sz="1200" dirty="0" smtClean="0">
                          <a:latin typeface="+mn-lt"/>
                        </a:rPr>
                        <a:t>1</a:t>
                      </a:r>
                      <a:r>
                        <a:rPr lang="en-US" sz="1200" b="0" dirty="0" smtClean="0">
                          <a:latin typeface="+mn-lt"/>
                        </a:rPr>
                        <a:t>—Qualified. Meets the medical fitness standards of the current version of </a:t>
                      </a:r>
                      <a:r>
                        <a:rPr lang="en-US" sz="1200" b="0" dirty="0" err="1" smtClean="0">
                          <a:latin typeface="+mn-lt"/>
                        </a:rPr>
                        <a:t>DoDI</a:t>
                      </a:r>
                      <a:r>
                        <a:rPr lang="en-US" sz="1200" b="0" dirty="0" smtClean="0">
                          <a:latin typeface="+mn-lt"/>
                        </a:rPr>
                        <a:t> 6130.03.</a:t>
                      </a:r>
                    </a:p>
                    <a:p>
                      <a:pPr marL="0" marR="0">
                        <a:spcBef>
                          <a:spcPts val="0"/>
                        </a:spcBef>
                        <a:spcAft>
                          <a:spcPts val="0"/>
                        </a:spcAft>
                      </a:pPr>
                      <a:r>
                        <a:rPr lang="en-US" sz="1200" dirty="0" smtClean="0">
                          <a:latin typeface="+mn-lt"/>
                        </a:rPr>
                        <a:t>3T</a:t>
                      </a:r>
                      <a:r>
                        <a:rPr lang="en-US" sz="1200" b="0" dirty="0" smtClean="0">
                          <a:latin typeface="+mn-lt"/>
                        </a:rPr>
                        <a:t>—Disqualified for a temporary medical condition. Must be given an RJ date based on knowledge of medical condition natural history and/or regulatory guidance.</a:t>
                      </a:r>
                    </a:p>
                    <a:p>
                      <a:pPr marL="0" marR="0">
                        <a:spcBef>
                          <a:spcPts val="0"/>
                        </a:spcBef>
                        <a:spcAft>
                          <a:spcPts val="0"/>
                        </a:spcAft>
                      </a:pPr>
                      <a:r>
                        <a:rPr lang="en-US" sz="1200" dirty="0" smtClean="0">
                          <a:latin typeface="+mn-lt"/>
                        </a:rPr>
                        <a:t>3P</a:t>
                      </a:r>
                      <a:r>
                        <a:rPr lang="en-US" sz="1200" b="0" dirty="0" smtClean="0">
                          <a:latin typeface="+mn-lt"/>
                        </a:rPr>
                        <a:t>—Disqualified for a permanent medical condition (or one for which the profiler wishes to forward to the medical waiver authority for consideration).   </a:t>
                      </a:r>
                    </a:p>
                    <a:p>
                      <a:pPr marL="0" marR="0">
                        <a:spcBef>
                          <a:spcPts val="0"/>
                        </a:spcBef>
                        <a:spcAft>
                          <a:spcPts val="0"/>
                        </a:spcAft>
                      </a:pPr>
                      <a:endParaRPr lang="en-US" sz="1200" b="0" dirty="0" smtClean="0">
                        <a:latin typeface="+mn-lt"/>
                      </a:endParaRPr>
                    </a:p>
                    <a:p>
                      <a:pPr marL="0" marR="0">
                        <a:spcBef>
                          <a:spcPts val="0"/>
                        </a:spcBef>
                        <a:spcAft>
                          <a:spcPts val="0"/>
                        </a:spcAft>
                      </a:pPr>
                      <a:r>
                        <a:rPr lang="en-US" sz="1100" b="0" i="0" u="none" strike="noStrike" kern="1200" baseline="0" dirty="0" smtClean="0">
                          <a:solidFill>
                            <a:schemeClr val="dk1"/>
                          </a:solidFill>
                          <a:latin typeface="+mn-lt"/>
                          <a:ea typeface="+mn-ea"/>
                          <a:cs typeface="+mn-cs"/>
                        </a:rPr>
                        <a:t>When finished processing through the medical department, applicants will receive a copy of the DD Form 2807-1 and DD Form 2808, stamped or printed, "Working Copy", and any pertinent medical documents. </a:t>
                      </a:r>
                      <a:r>
                        <a:rPr lang="en-US" sz="1100" b="0" dirty="0" smtClean="0">
                          <a:latin typeface="+mn-lt"/>
                        </a:rPr>
                        <a:t> </a:t>
                      </a:r>
                      <a:endParaRPr lang="en-US" sz="1100" dirty="0" smtClean="0">
                        <a:latin typeface="+mn-lt"/>
                        <a:ea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kern="0" dirty="0" smtClean="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rPr>
                        <a:t>After the a</a:t>
                      </a:r>
                      <a:r>
                        <a:rPr lang="en-US" sz="1200" b="0" baseline="0" dirty="0" smtClean="0">
                          <a:solidFill>
                            <a:schemeClr val="tx1"/>
                          </a:solidFill>
                          <a:latin typeface="+mn-lt"/>
                        </a:rPr>
                        <a:t>pplicant has met the medical fitness standards, he or she is ready for </a:t>
                      </a:r>
                      <a:r>
                        <a:rPr lang="en-US" sz="1200" b="0" baseline="0" smtClean="0">
                          <a:solidFill>
                            <a:schemeClr val="tx1"/>
                          </a:solidFill>
                          <a:latin typeface="+mn-lt"/>
                        </a:rPr>
                        <a:t>the next </a:t>
                      </a:r>
                      <a:r>
                        <a:rPr lang="en-US" sz="1200" b="0" baseline="0" dirty="0" smtClean="0">
                          <a:solidFill>
                            <a:schemeClr val="tx1"/>
                          </a:solidFill>
                          <a:latin typeface="+mn-lt"/>
                        </a:rPr>
                        <a:t>step in the process, to prepare for the swear-in ceremony. Let’s look at Phase II</a:t>
                      </a:r>
                      <a:endParaRPr lang="en-US" sz="1200" b="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200" b="0" kern="0" dirty="0" smtClean="0">
                        <a:latin typeface="+mn-lt"/>
                      </a:endParaRPr>
                    </a:p>
                    <a:p>
                      <a:endParaRPr lang="en-US" sz="1200" b="0" baseline="0" dirty="0" smtClean="0">
                        <a:solidFill>
                          <a:schemeClr val="tx1"/>
                        </a:solidFill>
                      </a:endParaRPr>
                    </a:p>
                    <a:p>
                      <a:endParaRPr lang="en-US" sz="1200" b="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0207808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08013"/>
            <a:ext cx="4648200" cy="3486150"/>
          </a:xfrm>
        </p:spPr>
      </p:sp>
      <p:sp>
        <p:nvSpPr>
          <p:cNvPr id="4" name="Slide Number Placeholder 3"/>
          <p:cNvSpPr>
            <a:spLocks noGrp="1"/>
          </p:cNvSpPr>
          <p:nvPr>
            <p:ph type="sldNum" sz="quarter" idx="10"/>
          </p:nvPr>
        </p:nvSpPr>
        <p:spPr/>
        <p:txBody>
          <a:bodyPr/>
          <a:lstStyle/>
          <a:p>
            <a:fld id="{800939AD-B9F2-3D4A-8D64-1CEDBA2C0998}" type="slidenum">
              <a:rPr lang="en-US" smtClean="0"/>
              <a:t>85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62484574"/>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dirty="0" smtClean="0">
                          <a:solidFill>
                            <a:schemeClr val="tx1"/>
                          </a:solidFill>
                          <a:latin typeface="+mn-lt"/>
                        </a:rPr>
                        <a:t>Processing</a:t>
                      </a:r>
                      <a:r>
                        <a:rPr lang="en-US" sz="1200" b="1" dirty="0" smtClean="0">
                          <a:solidFill>
                            <a:schemeClr val="tx1"/>
                          </a:solidFill>
                        </a:rPr>
                        <a:t> </a:t>
                      </a:r>
                      <a:r>
                        <a:rPr lang="en-US" sz="1200" b="0" dirty="0" smtClean="0">
                          <a:solidFill>
                            <a:schemeClr val="tx1"/>
                          </a:solidFill>
                          <a:latin typeface="+mn-lt"/>
                        </a:rPr>
                        <a:t>Includes: DEP-In, Access, and Ship. We</a:t>
                      </a:r>
                      <a:r>
                        <a:rPr lang="en-US" sz="1200" b="0" baseline="0" dirty="0" smtClean="0">
                          <a:solidFill>
                            <a:schemeClr val="tx1"/>
                          </a:solidFill>
                          <a:latin typeface="+mn-lt"/>
                        </a:rPr>
                        <a:t> will not discuss other processing during this session. </a:t>
                      </a:r>
                    </a:p>
                    <a:p>
                      <a:endParaRPr lang="en-US" sz="1200" b="0" dirty="0" smtClean="0">
                        <a:solidFill>
                          <a:schemeClr val="tx1"/>
                        </a:solidFill>
                        <a:latin typeface="+mn-lt"/>
                      </a:endParaRPr>
                    </a:p>
                    <a:p>
                      <a:endParaRPr lang="en-US" sz="1200" b="1"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dirty="0" smtClean="0"/>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826190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43081903"/>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The SL/GC will lead the applicant in a review of each page of their DD Form 4 Series. If changes are not required, the applicant will acknowledge the review by biometrically initialing the bottom of each page and the Guidance Counselor will biometrically sign the DD Form 4 Series. </a:t>
                      </a:r>
                    </a:p>
                    <a:p>
                      <a:endParaRPr lang="en-US" sz="1200" b="0" i="0" u="none" strike="noStrike" kern="1200" baseline="0" dirty="0" smtClean="0">
                        <a:solidFill>
                          <a:schemeClr val="dk1"/>
                        </a:solidFill>
                        <a:latin typeface="+mn-lt"/>
                        <a:ea typeface="+mn-ea"/>
                        <a:cs typeface="+mn-cs"/>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741341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983871780"/>
              </p:ext>
            </p:extLst>
          </p:nvPr>
        </p:nvGraphicFramePr>
        <p:xfrm>
          <a:off x="226219" y="4279668"/>
          <a:ext cx="6375304" cy="4630156"/>
        </p:xfrm>
        <a:graphic>
          <a:graphicData uri="http://schemas.openxmlformats.org/drawingml/2006/table">
            <a:tbl>
              <a:tblPr firstRow="1" bandRow="1">
                <a:tableStyleId>{5C22544A-7EE6-4342-B048-85BDC9FD1C3A}</a:tableStyleId>
              </a:tblPr>
              <a:tblGrid>
                <a:gridCol w="6375304">
                  <a:extLst>
                    <a:ext uri="{9D8B030D-6E8A-4147-A177-3AD203B41FA5}">
                      <a16:colId xmlns:a16="http://schemas.microsoft.com/office/drawing/2014/main" xmlns="" val="20000"/>
                    </a:ext>
                  </a:extLst>
                </a:gridCol>
              </a:tblGrid>
              <a:tr h="508004">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122152">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Any changes to the DD Form 4 Series during Phase II processing will require the applicant to be checked out to the MEPS HRA to correct the data and restart Phase I processing. </a:t>
                      </a:r>
                    </a:p>
                    <a:p>
                      <a:endParaRPr lang="en-US" sz="1200" b="0" i="0" u="none" strike="noStrike" kern="1200" baseline="0" dirty="0" smtClean="0">
                        <a:solidFill>
                          <a:schemeClr val="dk1"/>
                        </a:solidFill>
                        <a:latin typeface="+mn-lt"/>
                        <a:ea typeface="+mn-ea"/>
                        <a:cs typeface="+mn-cs"/>
                      </a:endParaRPr>
                    </a:p>
                    <a:p>
                      <a:r>
                        <a:rPr lang="en-US" sz="1200" b="0" i="0" u="none" strike="noStrike" kern="1200" baseline="0" dirty="0" smtClean="0">
                          <a:solidFill>
                            <a:schemeClr val="dk1"/>
                          </a:solidFill>
                          <a:latin typeface="+mn-lt"/>
                          <a:ea typeface="+mn-ea"/>
                          <a:cs typeface="+mn-cs"/>
                        </a:rPr>
                        <a:t>After Phase II processing is complete, the SL/GC will check out the applicant to Control Desk for the Enlistment Ceremony. That completes the Phase 2 process. </a:t>
                      </a:r>
                    </a:p>
                    <a:p>
                      <a:endParaRPr lang="en-US" sz="1200" b="0" i="0" u="none" strike="noStrike" kern="1200" baseline="0" dirty="0" smtClean="0">
                        <a:solidFill>
                          <a:schemeClr val="dk1"/>
                        </a:solidFill>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Let’s look at the shipping process</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latin typeface="+mn-lt"/>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773387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88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22518210"/>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Say: </a:t>
                      </a:r>
                      <a:r>
                        <a:rPr lang="en-US" sz="1200" b="0" dirty="0" smtClean="0">
                          <a:solidFill>
                            <a:srgbClr val="000000"/>
                          </a:solidFill>
                          <a:latin typeface="+mn-lt"/>
                        </a:rPr>
                        <a:t>The OC02 DD FORM 4/3 screen is used to review and update contract information for DD Form 1966 page 3. If the applicant record exists, it will be displayed from the local MEPS or retrieved from Host CRDB. </a:t>
                      </a:r>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baseline="0" dirty="0" smtClean="0">
                          <a:solidFill>
                            <a:schemeClr val="dk1"/>
                          </a:solidFill>
                          <a:latin typeface="+mn-lt"/>
                          <a:ea typeface="+mn-ea"/>
                          <a:cs typeface="+mn-cs"/>
                        </a:rPr>
                        <a:t>The tab buttons near top of OC02 screen will display other screens or perform functions, provided a valid SSN was entered.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rgbClr val="000000"/>
                          </a:solidFill>
                          <a:latin typeface="+mn-lt"/>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rgbClr val="000000"/>
                          </a:solidFill>
                          <a:latin typeface="+mn-lt"/>
                        </a:rPr>
                        <a:t>Select: Service &gt; Data Entry &gt; Contract 4/3</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rgbClr val="000000"/>
                          </a:solidFill>
                          <a:latin typeface="+mn-lt"/>
                        </a:rPr>
                        <a:t>The OC02 screen will appear. Entitled- </a:t>
                      </a:r>
                      <a:r>
                        <a:rPr lang="en-US" sz="1200" b="0" i="0" u="none" strike="noStrike" kern="1200" baseline="0" dirty="0" smtClean="0">
                          <a:solidFill>
                            <a:schemeClr val="dk1"/>
                          </a:solidFill>
                          <a:latin typeface="+mn-lt"/>
                          <a:ea typeface="+mn-ea"/>
                          <a:cs typeface="+mn-cs"/>
                        </a:rPr>
                        <a:t>DD Form 4/3 Enlistment/Reenlistment Document </a:t>
                      </a:r>
                      <a:endParaRPr lang="en-US" sz="1200" b="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00"/>
                        </a:solidFill>
                        <a:latin typeface="+mn-lt"/>
                      </a:endParaRPr>
                    </a:p>
                    <a:p>
                      <a:r>
                        <a:rPr lang="en-US" sz="1200" b="0" i="0" u="none" strike="noStrike" kern="1200" baseline="0" dirty="0" smtClean="0">
                          <a:solidFill>
                            <a:schemeClr val="dk1"/>
                          </a:solidFill>
                          <a:latin typeface="+mn-lt"/>
                          <a:ea typeface="+mn-ea"/>
                          <a:cs typeface="+mn-cs"/>
                        </a:rPr>
                        <a:t>Applicant’s Enlistment Data must exist before contract can be completed. </a:t>
                      </a:r>
                    </a:p>
                    <a:p>
                      <a:r>
                        <a:rPr lang="en-US" sz="1200" b="1" i="0" u="none" strike="noStrike" kern="1200" baseline="0" dirty="0" smtClean="0">
                          <a:solidFill>
                            <a:schemeClr val="dk1"/>
                          </a:solidFill>
                          <a:latin typeface="+mn-lt"/>
                          <a:ea typeface="+mn-ea"/>
                          <a:cs typeface="+mn-cs"/>
                        </a:rPr>
                        <a:t>SSN </a:t>
                      </a:r>
                      <a:r>
                        <a:rPr lang="en-US" sz="1200" b="0" i="0" u="none" strike="noStrike" kern="1200" baseline="0" dirty="0" smtClean="0">
                          <a:solidFill>
                            <a:schemeClr val="dk1"/>
                          </a:solidFill>
                          <a:latin typeface="+mn-lt"/>
                          <a:ea typeface="+mn-ea"/>
                          <a:cs typeface="+mn-cs"/>
                        </a:rPr>
                        <a:t>– Scan the applicant’s finger or enter the Social Security Number for the applicant. Enlistment Data will display, if their record is in the system.  Follow the same steps to complete the Phase II.</a:t>
                      </a:r>
                      <a:endParaRPr lang="en-US" sz="1200" b="0" dirty="0" smtClean="0">
                        <a:solidFill>
                          <a:srgbClr val="000000"/>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00"/>
                        </a:solidFill>
                        <a:latin typeface="+mn-lt"/>
                      </a:endParaRP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latin typeface="+mn-lt"/>
                        </a:rPr>
                        <a:t>Transition: </a:t>
                      </a:r>
                      <a:r>
                        <a:rPr lang="en-US" sz="1200" b="0" baseline="0" dirty="0" smtClean="0">
                          <a:solidFill>
                            <a:schemeClr val="tx1"/>
                          </a:solidFill>
                          <a:latin typeface="+mn-lt"/>
                        </a:rPr>
                        <a:t>Next Slide</a:t>
                      </a:r>
                      <a:r>
                        <a:rPr lang="en-US" sz="1200" b="1" baseline="0" dirty="0" smtClean="0">
                          <a:solidFill>
                            <a:schemeClr val="tx1"/>
                          </a:solidFill>
                          <a:latin typeface="+mn-lt"/>
                        </a:rPr>
                        <a:t>.</a:t>
                      </a:r>
                      <a:endParaRPr lang="en-US" sz="1200" b="0" dirty="0" smtClean="0">
                        <a:solidFill>
                          <a:schemeClr val="tx1"/>
                        </a:solidFill>
                        <a:latin typeface="+mn-lt"/>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35184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08013"/>
            <a:ext cx="4648200" cy="3486150"/>
          </a:xfrm>
        </p:spPr>
      </p:sp>
      <p:sp>
        <p:nvSpPr>
          <p:cNvPr id="4" name="Slide Number Placeholder 3"/>
          <p:cNvSpPr>
            <a:spLocks noGrp="1"/>
          </p:cNvSpPr>
          <p:nvPr>
            <p:ph type="sldNum" sz="quarter" idx="10"/>
          </p:nvPr>
        </p:nvSpPr>
        <p:spPr/>
        <p:txBody>
          <a:bodyPr/>
          <a:lstStyle/>
          <a:p>
            <a:fld id="{800939AD-B9F2-3D4A-8D64-1CEDBA2C0998}" type="slidenum">
              <a:rPr lang="en-US" smtClean="0"/>
              <a:t>89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85194579"/>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baseline="0" dirty="0" smtClean="0">
                          <a:solidFill>
                            <a:schemeClr val="tx1"/>
                          </a:solidFill>
                        </a:rPr>
                        <a:t>Say:</a:t>
                      </a:r>
                    </a:p>
                    <a:p>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baseline="0" dirty="0" smtClean="0">
                          <a:solidFill>
                            <a:schemeClr val="tx1"/>
                          </a:solidFill>
                        </a:rPr>
                        <a:t>Transition: </a:t>
                      </a:r>
                      <a:r>
                        <a:rPr lang="en-US" sz="1200" b="0" baseline="0" dirty="0" smtClean="0">
                          <a:solidFill>
                            <a:schemeClr val="tx1"/>
                          </a:solidFill>
                          <a:latin typeface="+mn-lt"/>
                        </a:rPr>
                        <a:t>Next Slide</a:t>
                      </a:r>
                      <a:r>
                        <a:rPr lang="en-US" sz="1200" b="1" baseline="0" dirty="0" smtClean="0">
                          <a:solidFill>
                            <a:schemeClr val="tx1"/>
                          </a:solidFill>
                        </a:rPr>
                        <a:t>.</a:t>
                      </a:r>
                      <a:endParaRPr lang="en-US" sz="1200" b="0" dirty="0" smtClean="0">
                        <a:solidFill>
                          <a:schemeClr val="tx1"/>
                        </a:solidFill>
                        <a:latin typeface="Times New Roman" panose="02020603050405020304" pitchFamily="18" charset="0"/>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93719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08013"/>
            <a:ext cx="4648200" cy="3486150"/>
          </a:xfrm>
        </p:spPr>
      </p:sp>
      <p:sp>
        <p:nvSpPr>
          <p:cNvPr id="4" name="Slide Number Placeholder 3"/>
          <p:cNvSpPr>
            <a:spLocks noGrp="1"/>
          </p:cNvSpPr>
          <p:nvPr>
            <p:ph type="sldNum" sz="quarter" idx="10"/>
          </p:nvPr>
        </p:nvSpPr>
        <p:spPr/>
        <p:txBody>
          <a:bodyPr/>
          <a:lstStyle/>
          <a:p>
            <a:fld id="{800939AD-B9F2-3D4A-8D64-1CEDBA2C0998}" type="slidenum">
              <a:rPr lang="en-US" smtClean="0"/>
              <a:t>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75852761"/>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r>
                        <a:rPr lang="en-US" sz="1200" b="0" i="0" u="none" strike="noStrike" kern="1200" baseline="0" dirty="0" smtClean="0">
                          <a:solidFill>
                            <a:schemeClr val="dk1"/>
                          </a:solidFill>
                          <a:latin typeface="+mn-lt"/>
                          <a:ea typeface="+mn-ea"/>
                          <a:cs typeface="+mn-cs"/>
                        </a:rPr>
                        <a:t>The first step consists of data entry of individuals to be processed at the MEPS. This scheduling is accomplished through the use of the USMEPCOM Form 727-E series, a form that is completed by the</a:t>
                      </a:r>
                    </a:p>
                    <a:p>
                      <a:r>
                        <a:rPr lang="en-US" sz="1200" b="0" i="0" u="none" strike="noStrike" kern="1200" baseline="0" dirty="0" smtClean="0">
                          <a:solidFill>
                            <a:schemeClr val="dk1"/>
                          </a:solidFill>
                          <a:latin typeface="+mn-lt"/>
                          <a:ea typeface="+mn-ea"/>
                          <a:cs typeface="+mn-cs"/>
                        </a:rPr>
                        <a:t>sponsoring military recruiting service.</a:t>
                      </a:r>
                      <a:endParaRPr lang="en-US" sz="1200" b="1"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1"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SL/GCs </a:t>
                      </a:r>
                      <a:r>
                        <a:rPr lang="en-US" sz="1200" b="0" kern="1200" dirty="0" smtClean="0">
                          <a:solidFill>
                            <a:schemeClr val="dk1"/>
                          </a:solidFill>
                          <a:effectLst/>
                          <a:latin typeface="+mn-lt"/>
                          <a:ea typeface="+mn-ea"/>
                          <a:cs typeface="+mn-cs"/>
                        </a:rPr>
                        <a:t>will ensure applicants read and sign authorizations, acknowledgements, and consents pursuant to the Privacy Act; Health Insurance Portability and Accountability Act of 1996 (HIPAA); parental consent; and release for data capture, maintenance, and exchange.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kern="1200" dirty="0" smtClean="0">
                        <a:solidFill>
                          <a:schemeClr val="dk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u="none" kern="1200" baseline="0" dirty="0" smtClean="0">
                          <a:solidFill>
                            <a:schemeClr val="tx1"/>
                          </a:solidFill>
                          <a:effectLst/>
                          <a:latin typeface="+mn-lt"/>
                          <a:ea typeface="+mn-ea"/>
                          <a:cs typeface="+mn-cs"/>
                        </a:rPr>
                        <a:t>Emphasize: </a:t>
                      </a:r>
                      <a:r>
                        <a:rPr lang="en-US" sz="1200" b="0" u="none" kern="1200" dirty="0" smtClean="0">
                          <a:solidFill>
                            <a:schemeClr val="tx1"/>
                          </a:solidFill>
                          <a:effectLst/>
                          <a:latin typeface="+mn-lt"/>
                          <a:ea typeface="+mn-ea"/>
                          <a:cs typeface="+mn-cs"/>
                        </a:rPr>
                        <a:t>UMF 680-3A-E </a:t>
                      </a:r>
                      <a:r>
                        <a:rPr lang="en-US" sz="1200" b="0" kern="1200" dirty="0" smtClean="0">
                          <a:solidFill>
                            <a:schemeClr val="tx1"/>
                          </a:solidFill>
                          <a:effectLst/>
                          <a:latin typeface="+mn-lt"/>
                          <a:ea typeface="+mn-ea"/>
                          <a:cs typeface="+mn-cs"/>
                        </a:rPr>
                        <a:t>is the authoritative applicant source document for personal data in USMIRS.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kern="1200" dirty="0" smtClean="0">
                        <a:solidFill>
                          <a:schemeClr val="dk1"/>
                        </a:solidFill>
                        <a:effectLst/>
                        <a:latin typeface="+mn-lt"/>
                        <a:ea typeface="+mn-ea"/>
                        <a:cs typeface="+mn-cs"/>
                      </a:endParaRPr>
                    </a:p>
                    <a:p>
                      <a:r>
                        <a:rPr lang="en-US" sz="1200" b="0" kern="1200" cap="all" dirty="0" smtClean="0">
                          <a:solidFill>
                            <a:schemeClr val="dk1"/>
                          </a:solidFill>
                          <a:effectLst/>
                          <a:latin typeface="+mn-lt"/>
                          <a:ea typeface="+mn-ea"/>
                          <a:cs typeface="+mn-cs"/>
                        </a:rPr>
                        <a:t>USMEPCOM Form 680-3A-E, </a:t>
                      </a:r>
                      <a:r>
                        <a:rPr lang="en-US" sz="1200" b="0" i="1" kern="1200" cap="all" dirty="0" smtClean="0">
                          <a:solidFill>
                            <a:schemeClr val="dk1"/>
                          </a:solidFill>
                          <a:effectLst/>
                          <a:latin typeface="+mn-lt"/>
                          <a:ea typeface="+mn-ea"/>
                          <a:cs typeface="+mn-cs"/>
                        </a:rPr>
                        <a:t>Request For Examination</a:t>
                      </a:r>
                      <a:r>
                        <a:rPr lang="en-US" sz="1200" b="0" kern="1200" dirty="0" smtClean="0">
                          <a:solidFill>
                            <a:schemeClr val="dk1"/>
                          </a:solidFill>
                          <a:effectLst/>
                          <a:latin typeface="+mn-lt"/>
                          <a:ea typeface="+mn-ea"/>
                          <a:cs typeface="+mn-cs"/>
                        </a:rPr>
                        <a:t>, is the first document completed for any applicant processing at MEPS.  All required data elements on the form (including signatures) must</a:t>
                      </a:r>
                      <a:r>
                        <a:rPr lang="en-US" sz="1200" b="0" kern="1200" baseline="0" dirty="0" smtClean="0">
                          <a:solidFill>
                            <a:schemeClr val="dk1"/>
                          </a:solidFill>
                          <a:effectLst/>
                          <a:latin typeface="+mn-lt"/>
                          <a:ea typeface="+mn-ea"/>
                          <a:cs typeface="+mn-cs"/>
                        </a:rPr>
                        <a:t> be</a:t>
                      </a:r>
                      <a:r>
                        <a:rPr lang="en-US" sz="1200" b="0" kern="1200" dirty="0" smtClean="0">
                          <a:solidFill>
                            <a:schemeClr val="dk1"/>
                          </a:solidFill>
                          <a:effectLst/>
                          <a:latin typeface="+mn-lt"/>
                          <a:ea typeface="+mn-ea"/>
                          <a:cs typeface="+mn-cs"/>
                        </a:rPr>
                        <a:t> complete and accurate.</a:t>
                      </a:r>
                    </a:p>
                    <a:p>
                      <a:endParaRPr lang="en-US" sz="1200" b="1" baseline="0" dirty="0" smtClean="0">
                        <a:solidFill>
                          <a:schemeClr val="tx1"/>
                        </a:solidFill>
                      </a:endParaRPr>
                    </a:p>
                    <a:p>
                      <a:r>
                        <a:rPr lang="en-US" sz="1200" b="1" baseline="0" dirty="0" smtClean="0">
                          <a:solidFill>
                            <a:schemeClr val="tx1"/>
                          </a:solidFill>
                        </a:rPr>
                        <a:t>Transition: </a:t>
                      </a:r>
                      <a:r>
                        <a:rPr lang="en-US" sz="1200" b="0" baseline="0" dirty="0" smtClean="0">
                          <a:solidFill>
                            <a:schemeClr val="tx1"/>
                          </a:solidFill>
                        </a:rPr>
                        <a:t>Let’s look at the Data entry process, starting with USMIRS Log-In.</a:t>
                      </a:r>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6732543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90</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979467643"/>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 </a:t>
                      </a:r>
                    </a:p>
                    <a:p>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b="0" dirty="0" smtClean="0">
                          <a:solidFill>
                            <a:schemeClr val="tx1"/>
                          </a:solidFill>
                          <a:latin typeface="+mn-lt"/>
                          <a:cs typeface="Arial" panose="020B0604020202020204" pitchFamily="34" charset="0"/>
                        </a:rPr>
                        <a:t>Medical (shipping) physical inspections are good for 72 hours for shipping purposes (96 hours if over a Federal holiday) – if applicant cannot ship within that time frame, another Medical inspect will be needed.</a:t>
                      </a: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Valid and current government-issued photo ID  (TSA guidelines: </a:t>
                      </a:r>
                      <a:r>
                        <a:rPr lang="en-US" sz="1200" b="0" dirty="0" smtClean="0">
                          <a:solidFill>
                            <a:srgbClr val="0000FF"/>
                          </a:solidFill>
                          <a:latin typeface="+mn-lt"/>
                          <a:hlinkClick r:id="rId3"/>
                        </a:rPr>
                        <a:t>HTTP://www.tsa.gov/traveler-information/acceptable-ids</a:t>
                      </a:r>
                      <a:endParaRPr lang="en-US" sz="1200" b="0" dirty="0" smtClean="0">
                        <a:solidFill>
                          <a:srgbClr val="0000FF"/>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rgbClr val="0000FF"/>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Ensure that each individual have in their possession all service required documents</a:t>
                      </a:r>
                      <a:r>
                        <a:rPr lang="en-US" sz="1200" b="0" baseline="0" dirty="0" smtClean="0">
                          <a:solidFill>
                            <a:schemeClr val="tx1"/>
                          </a:solidFill>
                          <a:latin typeface="+mn-lt"/>
                        </a:rPr>
                        <a:t> needed to process upon arrival at the Reception Training Center (RTC).</a:t>
                      </a:r>
                      <a:endParaRPr lang="en-US" sz="1200" b="0" dirty="0" smtClean="0">
                        <a:solidFill>
                          <a:schemeClr val="tx1"/>
                        </a:solidFill>
                        <a:latin typeface="+mn-lt"/>
                      </a:endParaRPr>
                    </a:p>
                    <a:p>
                      <a:endParaRPr lang="en-US" sz="1200" b="1" baseline="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Conduct Introductory Pre-Accession Interview of DEP shipper to determine if shipper medical or moral eligibility has changed since original enlistment. (National Guard and Reserve HTS/DS shippers do not require a Pre-Accession Interview).</a:t>
                      </a:r>
                    </a:p>
                    <a:p>
                      <a:endParaRPr lang="en-US" sz="1200" b="1" baseline="0" dirty="0" smtClean="0">
                        <a:solidFill>
                          <a:schemeClr val="tx1"/>
                        </a:solidFill>
                      </a:endParaRP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2365690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91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05361775"/>
              </p:ext>
            </p:extLst>
          </p:nvPr>
        </p:nvGraphicFramePr>
        <p:xfrm>
          <a:off x="209551" y="4205455"/>
          <a:ext cx="6557963" cy="4663633"/>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dirty="0" smtClean="0">
                          <a:solidFill>
                            <a:schemeClr val="tx1"/>
                          </a:solidFill>
                        </a:rPr>
                        <a:t>Say:</a:t>
                      </a:r>
                    </a:p>
                    <a:p>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In the event a Recruiter or Service Liaison signs for the meal check on behalf of a Hometown Shipper (HTS)/ Direct Shipper (DS) Program participant, or by proxy, the Recruiter or Service Liaison will sign their full payroll signature on the Proxy Pickup Sheet. (UMR 55-2, para 5-2b(4)(b))</a:t>
                      </a:r>
                      <a:endParaRPr lang="en-US" sz="105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rPr>
                        <a:t>Recruiters, SL/GC can find HTS/DS documents and resources required to execute the HTS/DS Program in the USMEPCOM Public website link: http://www.mepcom.army.mil/Home/Recruiters/, under the “Hometown Shipping Information” category. </a:t>
                      </a:r>
                      <a:endParaRPr lang="en-US" sz="1050" b="0" dirty="0" smtClean="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1200" b="1"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Provide all ground transportation from the shipper’s home location to the designated departure terminal.  Ensure the shipper arrives at the departure terminal within 2 hours of the departure time.  For those shippers traveling by bus or train, the Recruiting Service will coordinate and/or provide onward transportation from the arrival station to the RTC.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dirty="0" smtClean="0">
                        <a:solidFill>
                          <a:schemeClr val="tx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Unless the MEPS contracted hotel is informed of a late arrival, the reservation will cancel automatically at 2000 MEPS local time.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dirty="0" smtClean="0">
                          <a:solidFill>
                            <a:schemeClr val="tx1"/>
                          </a:solidFill>
                          <a:latin typeface="+mn-lt"/>
                        </a:rPr>
                        <a:t> If any HTS/DS is a no-show, the travel documents will be returned to the MEPS TA within five processing days following the no-show date. </a:t>
                      </a:r>
                    </a:p>
                    <a:p>
                      <a:endParaRPr lang="en-US" sz="1200" b="1"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8048285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92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170180599"/>
              </p:ext>
            </p:extLst>
          </p:nvPr>
        </p:nvGraphicFramePr>
        <p:xfrm>
          <a:off x="209551" y="4582407"/>
          <a:ext cx="6581542" cy="4248855"/>
        </p:xfrm>
        <a:graphic>
          <a:graphicData uri="http://schemas.openxmlformats.org/drawingml/2006/table">
            <a:tbl>
              <a:tblPr firstRow="1" bandRow="1">
                <a:tableStyleId>{5C22544A-7EE6-4342-B048-85BDC9FD1C3A}</a:tableStyleId>
              </a:tblPr>
              <a:tblGrid>
                <a:gridCol w="6581542"/>
              </a:tblGrid>
              <a:tr h="4248855">
                <a:tc>
                  <a:txBody>
                    <a:bodyPr/>
                    <a:lstStyle/>
                    <a:p>
                      <a:r>
                        <a:rPr lang="en-US" sz="1200" dirty="0" smtClean="0">
                          <a:solidFill>
                            <a:schemeClr val="tx2"/>
                          </a:solidFill>
                          <a:latin typeface="+mn-lt"/>
                        </a:rPr>
                        <a:t>Facilitator</a:t>
                      </a:r>
                    </a:p>
                    <a:p>
                      <a:endParaRPr lang="en-US" sz="1200" b="0" dirty="0" smtClean="0">
                        <a:solidFill>
                          <a:schemeClr val="tx2"/>
                        </a:solidFill>
                        <a:latin typeface="+mn-lt"/>
                      </a:endParaRPr>
                    </a:p>
                    <a:p>
                      <a:r>
                        <a:rPr lang="en-US" sz="1200" dirty="0" smtClean="0">
                          <a:solidFill>
                            <a:schemeClr val="tx2"/>
                          </a:solidFill>
                          <a:latin typeface="+mn-lt"/>
                        </a:rPr>
                        <a:t>Say</a:t>
                      </a:r>
                      <a:r>
                        <a:rPr lang="en-US" sz="1200" dirty="0" smtClean="0">
                          <a:solidFill>
                            <a:schemeClr val="tx2"/>
                          </a:solidFill>
                          <a:latin typeface="+mn-lt"/>
                        </a:rPr>
                        <a:t>:</a:t>
                      </a:r>
                      <a:endParaRPr lang="en-US" sz="1200" b="0" dirty="0" smtClean="0">
                        <a:solidFill>
                          <a:schemeClr val="tx2"/>
                        </a:solidFill>
                        <a:latin typeface="+mn-lt"/>
                      </a:endParaRPr>
                    </a:p>
                    <a:p>
                      <a:endParaRPr lang="en-US" sz="1200" dirty="0" smtClean="0">
                        <a:solidFill>
                          <a:schemeClr val="tx2"/>
                        </a:solidFill>
                        <a:latin typeface="+mn-lt"/>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297140" y="4184650"/>
            <a:ext cx="1255408" cy="276999"/>
          </a:xfrm>
          <a:prstGeom prst="rect">
            <a:avLst/>
          </a:prstGeom>
        </p:spPr>
        <p:txBody>
          <a:bodyPr wrap="none">
            <a:spAutoFit/>
          </a:bodyPr>
          <a:lstStyle/>
          <a:p>
            <a:r>
              <a:rPr lang="en-US" sz="1200" dirty="0">
                <a:latin typeface="+mn-lt"/>
              </a:rPr>
              <a:t>Time:</a:t>
            </a:r>
            <a:r>
              <a:rPr lang="en-US" sz="1200" b="0" dirty="0">
                <a:latin typeface="+mn-lt"/>
              </a:rPr>
              <a:t> xx minutes</a:t>
            </a:r>
          </a:p>
        </p:txBody>
      </p:sp>
    </p:spTree>
    <p:extLst>
      <p:ext uri="{BB962C8B-B14F-4D97-AF65-F5344CB8AC3E}">
        <p14:creationId xmlns:p14="http://schemas.microsoft.com/office/powerpoint/2010/main" val="6418522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93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29055669"/>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rPr>
                        <a:t>Say: </a:t>
                      </a:r>
                      <a:r>
                        <a:rPr lang="en-US" sz="1200" b="0" baseline="0" dirty="0" smtClean="0">
                          <a:solidFill>
                            <a:schemeClr val="tx1"/>
                          </a:solidFill>
                        </a:rPr>
                        <a:t>We’ve made it to the wrap-up!</a:t>
                      </a:r>
                    </a:p>
                    <a:p>
                      <a:endParaRPr lang="en-US" sz="1200" b="0" baseline="0" dirty="0" smtClean="0">
                        <a:solidFill>
                          <a:schemeClr val="tx1"/>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baseline="0" dirty="0" smtClean="0">
                          <a:solidFill>
                            <a:schemeClr val="tx1"/>
                          </a:solidFill>
                        </a:rPr>
                        <a:t>At the end of this session, participants should understand: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MDC/A </a:t>
                      </a:r>
                      <a:r>
                        <a:rPr lang="en-US" sz="1200" b="0" baseline="0" dirty="0" smtClean="0">
                          <a:solidFill>
                            <a:schemeClr val="tx1"/>
                          </a:solidFill>
                        </a:rPr>
                        <a:t>Calculation</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Applicant Record Data Entry</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Projection Scheduling</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Opening Procedures</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ASVAB </a:t>
                      </a:r>
                      <a:r>
                        <a:rPr lang="en-US" sz="1200" b="0" baseline="0" dirty="0" smtClean="0">
                          <a:solidFill>
                            <a:schemeClr val="tx1"/>
                          </a:solidFill>
                        </a:rPr>
                        <a:t>Testing</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Medical Processing</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Enlistment Processing</a:t>
                      </a: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endParaRPr lang="en-US" sz="1200" b="0" baseline="0" dirty="0" smtClean="0">
                        <a:solidFill>
                          <a:schemeClr val="tx1"/>
                        </a:solidFill>
                      </a:endParaRP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lang="en-US" sz="1200" b="0" baseline="0" dirty="0" smtClean="0">
                          <a:solidFill>
                            <a:schemeClr val="tx1"/>
                          </a:solidFill>
                        </a:rPr>
                        <a:t>Travel Processing</a:t>
                      </a:r>
                      <a:endParaRPr lang="en-US" sz="1200" b="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222874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94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66405036"/>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baseline="0" dirty="0" smtClean="0">
                          <a:solidFill>
                            <a:schemeClr val="tx1"/>
                          </a:solidFill>
                        </a:rPr>
                        <a:t>Ask: </a:t>
                      </a:r>
                      <a:r>
                        <a:rPr lang="en-US" sz="1200" b="0" baseline="0" dirty="0" smtClean="0">
                          <a:solidFill>
                            <a:schemeClr val="tx1"/>
                          </a:solidFill>
                        </a:rPr>
                        <a:t>Are there any questions?</a:t>
                      </a:r>
                      <a:endParaRPr lang="en-US" sz="1200" b="1" baseline="0" dirty="0" smtClean="0">
                        <a:solidFill>
                          <a:schemeClr val="tx1"/>
                        </a:solidFill>
                      </a:endParaRPr>
                    </a:p>
                    <a:p>
                      <a:endParaRPr lang="en-US" sz="1200" b="1" baseline="0" dirty="0" smtClean="0">
                        <a:solidFill>
                          <a:schemeClr val="tx1"/>
                        </a:solidFill>
                      </a:endParaRPr>
                    </a:p>
                    <a:p>
                      <a:r>
                        <a:rPr lang="en-US" sz="1200" b="0" baseline="0" dirty="0" smtClean="0">
                          <a:solidFill>
                            <a:schemeClr val="tx1"/>
                          </a:solidFill>
                        </a:rPr>
                        <a:t>Thank you for your questions.</a:t>
                      </a:r>
                    </a:p>
                    <a:p>
                      <a:endParaRPr lang="en-US" sz="1200" b="0" baseline="0"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52728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77491D25-4202-4E82-B340-40B7E09EB2BA}" type="slidenum">
              <a:rPr lang="en-US" smtClean="0"/>
              <a:pPr>
                <a:defRPr/>
              </a:pPr>
              <a:t>95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44394872"/>
              </p:ext>
            </p:extLst>
          </p:nvPr>
        </p:nvGraphicFramePr>
        <p:xfrm>
          <a:off x="209551" y="4205455"/>
          <a:ext cx="6557963" cy="4624511"/>
        </p:xfrm>
        <a:graphic>
          <a:graphicData uri="http://schemas.openxmlformats.org/drawingml/2006/table">
            <a:tbl>
              <a:tblPr firstRow="1" bandRow="1">
                <a:tableStyleId>{5C22544A-7EE6-4342-B048-85BDC9FD1C3A}</a:tableStyleId>
              </a:tblPr>
              <a:tblGrid>
                <a:gridCol w="6557963">
                  <a:extLst>
                    <a:ext uri="{9D8B030D-6E8A-4147-A177-3AD203B41FA5}">
                      <a16:colId xmlns:a16="http://schemas.microsoft.com/office/drawing/2014/main" xmlns="" val="20000"/>
                    </a:ext>
                  </a:extLst>
                </a:gridCol>
              </a:tblGrid>
              <a:tr h="365955">
                <a:tc>
                  <a:txBody>
                    <a:bodyPr/>
                    <a:lstStyle/>
                    <a:p>
                      <a:r>
                        <a:rPr lang="en-US" sz="1200" dirty="0" smtClean="0">
                          <a:solidFill>
                            <a:schemeClr val="tx1"/>
                          </a:solidFill>
                        </a:rPr>
                        <a:t>Time:</a:t>
                      </a:r>
                      <a:r>
                        <a:rPr lang="en-US" sz="1200" b="0" baseline="0" dirty="0" smtClean="0">
                          <a:solidFill>
                            <a:schemeClr val="tx1"/>
                          </a:solidFill>
                        </a:rPr>
                        <a:t> xx minutes</a:t>
                      </a:r>
                      <a:endParaRPr lang="en-US" sz="1200" b="0" dirty="0">
                        <a:solidFill>
                          <a:schemeClr val="tx1"/>
                        </a:solidFill>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258556">
                <a:tc>
                  <a:txBody>
                    <a:bodyPr/>
                    <a:lstStyle/>
                    <a:p>
                      <a:r>
                        <a:rPr lang="en-US" sz="1200" b="1" dirty="0" smtClean="0">
                          <a:solidFill>
                            <a:schemeClr val="tx1"/>
                          </a:solidFill>
                        </a:rPr>
                        <a:t>Facilitator</a:t>
                      </a:r>
                    </a:p>
                    <a:p>
                      <a:endParaRPr lang="en-US" sz="1200" b="0" baseline="0" dirty="0" smtClean="0">
                        <a:solidFill>
                          <a:schemeClr val="tx1"/>
                        </a:solidFill>
                      </a:endParaRPr>
                    </a:p>
                    <a:p>
                      <a:r>
                        <a:rPr lang="en-US" sz="1200" b="1" baseline="0" dirty="0" smtClean="0">
                          <a:solidFill>
                            <a:schemeClr val="tx1"/>
                          </a:solidFill>
                        </a:rPr>
                        <a:t>Ask: </a:t>
                      </a:r>
                      <a:r>
                        <a:rPr lang="en-US" sz="1200" b="0" baseline="0" dirty="0" smtClean="0">
                          <a:solidFill>
                            <a:schemeClr val="tx1"/>
                          </a:solidFill>
                        </a:rPr>
                        <a:t>These are the POCs, Mr. Rory Burns, and anyone in the J-3 Directorate, Current Operations Division or Accession Division. </a:t>
                      </a:r>
                    </a:p>
                    <a:p>
                      <a:endParaRPr lang="en-US" sz="1200" b="0" baseline="0" dirty="0" smtClean="0">
                        <a:solidFill>
                          <a:schemeClr val="tx1"/>
                        </a:solidFill>
                      </a:endParaRPr>
                    </a:p>
                    <a:p>
                      <a:r>
                        <a:rPr lang="en-US" sz="1200" b="0" baseline="0" dirty="0" smtClean="0">
                          <a:solidFill>
                            <a:schemeClr val="tx1"/>
                          </a:solidFill>
                        </a:rPr>
                        <a:t>Thank you for your time.</a:t>
                      </a:r>
                      <a:endParaRPr lang="en-US" sz="1200" b="1" dirty="0" smtClean="0">
                        <a:solidFill>
                          <a:schemeClr val="tx1"/>
                        </a:solidFill>
                      </a:endParaRPr>
                    </a:p>
                    <a:p>
                      <a:endParaRPr lang="en-US" sz="1200" b="1" dirty="0" smtClean="0">
                        <a:solidFill>
                          <a:schemeClr val="tx1"/>
                        </a:solidFill>
                      </a:endParaRPr>
                    </a:p>
                  </a:txBody>
                  <a:tcPr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82138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4858" y="0"/>
            <a:ext cx="6604000" cy="1118440"/>
          </a:xfrm>
        </p:spPr>
        <p:txBody>
          <a:bodyPr/>
          <a:lstStyle>
            <a:lvl1pPr>
              <a:defRPr sz="3600" cap="none"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508197" y="1609646"/>
            <a:ext cx="8131175" cy="4730829"/>
          </a:xfrm>
          <a:prstGeom prst="rect">
            <a:avLst/>
          </a:prstGeom>
        </p:spPr>
        <p:txBody>
          <a:bodyPr/>
          <a:lstStyle>
            <a:lvl1pPr>
              <a:defRPr sz="3600" baseline="0"/>
            </a:lvl1pPr>
            <a:lvl2pPr>
              <a:defRPr sz="3200" b="0" baseline="0"/>
            </a:lvl2pPr>
            <a:lvl3pPr>
              <a:defRPr sz="2800" b="0" baseline="0"/>
            </a:lvl3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54125"/>
            <a:ext cx="7772400" cy="1470025"/>
          </a:xfrm>
        </p:spPr>
        <p:txBody>
          <a:bodyPr>
            <a:normAutofit/>
          </a:bodyPr>
          <a:lstStyle>
            <a:lvl1pPr>
              <a:defRPr sz="4800">
                <a:latin typeface="IrisUPC" panose="020B0604020202020204" pitchFamily="34" charset="-34"/>
                <a:cs typeface="IrisUPC" panose="020B0604020202020204" pitchFamily="34" charset="-34"/>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009900"/>
            <a:ext cx="6400800" cy="1752600"/>
          </a:xfrm>
          <a:prstGeom prst="rect">
            <a:avLst/>
          </a:prstGeom>
        </p:spPr>
        <p:txBody>
          <a:bodyPr/>
          <a:lstStyle>
            <a:lvl1pPr marL="0" indent="0" algn="ctr">
              <a:buNone/>
              <a:defRPr>
                <a:solidFill>
                  <a:schemeClr val="tx1"/>
                </a:solidFill>
                <a:latin typeface="Garamond" panose="020204040303010108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a:off x="6553200" y="6419540"/>
            <a:ext cx="2133600" cy="365125"/>
          </a:xfrm>
          <a:prstGeom prst="rect">
            <a:avLst/>
          </a:prstGeom>
        </p:spPr>
        <p:txBody>
          <a:bodyPr/>
          <a:lstStyle/>
          <a:p>
            <a:fld id="{CAD65877-005D-C848-921F-3E1704E1312D}" type="slidenum">
              <a:rPr lang="en-US" smtClean="0"/>
              <a:t>‹#›</a:t>
            </a:fld>
            <a:endParaRPr lang="en-US" dirty="0"/>
          </a:p>
        </p:txBody>
      </p:sp>
    </p:spTree>
    <p:extLst>
      <p:ext uri="{BB962C8B-B14F-4D97-AF65-F5344CB8AC3E}">
        <p14:creationId xmlns:p14="http://schemas.microsoft.com/office/powerpoint/2010/main" val="23345936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17513" y="1488734"/>
            <a:ext cx="3989387" cy="485174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559300" y="1488734"/>
            <a:ext cx="3989388" cy="485174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71360" y="31750"/>
            <a:ext cx="6633029"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7513" y="2016125"/>
            <a:ext cx="8131175" cy="43243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688" y="0"/>
            <a:ext cx="2032000" cy="6340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7513" y="0"/>
            <a:ext cx="5946775" cy="63404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3"/>
          <p:cNvSpPr>
            <a:spLocks noGrp="1" noChangeArrowheads="1"/>
          </p:cNvSpPr>
          <p:nvPr>
            <p:ph type="title"/>
          </p:nvPr>
        </p:nvSpPr>
        <p:spPr bwMode="auto">
          <a:xfrm>
            <a:off x="1165475" y="188913"/>
            <a:ext cx="6821487" cy="652462"/>
          </a:xfrm>
          <a:prstGeom prst="rect">
            <a:avLst/>
          </a:prstGeom>
          <a:noFill/>
          <a:ln w="9525">
            <a:noFill/>
            <a:miter lim="800000"/>
            <a:headEnd/>
            <a:tailEnd/>
          </a:ln>
        </p:spPr>
        <p:txBody>
          <a:bodyPr vert="horz" wrap="square" lIns="100303" tIns="50151" rIns="100303" bIns="50151" numCol="1" anchor="ctr" anchorCtr="0" compatLnSpc="1">
            <a:prstTxWarp prst="textNoShape">
              <a:avLst/>
            </a:prstTxWarp>
          </a:bodyPr>
          <a:lstStyle/>
          <a:p>
            <a:pPr lvl="0"/>
            <a:r>
              <a:rPr lang="en-US" dirty="0" smtClean="0"/>
              <a:t>CLICK TO EDIT MASTER TITLE STYLE</a:t>
            </a:r>
          </a:p>
        </p:txBody>
      </p:sp>
      <p:sp>
        <p:nvSpPr>
          <p:cNvPr id="3087" name="Rectangle 15"/>
          <p:cNvSpPr>
            <a:spLocks noChangeArrowheads="1"/>
          </p:cNvSpPr>
          <p:nvPr userDrawn="1"/>
        </p:nvSpPr>
        <p:spPr bwMode="auto">
          <a:xfrm flipV="1">
            <a:off x="0" y="1122363"/>
            <a:ext cx="3578225" cy="68262"/>
          </a:xfrm>
          <a:prstGeom prst="rect">
            <a:avLst/>
          </a:prstGeom>
          <a:solidFill>
            <a:srgbClr val="662584"/>
          </a:solidFill>
          <a:ln w="9525">
            <a:noFill/>
            <a:miter lim="800000"/>
            <a:headEnd/>
            <a:tailEnd/>
          </a:ln>
          <a:effectLst/>
        </p:spPr>
        <p:txBody>
          <a:bodyPr wrap="none" anchor="ctr"/>
          <a:lstStyle/>
          <a:p>
            <a:pPr eaLnBrk="0" hangingPunct="0">
              <a:defRPr/>
            </a:pPr>
            <a:endParaRPr lang="en-US">
              <a:cs typeface="+mn-cs"/>
            </a:endParaRPr>
          </a:p>
        </p:txBody>
      </p:sp>
      <p:sp>
        <p:nvSpPr>
          <p:cNvPr id="3091" name="Text Box 19"/>
          <p:cNvSpPr txBox="1">
            <a:spLocks noChangeArrowheads="1"/>
          </p:cNvSpPr>
          <p:nvPr userDrawn="1"/>
        </p:nvSpPr>
        <p:spPr bwMode="auto">
          <a:xfrm>
            <a:off x="2618430" y="1009650"/>
            <a:ext cx="3914775" cy="274638"/>
          </a:xfrm>
          <a:prstGeom prst="rect">
            <a:avLst/>
          </a:prstGeom>
          <a:noFill/>
          <a:ln w="9525">
            <a:noFill/>
            <a:miter lim="800000"/>
            <a:headEnd/>
            <a:tailEnd/>
          </a:ln>
          <a:effectLst/>
        </p:spPr>
        <p:txBody>
          <a:bodyPr>
            <a:spAutoFit/>
          </a:bodyPr>
          <a:lstStyle/>
          <a:p>
            <a:pPr algn="ctr" eaLnBrk="0" hangingPunct="0">
              <a:defRPr/>
            </a:pPr>
            <a:r>
              <a:rPr lang="en-US" sz="1200" i="1" dirty="0">
                <a:solidFill>
                  <a:srgbClr val="000099"/>
                </a:solidFill>
                <a:cs typeface="+mn-cs"/>
              </a:rPr>
              <a:t>Freedom’s Front Door</a:t>
            </a:r>
          </a:p>
        </p:txBody>
      </p:sp>
      <p:pic>
        <p:nvPicPr>
          <p:cNvPr id="3078" name="Picture 10" descr="Dept of Defense.png"/>
          <p:cNvPicPr>
            <a:picLocks noChangeAspect="1"/>
          </p:cNvPicPr>
          <p:nvPr userDrawn="1"/>
        </p:nvPicPr>
        <p:blipFill>
          <a:blip r:embed="rId14" cstate="print"/>
          <a:srcRect/>
          <a:stretch>
            <a:fillRect/>
          </a:stretch>
        </p:blipFill>
        <p:spPr bwMode="auto">
          <a:xfrm>
            <a:off x="120900" y="42863"/>
            <a:ext cx="1044575" cy="1046162"/>
          </a:xfrm>
          <a:prstGeom prst="rect">
            <a:avLst/>
          </a:prstGeom>
          <a:noFill/>
          <a:ln w="9525">
            <a:noFill/>
            <a:miter lim="800000"/>
            <a:headEnd/>
            <a:tailEnd/>
          </a:ln>
        </p:spPr>
      </p:pic>
      <p:pic>
        <p:nvPicPr>
          <p:cNvPr id="3079" name="Picture 11" descr="MEPCOM 4 color.png"/>
          <p:cNvPicPr>
            <a:picLocks noChangeAspect="1"/>
          </p:cNvPicPr>
          <p:nvPr userDrawn="1"/>
        </p:nvPicPr>
        <p:blipFill>
          <a:blip r:embed="rId15" cstate="print"/>
          <a:srcRect/>
          <a:stretch>
            <a:fillRect/>
          </a:stretch>
        </p:blipFill>
        <p:spPr bwMode="auto">
          <a:xfrm>
            <a:off x="8104188" y="42863"/>
            <a:ext cx="923925" cy="958850"/>
          </a:xfrm>
          <a:prstGeom prst="rect">
            <a:avLst/>
          </a:prstGeom>
          <a:noFill/>
          <a:ln w="9525">
            <a:noFill/>
            <a:miter lim="800000"/>
            <a:headEnd/>
            <a:tailEnd/>
          </a:ln>
        </p:spPr>
      </p:pic>
      <p:sp>
        <p:nvSpPr>
          <p:cNvPr id="8" name="Rectangle 15"/>
          <p:cNvSpPr>
            <a:spLocks noChangeArrowheads="1"/>
          </p:cNvSpPr>
          <p:nvPr userDrawn="1"/>
        </p:nvSpPr>
        <p:spPr bwMode="auto">
          <a:xfrm flipV="1">
            <a:off x="5563243" y="1122363"/>
            <a:ext cx="3578225" cy="68262"/>
          </a:xfrm>
          <a:prstGeom prst="rect">
            <a:avLst/>
          </a:prstGeom>
          <a:solidFill>
            <a:srgbClr val="662584"/>
          </a:solidFill>
          <a:ln w="9525">
            <a:noFill/>
            <a:miter lim="800000"/>
            <a:headEnd/>
            <a:tailEnd/>
          </a:ln>
          <a:effectLst/>
        </p:spPr>
        <p:txBody>
          <a:bodyPr wrap="none" anchor="ctr"/>
          <a:lstStyle/>
          <a:p>
            <a:pPr eaLnBrk="0" hangingPunct="0">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4" r:id="rId12"/>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rgbClr val="0C2D83"/>
          </a:solidFill>
          <a:latin typeface="Arial" charset="0"/>
        </a:defRPr>
      </a:lvl6pPr>
      <a:lvl7pPr marL="914400" algn="ctr" rtl="0" fontAlgn="base">
        <a:spcBef>
          <a:spcPct val="0"/>
        </a:spcBef>
        <a:spcAft>
          <a:spcPct val="0"/>
        </a:spcAft>
        <a:defRPr sz="3600" b="1">
          <a:solidFill>
            <a:srgbClr val="0C2D83"/>
          </a:solidFill>
          <a:latin typeface="Arial" charset="0"/>
        </a:defRPr>
      </a:lvl7pPr>
      <a:lvl8pPr marL="1371600" algn="ctr" rtl="0" fontAlgn="base">
        <a:spcBef>
          <a:spcPct val="0"/>
        </a:spcBef>
        <a:spcAft>
          <a:spcPct val="0"/>
        </a:spcAft>
        <a:defRPr sz="3600" b="1">
          <a:solidFill>
            <a:srgbClr val="0C2D83"/>
          </a:solidFill>
          <a:latin typeface="Arial" charset="0"/>
        </a:defRPr>
      </a:lvl8pPr>
      <a:lvl9pPr marL="1828800" algn="ctr" rtl="0" fontAlgn="base">
        <a:spcBef>
          <a:spcPct val="0"/>
        </a:spcBef>
        <a:spcAft>
          <a:spcPct val="0"/>
        </a:spcAft>
        <a:defRPr sz="3600" b="1">
          <a:solidFill>
            <a:srgbClr val="0C2D83"/>
          </a:solidFill>
          <a:latin typeface="Arial" charset="0"/>
        </a:defRPr>
      </a:lvl9pPr>
    </p:titleStyle>
    <p:bodyStyle>
      <a:lvl1pPr marL="285750" indent="-285750" algn="l" rtl="0" eaLnBrk="0" fontAlgn="base" hangingPunct="0">
        <a:spcBef>
          <a:spcPct val="20000"/>
        </a:spcBef>
        <a:spcAft>
          <a:spcPct val="0"/>
        </a:spcAft>
        <a:buClr>
          <a:schemeClr val="tx1"/>
        </a:buClr>
        <a:buSzPct val="75000"/>
        <a:buFont typeface="Wingdings" pitchFamily="2" charset="2"/>
        <a:buChar char="§"/>
        <a:defRPr sz="3200" b="1">
          <a:solidFill>
            <a:schemeClr val="tx1"/>
          </a:solidFill>
          <a:latin typeface="+mn-lt"/>
          <a:ea typeface="+mn-ea"/>
          <a:cs typeface="+mn-cs"/>
        </a:defRPr>
      </a:lvl1pPr>
      <a:lvl2pPr marL="688975" indent="-282575" algn="l" rtl="0" eaLnBrk="0" fontAlgn="base" hangingPunct="0">
        <a:spcBef>
          <a:spcPct val="20000"/>
        </a:spcBef>
        <a:spcAft>
          <a:spcPct val="0"/>
        </a:spcAft>
        <a:buClr>
          <a:schemeClr val="tx1"/>
        </a:buClr>
        <a:buSzPct val="75000"/>
        <a:buFont typeface="Wingdings" pitchFamily="2" charset="2"/>
        <a:buChar char="Ø"/>
        <a:defRPr sz="2800" b="1">
          <a:solidFill>
            <a:schemeClr val="tx1"/>
          </a:solidFill>
          <a:latin typeface="+mn-lt"/>
        </a:defRPr>
      </a:lvl2pPr>
      <a:lvl3pPr marL="1027113" indent="-223838" algn="l" rtl="0" eaLnBrk="0" fontAlgn="base" hangingPunct="0">
        <a:spcBef>
          <a:spcPct val="20000"/>
        </a:spcBef>
        <a:spcAft>
          <a:spcPct val="0"/>
        </a:spcAft>
        <a:buClr>
          <a:schemeClr val="tx1"/>
        </a:buClr>
        <a:buSzPct val="75000"/>
        <a:buFont typeface="Arial" charset="0"/>
        <a:buChar char="•"/>
        <a:defRPr sz="2400" b="1">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72" userDrawn="1">
          <p15:clr>
            <a:srgbClr val="F26B43"/>
          </p15:clr>
        </p15:guide>
        <p15:guide id="4" pos="56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www.mepcom.army.mil/Portals/112/Documents/PubsForms/Forms/f-0000-dd-2807-02.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hyperlink" Target="http://www.mepcom.army.mil/Portals/112/Documents/PubsForms/Forms/f-0000-dd-2807-02.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spear.mepcom.army.mil/Headquarters/J-3%20MEOP/CurrentOps/SitePages/Home.aspx"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s://www.dmdc.osd.mil/icat-ar/"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mepcom.army.mil/portals/112/documents/680-3a-e_instructions_Jun_18.pdf"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486509" y="279400"/>
            <a:ext cx="2191627" cy="584775"/>
          </a:xfrm>
          <a:prstGeom prst="rect">
            <a:avLst/>
          </a:prstGeom>
          <a:noFill/>
          <a:ln w="9525">
            <a:noFill/>
            <a:miter lim="800000"/>
            <a:headEnd/>
            <a:tailEnd/>
          </a:ln>
        </p:spPr>
        <p:txBody>
          <a:bodyPr wrap="none">
            <a:spAutoFit/>
          </a:bodyPr>
          <a:lstStyle/>
          <a:p>
            <a:pPr algn="ctr"/>
            <a:r>
              <a:rPr lang="en-US" sz="3200" dirty="0" smtClean="0"/>
              <a:t>TRACKER</a:t>
            </a:r>
            <a:endParaRPr lang="en-US" sz="3200" dirty="0"/>
          </a:p>
        </p:txBody>
      </p:sp>
      <p:graphicFrame>
        <p:nvGraphicFramePr>
          <p:cNvPr id="2" name="Table 1"/>
          <p:cNvGraphicFramePr>
            <a:graphicFrameLocks noGrp="1"/>
          </p:cNvGraphicFramePr>
          <p:nvPr>
            <p:extLst>
              <p:ext uri="{D42A27DB-BD31-4B8C-83A1-F6EECF244321}">
                <p14:modId xmlns:p14="http://schemas.microsoft.com/office/powerpoint/2010/main" val="2382382896"/>
              </p:ext>
            </p:extLst>
          </p:nvPr>
        </p:nvGraphicFramePr>
        <p:xfrm>
          <a:off x="370114" y="1362165"/>
          <a:ext cx="8403772" cy="1863363"/>
        </p:xfrm>
        <a:graphic>
          <a:graphicData uri="http://schemas.openxmlformats.org/drawingml/2006/table">
            <a:tbl>
              <a:tblPr firstRow="1" bandRow="1">
                <a:tableStyleId>{21E4AEA4-8DFA-4A89-87EB-49C32662AFE0}</a:tableStyleId>
              </a:tblPr>
              <a:tblGrid>
                <a:gridCol w="1023257">
                  <a:extLst>
                    <a:ext uri="{9D8B030D-6E8A-4147-A177-3AD203B41FA5}">
                      <a16:colId xmlns:a16="http://schemas.microsoft.com/office/drawing/2014/main" xmlns="" val="20000"/>
                    </a:ext>
                  </a:extLst>
                </a:gridCol>
                <a:gridCol w="3178629">
                  <a:extLst>
                    <a:ext uri="{9D8B030D-6E8A-4147-A177-3AD203B41FA5}">
                      <a16:colId xmlns:a16="http://schemas.microsoft.com/office/drawing/2014/main" xmlns="" val="20001"/>
                    </a:ext>
                  </a:extLst>
                </a:gridCol>
                <a:gridCol w="2100943">
                  <a:extLst>
                    <a:ext uri="{9D8B030D-6E8A-4147-A177-3AD203B41FA5}">
                      <a16:colId xmlns:a16="http://schemas.microsoft.com/office/drawing/2014/main" xmlns="" val="20002"/>
                    </a:ext>
                  </a:extLst>
                </a:gridCol>
                <a:gridCol w="2100943">
                  <a:extLst>
                    <a:ext uri="{9D8B030D-6E8A-4147-A177-3AD203B41FA5}">
                      <a16:colId xmlns:a16="http://schemas.microsoft.com/office/drawing/2014/main" xmlns="" val="20003"/>
                    </a:ext>
                  </a:extLst>
                </a:gridCol>
              </a:tblGrid>
              <a:tr h="621121">
                <a:tc>
                  <a:txBody>
                    <a:bodyPr/>
                    <a:lstStyle/>
                    <a:p>
                      <a:pPr algn="ctr"/>
                      <a:r>
                        <a:rPr lang="en-US" dirty="0" smtClean="0"/>
                        <a:t>Dates</a:t>
                      </a:r>
                      <a:endParaRPr lang="en-US" dirty="0"/>
                    </a:p>
                  </a:txBody>
                  <a:tcPr/>
                </a:tc>
                <a:tc>
                  <a:txBody>
                    <a:bodyPr/>
                    <a:lstStyle/>
                    <a:p>
                      <a:pPr algn="ctr"/>
                      <a:r>
                        <a:rPr lang="en-US" dirty="0" smtClean="0"/>
                        <a:t>Changes</a:t>
                      </a:r>
                      <a:endParaRPr lang="en-US" dirty="0"/>
                    </a:p>
                  </a:txBody>
                  <a:tcPr/>
                </a:tc>
                <a:tc>
                  <a:txBody>
                    <a:bodyPr/>
                    <a:lstStyle/>
                    <a:p>
                      <a:pPr algn="ctr"/>
                      <a:r>
                        <a:rPr lang="en-US" dirty="0" smtClean="0"/>
                        <a:t>POC</a:t>
                      </a:r>
                      <a:endParaRPr lang="en-US" dirty="0"/>
                    </a:p>
                  </a:txBody>
                  <a:tcPr/>
                </a:tc>
                <a:tc>
                  <a:txBody>
                    <a:bodyPr/>
                    <a:lstStyle/>
                    <a:p>
                      <a:pPr algn="ctr"/>
                      <a:r>
                        <a:rPr lang="en-US" dirty="0" smtClean="0"/>
                        <a:t>File Version</a:t>
                      </a:r>
                      <a:endParaRPr lang="en-US" dirty="0"/>
                    </a:p>
                  </a:txBody>
                  <a:tcPr/>
                </a:tc>
                <a:extLst>
                  <a:ext uri="{0D108BD9-81ED-4DB2-BD59-A6C34878D82A}">
                    <a16:rowId xmlns:a16="http://schemas.microsoft.com/office/drawing/2014/main" xmlns="" val="10000"/>
                  </a:ext>
                </a:extLst>
              </a:tr>
              <a:tr h="621121">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dirty="0"/>
                    </a:p>
                  </a:txBody>
                  <a:tcPr/>
                </a:tc>
                <a:extLst>
                  <a:ext uri="{0D108BD9-81ED-4DB2-BD59-A6C34878D82A}">
                    <a16:rowId xmlns:a16="http://schemas.microsoft.com/office/drawing/2014/main" xmlns="" val="10006"/>
                  </a:ext>
                </a:extLst>
              </a:tr>
              <a:tr h="621121">
                <a:tc>
                  <a:txBody>
                    <a:bodyPr/>
                    <a:lstStyle/>
                    <a:p>
                      <a:endParaRPr lang="en-US" sz="1400" dirty="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480578765"/>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USMIRS Log-in</a:t>
            </a:r>
            <a:endParaRPr lang="en-US" dirty="0"/>
          </a:p>
        </p:txBody>
      </p:sp>
      <p:sp>
        <p:nvSpPr>
          <p:cNvPr id="3" name="Rectangle 2"/>
          <p:cNvSpPr/>
          <p:nvPr/>
        </p:nvSpPr>
        <p:spPr>
          <a:xfrm>
            <a:off x="495601" y="1495564"/>
            <a:ext cx="8434754" cy="4278094"/>
          </a:xfrm>
          <a:prstGeom prst="rect">
            <a:avLst/>
          </a:prstGeom>
        </p:spPr>
        <p:txBody>
          <a:bodyPr wrap="square">
            <a:spAutoFit/>
          </a:bodyPr>
          <a:lstStyle/>
          <a:p>
            <a:pPr marL="285750" indent="-285750">
              <a:buFont typeface="Wingdings" panose="05000000000000000000" pitchFamily="2" charset="2"/>
              <a:buChar char="§"/>
            </a:pPr>
            <a:endParaRPr lang="en-US" b="0" dirty="0" smtClean="0">
              <a:solidFill>
                <a:srgbClr val="000000"/>
              </a:solidFill>
              <a:latin typeface="+mn-lt"/>
            </a:endParaRPr>
          </a:p>
          <a:p>
            <a:pPr marL="285750" indent="-285750">
              <a:buFont typeface="Wingdings" panose="05000000000000000000" pitchFamily="2" charset="2"/>
              <a:buChar char="§"/>
            </a:pPr>
            <a:endParaRPr lang="en-US" b="0" dirty="0">
              <a:solidFill>
                <a:srgbClr val="000000"/>
              </a:solidFill>
              <a:latin typeface="+mn-lt"/>
            </a:endParaRPr>
          </a:p>
          <a:p>
            <a:pPr marL="285750" indent="-285750">
              <a:buFont typeface="Wingdings" panose="05000000000000000000" pitchFamily="2" charset="2"/>
              <a:buChar char="§"/>
            </a:pPr>
            <a:r>
              <a:rPr lang="en-US" b="0" dirty="0">
                <a:latin typeface="+mn-lt"/>
              </a:rPr>
              <a:t>The DD Form 2875 System Authorization Access Request (SAAR) to be used is </a:t>
            </a:r>
            <a:r>
              <a:rPr lang="en-US" b="0" dirty="0" smtClean="0">
                <a:latin typeface="+mn-lt"/>
              </a:rPr>
              <a:t>and </a:t>
            </a:r>
            <a:r>
              <a:rPr lang="en-US" b="0" dirty="0">
                <a:latin typeface="+mn-lt"/>
              </a:rPr>
              <a:t>must be acquired from the MEPS </a:t>
            </a:r>
            <a:r>
              <a:rPr lang="en-US" b="0" dirty="0" smtClean="0">
                <a:latin typeface="+mn-lt"/>
              </a:rPr>
              <a:t>Information Technology Specialist (ITS). Once the DD Form 2875 has been processed, the MEPS ITS will: </a:t>
            </a:r>
          </a:p>
          <a:p>
            <a:pPr marL="285750" indent="-285750">
              <a:buFont typeface="Wingdings" panose="05000000000000000000" pitchFamily="2" charset="2"/>
              <a:buChar char="§"/>
            </a:pPr>
            <a:endParaRPr lang="en-US" b="0" dirty="0">
              <a:solidFill>
                <a:srgbClr val="000000"/>
              </a:solidFill>
              <a:latin typeface="+mn-lt"/>
            </a:endParaRPr>
          </a:p>
          <a:p>
            <a:pPr marL="742950" lvl="1" indent="-285750">
              <a:buFont typeface="Wingdings" panose="05000000000000000000" pitchFamily="2" charset="2"/>
              <a:buChar char="§"/>
            </a:pPr>
            <a:r>
              <a:rPr lang="en-US" b="0" dirty="0" smtClean="0">
                <a:solidFill>
                  <a:srgbClr val="000000"/>
                </a:solidFill>
                <a:latin typeface="+mn-lt"/>
              </a:rPr>
              <a:t>assign </a:t>
            </a:r>
            <a:r>
              <a:rPr lang="en-US" b="0" dirty="0">
                <a:solidFill>
                  <a:srgbClr val="000000"/>
                </a:solidFill>
              </a:rPr>
              <a:t>e</a:t>
            </a:r>
            <a:r>
              <a:rPr lang="en-US" b="0" dirty="0" smtClean="0">
                <a:solidFill>
                  <a:srgbClr val="000000"/>
                </a:solidFill>
              </a:rPr>
              <a:t>ach </a:t>
            </a:r>
            <a:r>
              <a:rPr lang="en-US" b="0" dirty="0">
                <a:solidFill>
                  <a:srgbClr val="000000"/>
                </a:solidFill>
              </a:rPr>
              <a:t>Service </a:t>
            </a:r>
            <a:r>
              <a:rPr lang="en-US" b="0" dirty="0" smtClean="0">
                <a:solidFill>
                  <a:srgbClr val="000000"/>
                </a:solidFill>
              </a:rPr>
              <a:t>User </a:t>
            </a:r>
            <a:r>
              <a:rPr lang="en-US" b="0" dirty="0" smtClean="0">
                <a:solidFill>
                  <a:srgbClr val="000000"/>
                </a:solidFill>
                <a:latin typeface="+mn-lt"/>
              </a:rPr>
              <a:t>a </a:t>
            </a:r>
            <a:r>
              <a:rPr lang="en-US" b="0" dirty="0">
                <a:solidFill>
                  <a:srgbClr val="000000"/>
                </a:solidFill>
                <a:latin typeface="+mn-lt"/>
              </a:rPr>
              <a:t>USMIRS User ID and temporary </a:t>
            </a:r>
            <a:r>
              <a:rPr lang="en-US" b="0" dirty="0" smtClean="0">
                <a:solidFill>
                  <a:srgbClr val="000000"/>
                </a:solidFill>
                <a:latin typeface="+mn-lt"/>
              </a:rPr>
              <a:t>password</a:t>
            </a:r>
          </a:p>
          <a:p>
            <a:pPr marL="742950" lvl="1" indent="-285750">
              <a:buFont typeface="Wingdings" panose="05000000000000000000" pitchFamily="2" charset="2"/>
              <a:buChar char="§"/>
            </a:pPr>
            <a:endParaRPr lang="en-US" b="0" dirty="0">
              <a:solidFill>
                <a:srgbClr val="000000"/>
              </a:solidFill>
              <a:latin typeface="+mn-lt"/>
            </a:endParaRPr>
          </a:p>
          <a:p>
            <a:pPr marL="742950" lvl="1" indent="-285750">
              <a:buFont typeface="Wingdings" panose="05000000000000000000" pitchFamily="2" charset="2"/>
              <a:buChar char="§"/>
            </a:pPr>
            <a:r>
              <a:rPr lang="en-US" b="0" dirty="0" smtClean="0">
                <a:solidFill>
                  <a:srgbClr val="000000"/>
                </a:solidFill>
                <a:latin typeface="+mn-lt"/>
              </a:rPr>
              <a:t>capture each </a:t>
            </a:r>
            <a:r>
              <a:rPr lang="en-US" b="0" dirty="0">
                <a:solidFill>
                  <a:srgbClr val="000000"/>
                </a:solidFill>
                <a:latin typeface="+mn-lt"/>
              </a:rPr>
              <a:t>Service </a:t>
            </a:r>
            <a:r>
              <a:rPr lang="en-US" b="0" dirty="0" smtClean="0">
                <a:solidFill>
                  <a:srgbClr val="000000"/>
                </a:solidFill>
                <a:latin typeface="+mn-lt"/>
              </a:rPr>
              <a:t>User’s </a:t>
            </a:r>
            <a:r>
              <a:rPr lang="en-US" b="0" dirty="0">
                <a:solidFill>
                  <a:srgbClr val="000000"/>
                </a:solidFill>
                <a:latin typeface="+mn-lt"/>
              </a:rPr>
              <a:t>biometric information (fingerprint and facial recognition photo) </a:t>
            </a:r>
            <a:r>
              <a:rPr lang="en-US" b="0" dirty="0" smtClean="0">
                <a:solidFill>
                  <a:srgbClr val="000000"/>
                </a:solidFill>
                <a:latin typeface="+mn-lt"/>
              </a:rPr>
              <a:t>for </a:t>
            </a:r>
            <a:r>
              <a:rPr lang="en-US" b="0" dirty="0">
                <a:solidFill>
                  <a:srgbClr val="000000"/>
                </a:solidFill>
                <a:latin typeface="+mn-lt"/>
              </a:rPr>
              <a:t>e‐Signature </a:t>
            </a:r>
            <a:r>
              <a:rPr lang="en-US" b="0" dirty="0" smtClean="0">
                <a:solidFill>
                  <a:srgbClr val="000000"/>
                </a:solidFill>
                <a:latin typeface="+mn-lt"/>
              </a:rPr>
              <a:t>purposes</a:t>
            </a:r>
          </a:p>
          <a:p>
            <a:endParaRPr lang="en-US" b="0" dirty="0">
              <a:latin typeface="+mn-lt"/>
            </a:endParaRPr>
          </a:p>
          <a:p>
            <a:pPr marL="285750" indent="-285750">
              <a:buFont typeface="Wingdings" panose="05000000000000000000" pitchFamily="2" charset="2"/>
              <a:buChar char="§"/>
            </a:pPr>
            <a:r>
              <a:rPr lang="en-US" b="0" dirty="0">
                <a:latin typeface="+mn-lt"/>
              </a:rPr>
              <a:t>To open USMIRS, enter your MEPS USMIRS URL into the web browser with the MEPS name from the table or, if available, double click your MEPS USMIRS icon. The URL is: </a:t>
            </a:r>
            <a:r>
              <a:rPr lang="en-US" dirty="0">
                <a:latin typeface="+mn-lt"/>
              </a:rPr>
              <a:t>https://mirs.rsn.mepcom.army.mil/MEPS/{</a:t>
            </a:r>
            <a:r>
              <a:rPr lang="en-US" i="1" dirty="0">
                <a:latin typeface="+mn-lt"/>
              </a:rPr>
              <a:t>mepsname</a:t>
            </a:r>
            <a:r>
              <a:rPr lang="en-US" dirty="0">
                <a:latin typeface="+mn-lt"/>
              </a:rPr>
              <a:t>} </a:t>
            </a:r>
            <a:endParaRPr lang="en-US" dirty="0" smtClean="0">
              <a:latin typeface="+mn-lt"/>
            </a:endParaRPr>
          </a:p>
          <a:p>
            <a:pPr marL="285750" indent="-285750">
              <a:buFont typeface="Wingdings" panose="05000000000000000000" pitchFamily="2" charset="2"/>
              <a:buChar char="§"/>
            </a:pPr>
            <a:endParaRPr lang="en-US" dirty="0">
              <a:latin typeface="+mn-lt"/>
            </a:endParaRPr>
          </a:p>
          <a:p>
            <a:pPr marL="285750" indent="-285750">
              <a:buFont typeface="Wingdings" panose="05000000000000000000" pitchFamily="2" charset="2"/>
              <a:buChar char="§"/>
            </a:pPr>
            <a:r>
              <a:rPr lang="en-US" b="0" dirty="0" smtClean="0">
                <a:latin typeface="+mn-lt"/>
              </a:rPr>
              <a:t>Enter Password which must be a minimum 10 characters; 2 upper case, 2 lower case, 2 numbers, and 2 special characters. </a:t>
            </a:r>
          </a:p>
        </p:txBody>
      </p:sp>
    </p:spTree>
    <p:extLst>
      <p:ext uri="{BB962C8B-B14F-4D97-AF65-F5344CB8AC3E}">
        <p14:creationId xmlns:p14="http://schemas.microsoft.com/office/powerpoint/2010/main" val="3757718075"/>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USMIRS Log-in</a:t>
            </a:r>
            <a:endParaRPr lang="en-US" dirty="0"/>
          </a:p>
        </p:txBody>
      </p:sp>
      <p:sp>
        <p:nvSpPr>
          <p:cNvPr id="3" name="Rectangle 2"/>
          <p:cNvSpPr/>
          <p:nvPr/>
        </p:nvSpPr>
        <p:spPr>
          <a:xfrm>
            <a:off x="388779" y="1570468"/>
            <a:ext cx="8374878" cy="4770537"/>
          </a:xfrm>
          <a:prstGeom prst="rect">
            <a:avLst/>
          </a:prstGeom>
        </p:spPr>
        <p:txBody>
          <a:bodyPr wrap="square">
            <a:spAutoFit/>
          </a:bodyPr>
          <a:lstStyle/>
          <a:p>
            <a:pPr marL="285750" indent="-285750">
              <a:buFont typeface="Wingdings" panose="05000000000000000000" pitchFamily="2" charset="2"/>
              <a:buChar char="§"/>
            </a:pPr>
            <a:r>
              <a:rPr lang="en-US" b="0" dirty="0" smtClean="0"/>
              <a:t>USMIRS </a:t>
            </a:r>
            <a:r>
              <a:rPr lang="en-US" b="0" dirty="0"/>
              <a:t>then asks for your Certificate and </a:t>
            </a:r>
            <a:r>
              <a:rPr lang="en-US" b="0" dirty="0" smtClean="0"/>
              <a:t>PIN; </a:t>
            </a:r>
            <a:r>
              <a:rPr lang="en-US" b="0" dirty="0"/>
              <a:t>or whenever the CAC PIN cache times out. Select your certificate from the </a:t>
            </a:r>
            <a:r>
              <a:rPr lang="en-US" b="0" i="1" dirty="0"/>
              <a:t>Windows Security </a:t>
            </a:r>
            <a:r>
              <a:rPr lang="en-US" b="0" dirty="0"/>
              <a:t>pop-up and click </a:t>
            </a:r>
            <a:r>
              <a:rPr lang="en-US" dirty="0"/>
              <a:t>OK</a:t>
            </a:r>
            <a:r>
              <a:rPr lang="en-US" b="0" dirty="0"/>
              <a:t>. </a:t>
            </a:r>
            <a:endParaRPr lang="en-US" b="0" dirty="0" smtClean="0"/>
          </a:p>
          <a:p>
            <a:pPr marL="285750" indent="-285750">
              <a:buFont typeface="Wingdings" panose="05000000000000000000" pitchFamily="2" charset="2"/>
              <a:buChar char="§"/>
            </a:pPr>
            <a:endParaRPr lang="en-US" b="0" dirty="0" smtClean="0"/>
          </a:p>
          <a:p>
            <a:pPr marL="285750" indent="-285750">
              <a:buFont typeface="Wingdings" panose="05000000000000000000" pitchFamily="2" charset="2"/>
              <a:buChar char="§"/>
            </a:pPr>
            <a:endParaRPr lang="en-US" b="0" dirty="0" smtClean="0"/>
          </a:p>
          <a:p>
            <a:pPr marL="285750" indent="-285750">
              <a:buFont typeface="Wingdings" panose="05000000000000000000" pitchFamily="2" charset="2"/>
              <a:buChar char="§"/>
            </a:pPr>
            <a:endParaRPr lang="en-US" b="0" dirty="0"/>
          </a:p>
          <a:p>
            <a:pPr marL="285750" indent="-285750">
              <a:buFont typeface="Wingdings" panose="05000000000000000000" pitchFamily="2" charset="2"/>
              <a:buChar char="§"/>
            </a:pPr>
            <a:endParaRPr lang="en-US" b="0" dirty="0" smtClean="0"/>
          </a:p>
          <a:p>
            <a:pPr marL="285750" indent="-285750">
              <a:buFont typeface="Wingdings" panose="05000000000000000000" pitchFamily="2" charset="2"/>
              <a:buChar char="§"/>
            </a:pPr>
            <a:endParaRPr lang="en-US" b="0" dirty="0"/>
          </a:p>
          <a:p>
            <a:endParaRPr lang="en-US" b="0" dirty="0" smtClean="0"/>
          </a:p>
          <a:p>
            <a:pPr marL="285750" indent="-285750">
              <a:buFont typeface="Wingdings" panose="05000000000000000000" pitchFamily="2" charset="2"/>
              <a:buChar char="§"/>
            </a:pPr>
            <a:endParaRPr lang="en-US" b="0" dirty="0"/>
          </a:p>
          <a:p>
            <a:pPr marL="285750" indent="-285750">
              <a:buFont typeface="Wingdings" panose="05000000000000000000" pitchFamily="2" charset="2"/>
              <a:buChar char="§"/>
            </a:pPr>
            <a:endParaRPr lang="en-US" b="0" dirty="0"/>
          </a:p>
          <a:p>
            <a:pPr marL="285750" indent="-285750">
              <a:buFont typeface="Wingdings" panose="05000000000000000000" pitchFamily="2" charset="2"/>
              <a:buChar char="§"/>
            </a:pPr>
            <a:r>
              <a:rPr lang="en-US" b="0" dirty="0" smtClean="0"/>
              <a:t>Enter </a:t>
            </a:r>
            <a:r>
              <a:rPr lang="en-US" b="0" dirty="0"/>
              <a:t>your CAC PIN in the displayed </a:t>
            </a:r>
            <a:r>
              <a:rPr lang="en-US" b="0" i="1" dirty="0" err="1"/>
              <a:t>ActivClient</a:t>
            </a:r>
            <a:r>
              <a:rPr lang="en-US" b="0" i="1" dirty="0"/>
              <a:t> Login </a:t>
            </a:r>
            <a:r>
              <a:rPr lang="en-US" b="0" dirty="0"/>
              <a:t>pop-up and click </a:t>
            </a:r>
            <a:r>
              <a:rPr lang="en-US" dirty="0"/>
              <a:t>OK. </a:t>
            </a:r>
            <a:endParaRPr lang="en-US" dirty="0" smtClean="0"/>
          </a:p>
          <a:p>
            <a:pPr marL="285750" indent="-285750">
              <a:buFont typeface="Wingdings" panose="05000000000000000000" pitchFamily="2" charset="2"/>
              <a:buChar char="§"/>
            </a:pPr>
            <a:endParaRPr lang="en-US" b="0" dirty="0"/>
          </a:p>
          <a:p>
            <a:pPr marL="285750" indent="-285750">
              <a:buFont typeface="Wingdings" panose="05000000000000000000" pitchFamily="2" charset="2"/>
              <a:buChar char="§"/>
            </a:pPr>
            <a:endParaRPr lang="en-US" b="0" dirty="0" smtClean="0"/>
          </a:p>
          <a:p>
            <a:pPr marL="285750" indent="-285750">
              <a:buFont typeface="Wingdings" panose="05000000000000000000" pitchFamily="2" charset="2"/>
              <a:buChar char="§"/>
            </a:pPr>
            <a:endParaRPr lang="en-US" b="0" dirty="0"/>
          </a:p>
          <a:p>
            <a:pPr marL="285750" indent="-285750">
              <a:buFont typeface="Wingdings" panose="05000000000000000000" pitchFamily="2" charset="2"/>
              <a:buChar char="§"/>
            </a:pPr>
            <a:endParaRPr lang="en-US" b="0" dirty="0" smtClean="0"/>
          </a:p>
          <a:p>
            <a:pPr marL="285750" indent="-285750">
              <a:buFont typeface="Wingdings" panose="05000000000000000000" pitchFamily="2" charset="2"/>
              <a:buChar char="§"/>
            </a:pPr>
            <a:endParaRPr lang="en-US" b="0" dirty="0"/>
          </a:p>
          <a:p>
            <a:pPr marL="285750" indent="-285750">
              <a:buFont typeface="Wingdings" panose="05000000000000000000" pitchFamily="2" charset="2"/>
              <a:buChar char="§"/>
            </a:pPr>
            <a:endParaRPr lang="en-US" b="0" dirty="0" smtClean="0"/>
          </a:p>
          <a:p>
            <a:pPr marL="285750" indent="-285750">
              <a:buFont typeface="Wingdings" panose="05000000000000000000" pitchFamily="2" charset="2"/>
              <a:buChar char="§"/>
            </a:pPr>
            <a:endParaRPr lang="en-US" b="0" dirty="0"/>
          </a:p>
          <a:p>
            <a:pPr marL="285750" indent="-285750">
              <a:buFont typeface="Wingdings" panose="05000000000000000000" pitchFamily="2" charset="2"/>
              <a:buChar char="§"/>
            </a:pPr>
            <a:endParaRPr lang="en-US" b="0" dirty="0"/>
          </a:p>
        </p:txBody>
      </p:sp>
      <p:pic>
        <p:nvPicPr>
          <p:cNvPr id="5" name="Picture 4"/>
          <p:cNvPicPr>
            <a:picLocks noChangeAspect="1"/>
          </p:cNvPicPr>
          <p:nvPr/>
        </p:nvPicPr>
        <p:blipFill>
          <a:blip r:embed="rId3"/>
          <a:stretch>
            <a:fillRect/>
          </a:stretch>
        </p:blipFill>
        <p:spPr>
          <a:xfrm>
            <a:off x="3448770" y="4559899"/>
            <a:ext cx="2213796" cy="1459683"/>
          </a:xfrm>
          <a:prstGeom prst="rect">
            <a:avLst/>
          </a:prstGeom>
        </p:spPr>
      </p:pic>
      <p:pic>
        <p:nvPicPr>
          <p:cNvPr id="9" name="Picture 8"/>
          <p:cNvPicPr/>
          <p:nvPr/>
        </p:nvPicPr>
        <p:blipFill rotWithShape="1">
          <a:blip r:embed="rId4"/>
          <a:srcRect l="20352" t="35701" r="74039" b="48727"/>
          <a:stretch/>
        </p:blipFill>
        <p:spPr bwMode="auto">
          <a:xfrm>
            <a:off x="3489869" y="2229832"/>
            <a:ext cx="2172697" cy="16585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649821"/>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USMIRS Log-in</a:t>
            </a:r>
            <a:endParaRPr lang="en-US" dirty="0"/>
          </a:p>
        </p:txBody>
      </p:sp>
      <p:pic>
        <p:nvPicPr>
          <p:cNvPr id="3" name="Picture 2"/>
          <p:cNvPicPr/>
          <p:nvPr/>
        </p:nvPicPr>
        <p:blipFill rotWithShape="1">
          <a:blip r:embed="rId3"/>
          <a:srcRect l="70032" t="58679" r="16346" b="19103"/>
          <a:stretch/>
        </p:blipFill>
        <p:spPr bwMode="auto">
          <a:xfrm>
            <a:off x="1035037" y="2375731"/>
            <a:ext cx="5271760" cy="2666288"/>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329013" y="1365771"/>
            <a:ext cx="8541522" cy="5262979"/>
          </a:xfrm>
          <a:prstGeom prst="rect">
            <a:avLst/>
          </a:prstGeom>
        </p:spPr>
        <p:txBody>
          <a:bodyPr wrap="square">
            <a:spAutoFit/>
          </a:bodyPr>
          <a:lstStyle/>
          <a:p>
            <a:pPr marL="285750" indent="-285750">
              <a:buFont typeface="Wingdings" panose="05000000000000000000" pitchFamily="2" charset="2"/>
              <a:buChar char="§"/>
            </a:pPr>
            <a:r>
              <a:rPr lang="en-US" b="0" dirty="0">
                <a:solidFill>
                  <a:srgbClr val="000000"/>
                </a:solidFill>
                <a:latin typeface="Arial" panose="020B0604020202020204" pitchFamily="34" charset="0"/>
              </a:rPr>
              <a:t>The MEPS “ATTENTION” screen then displays. This screen informs the user of their consent conditions for use and their last USMIRS login data including: MEPS, Date &amp; Time, and IP address. </a:t>
            </a:r>
            <a:endParaRPr lang="en-US" b="0"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endParaRPr lang="en-US" b="0"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endParaRPr lang="en-US" b="0"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endParaRPr lang="en-US" b="0"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endParaRPr lang="en-US" b="0"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r>
              <a:rPr lang="en-US" b="0" dirty="0" smtClean="0">
                <a:solidFill>
                  <a:srgbClr val="000000"/>
                </a:solidFill>
                <a:latin typeface="Arial" panose="020B0604020202020204" pitchFamily="34" charset="0"/>
              </a:rPr>
              <a:t> </a:t>
            </a:r>
          </a:p>
          <a:p>
            <a:endParaRPr lang="en-US" b="0" dirty="0">
              <a:solidFill>
                <a:srgbClr val="000000"/>
              </a:solidFill>
              <a:latin typeface="Arial" panose="020B0604020202020204" pitchFamily="34" charset="0"/>
            </a:endParaRPr>
          </a:p>
          <a:p>
            <a:endParaRPr lang="en-US" b="0" dirty="0" smtClean="0">
              <a:solidFill>
                <a:srgbClr val="000000"/>
              </a:solidFill>
              <a:latin typeface="Arial" panose="020B0604020202020204" pitchFamily="34" charset="0"/>
            </a:endParaRPr>
          </a:p>
          <a:p>
            <a:endParaRPr lang="en-US" b="0" dirty="0"/>
          </a:p>
          <a:p>
            <a:pPr marL="285750" indent="-285750">
              <a:buFont typeface="Wingdings" panose="05000000000000000000" pitchFamily="2" charset="2"/>
              <a:buChar char="§"/>
            </a:pPr>
            <a:r>
              <a:rPr lang="en-US" b="0" dirty="0"/>
              <a:t>After reading and consenting to the conditions, click the Sign In to </a:t>
            </a:r>
            <a:r>
              <a:rPr lang="en-US" b="0" dirty="0" smtClean="0"/>
              <a:t>“CHICAGO” </a:t>
            </a:r>
            <a:r>
              <a:rPr lang="en-US" b="0" dirty="0"/>
              <a:t>MEPS USMIRS link to access the MEPS’s USMIRS. </a:t>
            </a:r>
            <a:endParaRPr lang="en-US" b="0" dirty="0" smtClean="0"/>
          </a:p>
          <a:p>
            <a:endParaRPr lang="en-US" b="0" dirty="0"/>
          </a:p>
          <a:p>
            <a:r>
              <a:rPr lang="en-US" dirty="0"/>
              <a:t>Note: </a:t>
            </a:r>
            <a:r>
              <a:rPr lang="en-US" b="0" dirty="0"/>
              <a:t>“CHICAGO” is replaced with the user’s MEPS location. </a:t>
            </a:r>
            <a:endParaRPr lang="en-US" b="0" dirty="0">
              <a:solidFill>
                <a:srgbClr val="000000"/>
              </a:solidFill>
              <a:latin typeface="Arial" panose="020B0604020202020204" pitchFamily="34" charset="0"/>
            </a:endParaRPr>
          </a:p>
          <a:p>
            <a:endParaRPr lang="en-US" dirty="0"/>
          </a:p>
        </p:txBody>
      </p:sp>
    </p:spTree>
    <p:extLst>
      <p:ext uri="{BB962C8B-B14F-4D97-AF65-F5344CB8AC3E}">
        <p14:creationId xmlns:p14="http://schemas.microsoft.com/office/powerpoint/2010/main" val="1986632612"/>
      </p:ext>
    </p:extLst>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USMIRS Log-in</a:t>
            </a:r>
            <a:endParaRPr lang="en-US" dirty="0"/>
          </a:p>
        </p:txBody>
      </p:sp>
      <p:sp>
        <p:nvSpPr>
          <p:cNvPr id="3" name="Rectangle 2"/>
          <p:cNvSpPr/>
          <p:nvPr/>
        </p:nvSpPr>
        <p:spPr>
          <a:xfrm>
            <a:off x="551149" y="1495821"/>
            <a:ext cx="8050138" cy="1200329"/>
          </a:xfrm>
          <a:prstGeom prst="rect">
            <a:avLst/>
          </a:prstGeom>
        </p:spPr>
        <p:txBody>
          <a:bodyPr wrap="square">
            <a:spAutoFit/>
          </a:bodyPr>
          <a:lstStyle/>
          <a:p>
            <a:r>
              <a:rPr lang="en-US" sz="1400" b="0" dirty="0">
                <a:solidFill>
                  <a:srgbClr val="000000"/>
                </a:solidFill>
                <a:latin typeface="Arial" panose="020B0604020202020204" pitchFamily="34" charset="0"/>
              </a:rPr>
              <a:t>A </a:t>
            </a:r>
            <a:r>
              <a:rPr lang="en-US" sz="1400" i="1" dirty="0">
                <a:solidFill>
                  <a:srgbClr val="000000"/>
                </a:solidFill>
                <a:latin typeface="Arial" panose="020B0604020202020204" pitchFamily="34" charset="0"/>
              </a:rPr>
              <a:t>Warning - Security </a:t>
            </a:r>
            <a:r>
              <a:rPr lang="en-US" sz="1400" b="0" dirty="0">
                <a:solidFill>
                  <a:srgbClr val="000000"/>
                </a:solidFill>
                <a:latin typeface="Arial" panose="020B0604020202020204" pitchFamily="34" charset="0"/>
              </a:rPr>
              <a:t>pop-up window displays inside a new shell over the ATTENTION screen. </a:t>
            </a:r>
            <a:endParaRPr lang="en-US" sz="1400" b="0" dirty="0" smtClean="0">
              <a:solidFill>
                <a:srgbClr val="000000"/>
              </a:solidFill>
              <a:latin typeface="Arial" panose="020B0604020202020204" pitchFamily="34" charset="0"/>
            </a:endParaRPr>
          </a:p>
          <a:p>
            <a:endParaRPr lang="en-US" sz="1400" b="0" dirty="0">
              <a:solidFill>
                <a:srgbClr val="000000"/>
              </a:solidFill>
              <a:latin typeface="Arial" panose="020B0604020202020204" pitchFamily="34" charset="0"/>
            </a:endParaRPr>
          </a:p>
          <a:p>
            <a:endParaRPr lang="en-US" sz="1400" b="0" dirty="0"/>
          </a:p>
          <a:p>
            <a:r>
              <a:rPr lang="en-US" sz="1400" b="0" dirty="0"/>
              <a:t>Click </a:t>
            </a:r>
            <a:r>
              <a:rPr lang="en-US" sz="1400" dirty="0"/>
              <a:t>Yes </a:t>
            </a:r>
            <a:r>
              <a:rPr lang="en-US" sz="1400" b="0" dirty="0"/>
              <a:t>in the Security pop-up, to block unsafe components from being run. </a:t>
            </a:r>
          </a:p>
          <a:p>
            <a:endParaRPr lang="en-US" dirty="0"/>
          </a:p>
        </p:txBody>
      </p:sp>
      <p:pic>
        <p:nvPicPr>
          <p:cNvPr id="5" name="Picture 4"/>
          <p:cNvPicPr/>
          <p:nvPr/>
        </p:nvPicPr>
        <p:blipFill rotWithShape="1">
          <a:blip r:embed="rId3"/>
          <a:srcRect l="18027" t="32089" r="68353" b="42006"/>
          <a:stretch/>
        </p:blipFill>
        <p:spPr bwMode="auto">
          <a:xfrm>
            <a:off x="3214460" y="2894887"/>
            <a:ext cx="2723515" cy="1457325"/>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551149" y="4550950"/>
            <a:ext cx="8050138" cy="2031325"/>
          </a:xfrm>
          <a:prstGeom prst="rect">
            <a:avLst/>
          </a:prstGeom>
        </p:spPr>
        <p:txBody>
          <a:bodyPr wrap="square">
            <a:spAutoFit/>
          </a:bodyPr>
          <a:lstStyle/>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The new shell, entitled with the user’s name (redacted) and MEPS (</a:t>
            </a:r>
            <a:r>
              <a:rPr lang="en-US" sz="1400" b="0" dirty="0" smtClean="0">
                <a:solidFill>
                  <a:srgbClr val="000000"/>
                </a:solidFill>
                <a:latin typeface="Arial" panose="020B0604020202020204" pitchFamily="34" charset="0"/>
              </a:rPr>
              <a:t>e.g., </a:t>
            </a:r>
            <a:r>
              <a:rPr lang="en-US" sz="1400" b="0" dirty="0">
                <a:solidFill>
                  <a:srgbClr val="000000"/>
                </a:solidFill>
                <a:latin typeface="Arial" panose="020B0604020202020204" pitchFamily="34" charset="0"/>
              </a:rPr>
              <a:t>CHICAGO), displays the Welcome/Login screen. </a:t>
            </a:r>
            <a:r>
              <a:rPr lang="en-US" sz="1400" b="0" dirty="0" smtClean="0">
                <a:solidFill>
                  <a:srgbClr val="000000"/>
                </a:solidFill>
                <a:latin typeface="Arial" panose="020B0604020202020204" pitchFamily="34" charset="0"/>
              </a:rPr>
              <a:t>The </a:t>
            </a:r>
            <a:r>
              <a:rPr lang="en-US" sz="1400" b="0" dirty="0">
                <a:solidFill>
                  <a:srgbClr val="000000"/>
                </a:solidFill>
                <a:latin typeface="Arial" panose="020B0604020202020204" pitchFamily="34" charset="0"/>
              </a:rPr>
              <a:t>OU08 USMIRS LOGIN </a:t>
            </a:r>
            <a:r>
              <a:rPr lang="en-US" sz="1400" b="0" dirty="0" smtClean="0">
                <a:solidFill>
                  <a:srgbClr val="000000"/>
                </a:solidFill>
                <a:latin typeface="Arial" panose="020B0604020202020204" pitchFamily="34" charset="0"/>
              </a:rPr>
              <a:t>SCREEN also: </a:t>
            </a:r>
          </a:p>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 </a:t>
            </a:r>
            <a:r>
              <a:rPr lang="en-US" sz="1400" b="0" dirty="0" smtClean="0">
                <a:solidFill>
                  <a:srgbClr val="000000"/>
                </a:solidFill>
                <a:latin typeface="Arial" panose="020B0604020202020204" pitchFamily="34" charset="0"/>
              </a:rPr>
              <a:t>indicates </a:t>
            </a:r>
            <a:r>
              <a:rPr lang="en-US" sz="1400" b="0" dirty="0">
                <a:solidFill>
                  <a:srgbClr val="000000"/>
                </a:solidFill>
                <a:latin typeface="Arial" panose="020B0604020202020204" pitchFamily="34" charset="0"/>
              </a:rPr>
              <a:t>the MEPS name, </a:t>
            </a:r>
            <a:endParaRPr lang="en-US" sz="1400" b="0" dirty="0" smtClean="0">
              <a:solidFill>
                <a:srgbClr val="000000"/>
              </a:solidFill>
              <a:latin typeface="Arial" panose="020B0604020202020204" pitchFamily="34" charset="0"/>
            </a:endParaRPr>
          </a:p>
          <a:p>
            <a:pPr marL="285750" indent="-285750">
              <a:buFont typeface="Wingdings" panose="05000000000000000000" pitchFamily="2" charset="2"/>
              <a:buChar char="§"/>
            </a:pPr>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 displays the USMIRS software version number, and </a:t>
            </a:r>
            <a:endParaRPr lang="en-US" sz="1400" b="0" dirty="0" smtClean="0">
              <a:solidFill>
                <a:srgbClr val="000000"/>
              </a:solidFill>
              <a:latin typeface="Arial" panose="020B0604020202020204" pitchFamily="34" charset="0"/>
            </a:endParaRPr>
          </a:p>
          <a:p>
            <a:pPr marL="285750" indent="-285750">
              <a:buFont typeface="Wingdings" panose="05000000000000000000" pitchFamily="2" charset="2"/>
              <a:buChar char="§"/>
            </a:pPr>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 provides entry fields for a MEPS specific user login. </a:t>
            </a:r>
          </a:p>
        </p:txBody>
      </p:sp>
    </p:spTree>
    <p:extLst>
      <p:ext uri="{BB962C8B-B14F-4D97-AF65-F5344CB8AC3E}">
        <p14:creationId xmlns:p14="http://schemas.microsoft.com/office/powerpoint/2010/main" val="1115894058"/>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USMIRS Log-in</a:t>
            </a:r>
            <a:endParaRPr lang="en-US" dirty="0"/>
          </a:p>
        </p:txBody>
      </p:sp>
      <p:pic>
        <p:nvPicPr>
          <p:cNvPr id="3" name="Picture 2"/>
          <p:cNvPicPr/>
          <p:nvPr/>
        </p:nvPicPr>
        <p:blipFill rotWithShape="1">
          <a:blip r:embed="rId3"/>
          <a:srcRect l="6250" t="16264" r="62019" b="34486"/>
          <a:stretch/>
        </p:blipFill>
        <p:spPr bwMode="auto">
          <a:xfrm>
            <a:off x="1892838" y="2909843"/>
            <a:ext cx="5366759" cy="2516737"/>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474291" y="1063037"/>
            <a:ext cx="8370605" cy="1600438"/>
          </a:xfrm>
          <a:prstGeom prst="rect">
            <a:avLst/>
          </a:prstGeom>
        </p:spPr>
        <p:txBody>
          <a:bodyPr wrap="square">
            <a:spAutoFit/>
          </a:bodyPr>
          <a:lstStyle/>
          <a:p>
            <a:endParaRPr lang="en-US" sz="1800" b="0" dirty="0">
              <a:solidFill>
                <a:srgbClr val="000000"/>
              </a:solidFill>
              <a:latin typeface="Arial" panose="020B0604020202020204" pitchFamily="34" charset="0"/>
            </a:endParaRPr>
          </a:p>
          <a:p>
            <a:r>
              <a:rPr lang="en-US" b="0" dirty="0">
                <a:solidFill>
                  <a:srgbClr val="000000"/>
                </a:solidFill>
                <a:latin typeface="Arial" panose="020B0604020202020204" pitchFamily="34" charset="0"/>
              </a:rPr>
              <a:t>To login and perform USMIRS functions, enter your USMIRS account USERNAME and PASSWORD for the indicated MEPS. </a:t>
            </a:r>
            <a:endParaRPr lang="en-US" b="0"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Note: </a:t>
            </a:r>
            <a:r>
              <a:rPr lang="en-US" b="0" dirty="0">
                <a:solidFill>
                  <a:srgbClr val="000000"/>
                </a:solidFill>
                <a:latin typeface="Arial" panose="020B0604020202020204" pitchFamily="34" charset="0"/>
              </a:rPr>
              <a:t>The user may </a:t>
            </a:r>
            <a:r>
              <a:rPr lang="en-US" b="0" dirty="0" smtClean="0">
                <a:solidFill>
                  <a:srgbClr val="000000"/>
                </a:solidFill>
                <a:latin typeface="Arial" panose="020B0604020202020204" pitchFamily="34" charset="0"/>
              </a:rPr>
              <a:t>shrink </a:t>
            </a:r>
            <a:r>
              <a:rPr lang="en-US" b="0" dirty="0">
                <a:solidFill>
                  <a:srgbClr val="000000"/>
                </a:solidFill>
                <a:latin typeface="Arial" panose="020B0604020202020204" pitchFamily="34" charset="0"/>
              </a:rPr>
              <a:t>or expand buttons in the upper right corner of the “Welcome” </a:t>
            </a:r>
            <a:r>
              <a:rPr lang="en-US" b="0" dirty="0" smtClean="0">
                <a:solidFill>
                  <a:srgbClr val="000000"/>
                </a:solidFill>
                <a:latin typeface="Arial" panose="020B0604020202020204" pitchFamily="34" charset="0"/>
              </a:rPr>
              <a:t>screen, </a:t>
            </a:r>
            <a:r>
              <a:rPr lang="en-US" b="0" dirty="0">
                <a:solidFill>
                  <a:srgbClr val="000000"/>
                </a:solidFill>
                <a:latin typeface="Arial" panose="020B0604020202020204" pitchFamily="34" charset="0"/>
              </a:rPr>
              <a:t>or any USMIRS </a:t>
            </a:r>
            <a:r>
              <a:rPr lang="en-US" b="0" dirty="0" smtClean="0">
                <a:solidFill>
                  <a:srgbClr val="000000"/>
                </a:solidFill>
                <a:latin typeface="Arial" panose="020B0604020202020204" pitchFamily="34" charset="0"/>
              </a:rPr>
              <a:t>screen, </a:t>
            </a:r>
            <a:r>
              <a:rPr lang="en-US" b="0" dirty="0">
                <a:solidFill>
                  <a:srgbClr val="000000"/>
                </a:solidFill>
                <a:latin typeface="Arial" panose="020B0604020202020204" pitchFamily="34" charset="0"/>
              </a:rPr>
              <a:t>to reduce or enlarge the USMIRS application window. </a:t>
            </a:r>
            <a:endParaRPr lang="en-US" dirty="0"/>
          </a:p>
        </p:txBody>
      </p:sp>
      <p:cxnSp>
        <p:nvCxnSpPr>
          <p:cNvPr id="6" name="Straight Connector 5"/>
          <p:cNvCxnSpPr/>
          <p:nvPr/>
        </p:nvCxnSpPr>
        <p:spPr bwMode="auto">
          <a:xfrm>
            <a:off x="7187013" y="2909843"/>
            <a:ext cx="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8" name="Rectangle 7"/>
          <p:cNvSpPr/>
          <p:nvPr/>
        </p:nvSpPr>
        <p:spPr>
          <a:xfrm>
            <a:off x="474291" y="5266108"/>
            <a:ext cx="8541522" cy="615553"/>
          </a:xfrm>
          <a:prstGeom prst="rect">
            <a:avLst/>
          </a:prstGeom>
        </p:spPr>
        <p:txBody>
          <a:bodyPr wrap="square">
            <a:spAutoFit/>
          </a:bodyPr>
          <a:lstStyle/>
          <a:p>
            <a:endParaRPr lang="en-US" sz="1800" b="0" dirty="0">
              <a:solidFill>
                <a:srgbClr val="000000"/>
              </a:solidFill>
              <a:latin typeface="Arial" panose="020B0604020202020204" pitchFamily="34" charset="0"/>
            </a:endParaRPr>
          </a:p>
          <a:p>
            <a:r>
              <a:rPr lang="en-US" b="0" dirty="0" smtClean="0">
                <a:solidFill>
                  <a:srgbClr val="000000"/>
                </a:solidFill>
                <a:latin typeface="Arial" panose="020B0604020202020204" pitchFamily="34" charset="0"/>
              </a:rPr>
              <a:t> </a:t>
            </a:r>
            <a:endParaRPr lang="en-US" dirty="0"/>
          </a:p>
        </p:txBody>
      </p:sp>
    </p:spTree>
    <p:extLst>
      <p:ext uri="{BB962C8B-B14F-4D97-AF65-F5344CB8AC3E}">
        <p14:creationId xmlns:p14="http://schemas.microsoft.com/office/powerpoint/2010/main" val="1929222449"/>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USMIRS Main Menu</a:t>
            </a:r>
            <a:endParaRPr lang="en-US" dirty="0"/>
          </a:p>
        </p:txBody>
      </p:sp>
      <p:pic>
        <p:nvPicPr>
          <p:cNvPr id="3" name="Picture 2"/>
          <p:cNvPicPr>
            <a:picLocks noChangeAspect="1"/>
          </p:cNvPicPr>
          <p:nvPr/>
        </p:nvPicPr>
        <p:blipFill rotWithShape="1">
          <a:blip r:embed="rId3"/>
          <a:srcRect l="15514" t="16688" r="57570" b="14527"/>
          <a:stretch/>
        </p:blipFill>
        <p:spPr>
          <a:xfrm>
            <a:off x="874808" y="2597919"/>
            <a:ext cx="3227173" cy="2327929"/>
          </a:xfrm>
          <a:prstGeom prst="rect">
            <a:avLst/>
          </a:prstGeom>
        </p:spPr>
      </p:pic>
      <p:sp>
        <p:nvSpPr>
          <p:cNvPr id="4" name="Rectangle 3"/>
          <p:cNvSpPr/>
          <p:nvPr/>
        </p:nvSpPr>
        <p:spPr>
          <a:xfrm>
            <a:off x="508474" y="1316102"/>
            <a:ext cx="8293693" cy="1077218"/>
          </a:xfrm>
          <a:prstGeom prst="rect">
            <a:avLst/>
          </a:prstGeom>
        </p:spPr>
        <p:txBody>
          <a:bodyPr wrap="square">
            <a:spAutoFit/>
          </a:bodyPr>
          <a:lstStyle/>
          <a:p>
            <a:r>
              <a:rPr lang="en-US" b="0" dirty="0">
                <a:solidFill>
                  <a:srgbClr val="000000"/>
                </a:solidFill>
                <a:latin typeface="Arial" panose="020B0604020202020204" pitchFamily="34" charset="0"/>
              </a:rPr>
              <a:t>The bottom of the </a:t>
            </a:r>
            <a:r>
              <a:rPr lang="en-US" b="0" dirty="0" smtClean="0">
                <a:solidFill>
                  <a:srgbClr val="000000"/>
                </a:solidFill>
                <a:latin typeface="Arial" panose="020B0604020202020204" pitchFamily="34" charset="0"/>
              </a:rPr>
              <a:t>Main Menu </a:t>
            </a:r>
            <a:r>
              <a:rPr lang="en-US" b="0" dirty="0">
                <a:solidFill>
                  <a:srgbClr val="000000"/>
                </a:solidFill>
                <a:latin typeface="Arial" panose="020B0604020202020204" pitchFamily="34" charset="0"/>
              </a:rPr>
              <a:t>screen has several "Hot Buttons" for direct access to the screen names in the table below. Use your mouse or press &lt;</a:t>
            </a:r>
            <a:r>
              <a:rPr lang="en-US" b="0" dirty="0" smtClean="0">
                <a:solidFill>
                  <a:srgbClr val="000000"/>
                </a:solidFill>
                <a:latin typeface="Arial" panose="020B0604020202020204" pitchFamily="34" charset="0"/>
              </a:rPr>
              <a:t>TAB&gt; </a:t>
            </a:r>
            <a:r>
              <a:rPr lang="en-US" b="0" dirty="0">
                <a:solidFill>
                  <a:srgbClr val="000000"/>
                </a:solidFill>
                <a:latin typeface="Arial" panose="020B0604020202020204" pitchFamily="34" charset="0"/>
              </a:rPr>
              <a:t>to yellow highlight the selection </a:t>
            </a:r>
            <a:r>
              <a:rPr lang="en-US" b="0" dirty="0" smtClean="0">
                <a:solidFill>
                  <a:srgbClr val="000000"/>
                </a:solidFill>
                <a:latin typeface="Arial" panose="020B0604020202020204" pitchFamily="34" charset="0"/>
              </a:rPr>
              <a:t>you wish </a:t>
            </a:r>
            <a:r>
              <a:rPr lang="en-US" b="0" dirty="0">
                <a:solidFill>
                  <a:srgbClr val="000000"/>
                </a:solidFill>
                <a:latin typeface="Arial" panose="020B0604020202020204" pitchFamily="34" charset="0"/>
              </a:rPr>
              <a:t>to access. Click the left mouse button or press &lt;</a:t>
            </a:r>
            <a:r>
              <a:rPr lang="en-US" b="0" dirty="0" smtClean="0">
                <a:solidFill>
                  <a:srgbClr val="000000"/>
                </a:solidFill>
                <a:latin typeface="Arial" panose="020B0604020202020204" pitchFamily="34" charset="0"/>
              </a:rPr>
              <a:t>ENTER&gt; </a:t>
            </a:r>
            <a:r>
              <a:rPr lang="en-US" b="0" dirty="0">
                <a:solidFill>
                  <a:srgbClr val="000000"/>
                </a:solidFill>
                <a:latin typeface="Arial" panose="020B0604020202020204" pitchFamily="34" charset="0"/>
              </a:rPr>
              <a:t>to go to that screen. The definition of each letter is as follows: </a:t>
            </a:r>
            <a:endParaRPr lang="en-US" dirty="0"/>
          </a:p>
        </p:txBody>
      </p:sp>
      <p:pic>
        <p:nvPicPr>
          <p:cNvPr id="5" name="Picture 4"/>
          <p:cNvPicPr>
            <a:picLocks noChangeAspect="1"/>
          </p:cNvPicPr>
          <p:nvPr/>
        </p:nvPicPr>
        <p:blipFill rotWithShape="1">
          <a:blip r:embed="rId4"/>
          <a:srcRect l="11682" t="30644" r="61215" b="30145"/>
          <a:stretch/>
        </p:blipFill>
        <p:spPr>
          <a:xfrm>
            <a:off x="5067655" y="2597919"/>
            <a:ext cx="3161944" cy="2327928"/>
          </a:xfrm>
          <a:prstGeom prst="rect">
            <a:avLst/>
          </a:prstGeom>
        </p:spPr>
      </p:pic>
      <p:sp>
        <p:nvSpPr>
          <p:cNvPr id="6" name="Rectangle 5"/>
          <p:cNvSpPr/>
          <p:nvPr/>
        </p:nvSpPr>
        <p:spPr>
          <a:xfrm>
            <a:off x="508474" y="5216404"/>
            <a:ext cx="8144143" cy="830997"/>
          </a:xfrm>
          <a:prstGeom prst="rect">
            <a:avLst/>
          </a:prstGeom>
        </p:spPr>
        <p:txBody>
          <a:bodyPr wrap="square">
            <a:spAutoFit/>
          </a:bodyPr>
          <a:lstStyle/>
          <a:p>
            <a:r>
              <a:rPr lang="en-US" b="0" dirty="0">
                <a:solidFill>
                  <a:srgbClr val="000000"/>
                </a:solidFill>
                <a:latin typeface="Arial" panose="020B0604020202020204" pitchFamily="34" charset="0"/>
              </a:rPr>
              <a:t>Some menu items displayed may not be available for Service </a:t>
            </a:r>
            <a:r>
              <a:rPr lang="en-US" b="0" dirty="0" smtClean="0">
                <a:solidFill>
                  <a:srgbClr val="000000"/>
                </a:solidFill>
                <a:latin typeface="Arial" panose="020B0604020202020204" pitchFamily="34" charset="0"/>
              </a:rPr>
              <a:t>User’s role. </a:t>
            </a:r>
            <a:r>
              <a:rPr lang="en-US" b="0" dirty="0">
                <a:solidFill>
                  <a:srgbClr val="000000"/>
                </a:solidFill>
                <a:latin typeface="Arial" panose="020B0604020202020204" pitchFamily="34" charset="0"/>
              </a:rPr>
              <a:t>They are displayed because they are part of the </a:t>
            </a:r>
            <a:r>
              <a:rPr lang="en-US" b="0" dirty="0" smtClean="0">
                <a:solidFill>
                  <a:srgbClr val="000000"/>
                </a:solidFill>
                <a:latin typeface="Arial" panose="020B0604020202020204" pitchFamily="34" charset="0"/>
              </a:rPr>
              <a:t>overall USMIRS application for use by USMEPCOM personnel.</a:t>
            </a:r>
            <a:endParaRPr lang="en-US" dirty="0"/>
          </a:p>
        </p:txBody>
      </p:sp>
    </p:spTree>
    <p:extLst>
      <p:ext uri="{BB962C8B-B14F-4D97-AF65-F5344CB8AC3E}">
        <p14:creationId xmlns:p14="http://schemas.microsoft.com/office/powerpoint/2010/main" val="3444417241"/>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874287" y="78852"/>
            <a:ext cx="5785558" cy="1077218"/>
          </a:xfrm>
          <a:prstGeom prst="rect">
            <a:avLst/>
          </a:prstGeom>
          <a:noFill/>
          <a:ln w="9525">
            <a:noFill/>
            <a:miter lim="800000"/>
            <a:headEnd/>
            <a:tailEnd/>
          </a:ln>
        </p:spPr>
        <p:txBody>
          <a:bodyPr wrap="none">
            <a:spAutoFit/>
          </a:bodyPr>
          <a:lstStyle/>
          <a:p>
            <a:r>
              <a:rPr lang="en-US" sz="3200" dirty="0"/>
              <a:t>USMEPCOM PCN 680-3ADP, </a:t>
            </a:r>
          </a:p>
          <a:p>
            <a:r>
              <a:rPr lang="en-US" sz="3200" dirty="0"/>
              <a:t>Processing/Enlistee Record</a:t>
            </a:r>
          </a:p>
        </p:txBody>
      </p:sp>
      <p:pic>
        <p:nvPicPr>
          <p:cNvPr id="2" name="Picture 1"/>
          <p:cNvPicPr>
            <a:picLocks noChangeAspect="1"/>
          </p:cNvPicPr>
          <p:nvPr/>
        </p:nvPicPr>
        <p:blipFill rotWithShape="1">
          <a:blip r:embed="rId3"/>
          <a:srcRect l="15841" t="20165" r="57822" b="13300"/>
          <a:stretch/>
        </p:blipFill>
        <p:spPr>
          <a:xfrm>
            <a:off x="4329568" y="2073244"/>
            <a:ext cx="4472412" cy="3304514"/>
          </a:xfrm>
          <a:prstGeom prst="rect">
            <a:avLst/>
          </a:prstGeom>
        </p:spPr>
      </p:pic>
      <p:sp>
        <p:nvSpPr>
          <p:cNvPr id="4" name="Text Box 19"/>
          <p:cNvSpPr txBox="1">
            <a:spLocks noChangeArrowheads="1"/>
          </p:cNvSpPr>
          <p:nvPr/>
        </p:nvSpPr>
        <p:spPr bwMode="auto">
          <a:xfrm>
            <a:off x="754523" y="2860146"/>
            <a:ext cx="26194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spcBef>
                <a:spcPct val="50000"/>
              </a:spcBef>
            </a:pPr>
            <a:r>
              <a:rPr lang="en-US" altLang="en-US" sz="1400" dirty="0">
                <a:cs typeface="+mn-cs"/>
              </a:rPr>
              <a:t>MOST COMMONLY </a:t>
            </a:r>
            <a:r>
              <a:rPr lang="en-US" altLang="en-US" sz="1400" dirty="0" smtClean="0">
                <a:cs typeface="+mn-cs"/>
              </a:rPr>
              <a:t>USED</a:t>
            </a:r>
          </a:p>
        </p:txBody>
      </p:sp>
      <p:sp>
        <p:nvSpPr>
          <p:cNvPr id="3" name="Rounded Rectangular Callout 2"/>
          <p:cNvSpPr/>
          <p:nvPr/>
        </p:nvSpPr>
        <p:spPr bwMode="auto">
          <a:xfrm>
            <a:off x="6934956" y="3002574"/>
            <a:ext cx="914400" cy="919401"/>
          </a:xfrm>
          <a:prstGeom prst="wedgeRoundRectCallout">
            <a:avLst>
              <a:gd name="adj1" fmla="val -20833"/>
              <a:gd name="adj2" fmla="val 114222"/>
              <a:gd name="adj3" fmla="val 16667"/>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Also known as the O screen</a:t>
            </a:r>
          </a:p>
        </p:txBody>
      </p:sp>
      <p:sp>
        <p:nvSpPr>
          <p:cNvPr id="6" name="Rectangle 5"/>
          <p:cNvSpPr/>
          <p:nvPr/>
        </p:nvSpPr>
        <p:spPr>
          <a:xfrm>
            <a:off x="436250" y="3552643"/>
            <a:ext cx="3509468" cy="738664"/>
          </a:xfrm>
          <a:prstGeom prst="rect">
            <a:avLst/>
          </a:prstGeom>
        </p:spPr>
        <p:txBody>
          <a:bodyPr wrap="square">
            <a:spAutoFit/>
          </a:bodyPr>
          <a:lstStyle/>
          <a:p>
            <a:r>
              <a:rPr lang="en-US" sz="1400" b="0" dirty="0" smtClean="0"/>
              <a:t>Navigate directly to the </a:t>
            </a:r>
            <a:r>
              <a:rPr lang="en-US" sz="1400" b="0" dirty="0"/>
              <a:t>USMEPCOM </a:t>
            </a:r>
            <a:r>
              <a:rPr lang="en-US" sz="1400" b="0" dirty="0" smtClean="0"/>
              <a:t>PCN 680-3ADP screen (ADP680) by selecting </a:t>
            </a:r>
            <a:r>
              <a:rPr lang="en-US" sz="1400" dirty="0" smtClean="0"/>
              <a:t>‘O’ </a:t>
            </a:r>
            <a:r>
              <a:rPr lang="en-US" sz="1400" b="0" dirty="0" smtClean="0"/>
              <a:t>or hot-key function of </a:t>
            </a:r>
            <a:r>
              <a:rPr lang="en-US" sz="1400" dirty="0"/>
              <a:t>&lt;</a:t>
            </a:r>
            <a:r>
              <a:rPr lang="en-US" sz="1400" dirty="0" smtClean="0"/>
              <a:t>CTRL+O&gt;</a:t>
            </a:r>
            <a:endParaRPr lang="en-US" sz="1400" b="0" dirty="0"/>
          </a:p>
        </p:txBody>
      </p:sp>
    </p:spTree>
    <p:extLst>
      <p:ext uri="{BB962C8B-B14F-4D97-AF65-F5344CB8AC3E}">
        <p14:creationId xmlns:p14="http://schemas.microsoft.com/office/powerpoint/2010/main" val="431840285"/>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879579" y="0"/>
            <a:ext cx="5785558" cy="1077218"/>
          </a:xfrm>
          <a:prstGeom prst="rect">
            <a:avLst/>
          </a:prstGeom>
          <a:noFill/>
          <a:ln w="9525">
            <a:noFill/>
            <a:miter lim="800000"/>
            <a:headEnd/>
            <a:tailEnd/>
          </a:ln>
        </p:spPr>
        <p:txBody>
          <a:bodyPr wrap="none">
            <a:spAutoFit/>
          </a:bodyPr>
          <a:lstStyle/>
          <a:p>
            <a:r>
              <a:rPr lang="en-US" sz="3200" dirty="0" smtClean="0"/>
              <a:t>USMEPCOM PCN 680-3ADP, </a:t>
            </a:r>
          </a:p>
          <a:p>
            <a:r>
              <a:rPr lang="en-US" sz="3200" dirty="0" smtClean="0"/>
              <a:t>Processing/Enlistee Record</a:t>
            </a:r>
            <a:endParaRPr lang="en-US" sz="3200" dirty="0"/>
          </a:p>
        </p:txBody>
      </p:sp>
      <p:sp>
        <p:nvSpPr>
          <p:cNvPr id="7" name="Rectangle 6" hidden="1"/>
          <p:cNvSpPr/>
          <p:nvPr/>
        </p:nvSpPr>
        <p:spPr bwMode="auto">
          <a:xfrm>
            <a:off x="0" y="1210491"/>
            <a:ext cx="9144000" cy="5658913"/>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pic>
        <p:nvPicPr>
          <p:cNvPr id="2" name="Picture 1" hidden="1"/>
          <p:cNvPicPr>
            <a:picLocks noChangeAspect="1"/>
          </p:cNvPicPr>
          <p:nvPr/>
        </p:nvPicPr>
        <p:blipFill rotWithShape="1">
          <a:blip r:embed="rId3">
            <a:extLst>
              <a:ext uri="{28A0092B-C50C-407E-A947-70E740481C1C}">
                <a14:useLocalDpi xmlns:a14="http://schemas.microsoft.com/office/drawing/2010/main" val="0"/>
              </a:ext>
            </a:extLst>
          </a:blip>
          <a:srcRect t="1149"/>
          <a:stretch/>
        </p:blipFill>
        <p:spPr>
          <a:xfrm>
            <a:off x="323755" y="4685209"/>
            <a:ext cx="6885432" cy="2011806"/>
          </a:xfrm>
          <a:prstGeom prst="rect">
            <a:avLst/>
          </a:prstGeom>
        </p:spPr>
      </p:pic>
      <p:pic>
        <p:nvPicPr>
          <p:cNvPr id="3" name="Picture 2"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55" y="1364888"/>
            <a:ext cx="6887536" cy="3305636"/>
          </a:xfrm>
          <a:prstGeom prst="rect">
            <a:avLst/>
          </a:prstGeom>
        </p:spPr>
      </p:pic>
      <p:sp>
        <p:nvSpPr>
          <p:cNvPr id="9" name="Rectangle 8" hidden="1"/>
          <p:cNvSpPr/>
          <p:nvPr/>
        </p:nvSpPr>
        <p:spPr bwMode="auto">
          <a:xfrm>
            <a:off x="0" y="1210491"/>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pic>
        <p:nvPicPr>
          <p:cNvPr id="8" name="Picture 7" hidden="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284" y="2738076"/>
            <a:ext cx="6885432" cy="3082321"/>
          </a:xfrm>
          <a:prstGeom prst="rect">
            <a:avLst/>
          </a:prstGeom>
        </p:spPr>
      </p:pic>
      <p:pic>
        <p:nvPicPr>
          <p:cNvPr id="4" name="Picture 3"/>
          <p:cNvPicPr>
            <a:picLocks noChangeAspect="1"/>
          </p:cNvPicPr>
          <p:nvPr/>
        </p:nvPicPr>
        <p:blipFill rotWithShape="1">
          <a:blip r:embed="rId6"/>
          <a:srcRect l="15941" t="18757" r="62772" b="31254"/>
          <a:stretch/>
        </p:blipFill>
        <p:spPr>
          <a:xfrm>
            <a:off x="4486567" y="2381060"/>
            <a:ext cx="4304222" cy="2842789"/>
          </a:xfrm>
          <a:prstGeom prst="rect">
            <a:avLst/>
          </a:prstGeom>
        </p:spPr>
      </p:pic>
      <p:sp>
        <p:nvSpPr>
          <p:cNvPr id="10" name="Text Box 5"/>
          <p:cNvSpPr txBox="1">
            <a:spLocks noChangeArrowheads="1"/>
          </p:cNvSpPr>
          <p:nvPr/>
        </p:nvSpPr>
        <p:spPr bwMode="auto">
          <a:xfrm>
            <a:off x="687447" y="2848428"/>
            <a:ext cx="25110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b="0" i="0" dirty="0">
                <a:solidFill>
                  <a:srgbClr val="000000"/>
                </a:solidFill>
                <a:cs typeface="+mn-cs"/>
              </a:rPr>
              <a:t>I</a:t>
            </a:r>
            <a:r>
              <a:rPr lang="en-US" altLang="en-US" b="0" i="0" dirty="0" smtClean="0">
                <a:solidFill>
                  <a:srgbClr val="000000"/>
                </a:solidFill>
                <a:cs typeface="+mn-cs"/>
              </a:rPr>
              <a:t>nitial view of ADP680 screen; also referred to as the “O” screen  allows you to enter an SSN and search for an applicant electronic record. </a:t>
            </a:r>
            <a:endParaRPr lang="en-US" altLang="en-US" b="0" i="0" dirty="0">
              <a:solidFill>
                <a:srgbClr val="000000"/>
              </a:solidFill>
              <a:cs typeface="+mn-cs"/>
            </a:endParaRPr>
          </a:p>
        </p:txBody>
      </p:sp>
    </p:spTree>
    <p:extLst>
      <p:ext uri="{BB962C8B-B14F-4D97-AF65-F5344CB8AC3E}">
        <p14:creationId xmlns:p14="http://schemas.microsoft.com/office/powerpoint/2010/main" val="33901573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801348" y="20123"/>
            <a:ext cx="5836854" cy="1077218"/>
          </a:xfrm>
          <a:prstGeom prst="rect">
            <a:avLst/>
          </a:prstGeom>
          <a:noFill/>
          <a:ln w="9525">
            <a:noFill/>
            <a:miter lim="800000"/>
            <a:headEnd/>
            <a:tailEnd/>
          </a:ln>
        </p:spPr>
        <p:txBody>
          <a:bodyPr wrap="none">
            <a:spAutoFit/>
          </a:bodyPr>
          <a:lstStyle/>
          <a:p>
            <a:pPr algn="ctr"/>
            <a:r>
              <a:rPr lang="en-US" sz="3200" dirty="0" smtClean="0"/>
              <a:t>USMEPCOM Form 680-3A-E, </a:t>
            </a:r>
          </a:p>
          <a:p>
            <a:pPr algn="ctr"/>
            <a:r>
              <a:rPr lang="en-US" sz="3200" dirty="0" smtClean="0"/>
              <a:t>Request For Examination</a:t>
            </a:r>
            <a:endParaRPr lang="en-US" sz="3200" dirty="0"/>
          </a:p>
        </p:txBody>
      </p:sp>
      <p:sp>
        <p:nvSpPr>
          <p:cNvPr id="4" name="Text Box 6"/>
          <p:cNvSpPr txBox="1">
            <a:spLocks noChangeArrowheads="1"/>
          </p:cNvSpPr>
          <p:nvPr/>
        </p:nvSpPr>
        <p:spPr bwMode="auto">
          <a:xfrm>
            <a:off x="5714267" y="4476467"/>
            <a:ext cx="255656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b="0" i="0" dirty="0" smtClean="0">
                <a:solidFill>
                  <a:srgbClr val="000000"/>
                </a:solidFill>
                <a:cs typeface="+mn-cs"/>
              </a:rPr>
              <a:t>Note: When no applicant electronic record is found, USMIRS will automatically navigate you to the OP01 screen for entry of personal data</a:t>
            </a:r>
            <a:endParaRPr lang="en-US" altLang="en-US" b="0" i="0" dirty="0">
              <a:solidFill>
                <a:srgbClr val="000000"/>
              </a:solidFill>
              <a:cs typeface="+mn-cs"/>
            </a:endParaRPr>
          </a:p>
        </p:txBody>
      </p:sp>
      <p:sp>
        <p:nvSpPr>
          <p:cNvPr id="5" name="Text Box 7"/>
          <p:cNvSpPr txBox="1">
            <a:spLocks noChangeArrowheads="1"/>
          </p:cNvSpPr>
          <p:nvPr/>
        </p:nvSpPr>
        <p:spPr bwMode="auto">
          <a:xfrm>
            <a:off x="338255" y="1358950"/>
            <a:ext cx="33316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key; or select the correct response from a list of values and you will proceed to the next open data field for entry.</a:t>
            </a:r>
          </a:p>
          <a:p>
            <a:pPr defTabSz="914400" eaLnBrk="1" hangingPunct="1"/>
            <a:endParaRPr lang="en-US" altLang="en-US" sz="1400" b="0" i="0" dirty="0" smtClean="0">
              <a:solidFill>
                <a:srgbClr val="000000"/>
              </a:solidFill>
              <a:cs typeface="+mn-cs"/>
            </a:endParaRPr>
          </a:p>
        </p:txBody>
      </p:sp>
      <p:pic>
        <p:nvPicPr>
          <p:cNvPr id="3" name="Picture 2"/>
          <p:cNvPicPr>
            <a:picLocks noChangeAspect="1"/>
          </p:cNvPicPr>
          <p:nvPr/>
        </p:nvPicPr>
        <p:blipFill rotWithShape="1">
          <a:blip r:embed="rId3"/>
          <a:srcRect l="16191" t="16901" r="61333" b="25872"/>
          <a:stretch/>
        </p:blipFill>
        <p:spPr>
          <a:xfrm>
            <a:off x="6461" y="3811509"/>
            <a:ext cx="4713314" cy="3046491"/>
          </a:xfrm>
          <a:prstGeom prst="rect">
            <a:avLst/>
          </a:prstGeom>
        </p:spPr>
      </p:pic>
      <p:pic>
        <p:nvPicPr>
          <p:cNvPr id="7" name="Picture 6"/>
          <p:cNvPicPr>
            <a:picLocks noChangeAspect="1"/>
          </p:cNvPicPr>
          <p:nvPr/>
        </p:nvPicPr>
        <p:blipFill rotWithShape="1">
          <a:blip r:embed="rId4"/>
          <a:srcRect l="15841" t="20165" r="57822" b="13300"/>
          <a:stretch/>
        </p:blipFill>
        <p:spPr>
          <a:xfrm>
            <a:off x="4384633" y="1231271"/>
            <a:ext cx="4713314" cy="2779413"/>
          </a:xfrm>
          <a:prstGeom prst="rect">
            <a:avLst/>
          </a:prstGeom>
        </p:spPr>
      </p:pic>
      <p:sp>
        <p:nvSpPr>
          <p:cNvPr id="8" name="Rounded Rectangular Callout 7"/>
          <p:cNvSpPr/>
          <p:nvPr/>
        </p:nvSpPr>
        <p:spPr bwMode="auto">
          <a:xfrm>
            <a:off x="4436199" y="1525033"/>
            <a:ext cx="914400" cy="919401"/>
          </a:xfrm>
          <a:prstGeom prst="wedgeRoundRectCallout">
            <a:avLst>
              <a:gd name="adj1" fmla="val -20833"/>
              <a:gd name="adj2" fmla="val 114222"/>
              <a:gd name="adj3" fmla="val 16667"/>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Also known as the P screen</a:t>
            </a:r>
          </a:p>
        </p:txBody>
      </p:sp>
      <p:sp>
        <p:nvSpPr>
          <p:cNvPr id="10" name="Rectangle 9"/>
          <p:cNvSpPr/>
          <p:nvPr/>
        </p:nvSpPr>
        <p:spPr>
          <a:xfrm>
            <a:off x="338255" y="2800673"/>
            <a:ext cx="3509468" cy="954107"/>
          </a:xfrm>
          <a:prstGeom prst="rect">
            <a:avLst/>
          </a:prstGeom>
        </p:spPr>
        <p:txBody>
          <a:bodyPr wrap="square">
            <a:spAutoFit/>
          </a:bodyPr>
          <a:lstStyle/>
          <a:p>
            <a:r>
              <a:rPr lang="en-US" sz="1400" b="0" dirty="0" smtClean="0"/>
              <a:t>Navigate directly to the </a:t>
            </a:r>
            <a:r>
              <a:rPr lang="en-US" sz="1400" b="0" dirty="0"/>
              <a:t>USMEPCOM </a:t>
            </a:r>
            <a:r>
              <a:rPr lang="en-US" sz="1400" b="0" dirty="0" smtClean="0"/>
              <a:t>Form 680-3A-E Personal Data screen (OP01) by selecting </a:t>
            </a:r>
            <a:r>
              <a:rPr lang="en-US" sz="1400" dirty="0" smtClean="0"/>
              <a:t>‘P’ </a:t>
            </a:r>
            <a:r>
              <a:rPr lang="en-US" sz="1400" b="0" dirty="0" smtClean="0"/>
              <a:t>or hot-key function of </a:t>
            </a:r>
            <a:r>
              <a:rPr lang="en-US" sz="1400" dirty="0"/>
              <a:t>&lt;</a:t>
            </a:r>
            <a:r>
              <a:rPr lang="en-US" sz="1400" dirty="0" smtClean="0"/>
              <a:t>CTRL+P&gt;</a:t>
            </a:r>
            <a:endParaRPr lang="en-US" sz="1400" b="0" dirty="0"/>
          </a:p>
        </p:txBody>
      </p:sp>
    </p:spTree>
    <p:extLst>
      <p:ext uri="{BB962C8B-B14F-4D97-AF65-F5344CB8AC3E}">
        <p14:creationId xmlns:p14="http://schemas.microsoft.com/office/powerpoint/2010/main" val="1403917430"/>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842" t="18405" r="62277" b="24917"/>
          <a:stretch/>
        </p:blipFill>
        <p:spPr>
          <a:xfrm>
            <a:off x="4283696" y="2299580"/>
            <a:ext cx="4436591" cy="3232087"/>
          </a:xfrm>
          <a:prstGeom prst="rect">
            <a:avLst/>
          </a:prstGeom>
        </p:spPr>
      </p:pic>
      <p:sp>
        <p:nvSpPr>
          <p:cNvPr id="5" name="Text Box 6"/>
          <p:cNvSpPr txBox="1">
            <a:spLocks noChangeArrowheads="1"/>
          </p:cNvSpPr>
          <p:nvPr/>
        </p:nvSpPr>
        <p:spPr bwMode="auto">
          <a:xfrm>
            <a:off x="208071" y="3432357"/>
            <a:ext cx="366665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cs typeface="+mn-cs"/>
              </a:rPr>
              <a:t>E</a:t>
            </a:r>
            <a:r>
              <a:rPr lang="en-US" altLang="en-US" sz="1400" b="0" i="0" dirty="0" smtClean="0">
                <a:solidFill>
                  <a:srgbClr val="000000"/>
                </a:solidFill>
                <a:cs typeface="+mn-cs"/>
              </a:rPr>
              <a:t>nter all information, paying particular attention to:  </a:t>
            </a:r>
            <a:endParaRPr lang="en-US" altLang="en-US" sz="1400" b="0" i="0" dirty="0">
              <a:solidFill>
                <a:srgbClr val="000000"/>
              </a:solidFill>
              <a:cs typeface="+mn-cs"/>
            </a:endParaRPr>
          </a:p>
          <a:p>
            <a:pPr defTabSz="914400" eaLnBrk="1" hangingPunct="1"/>
            <a:r>
              <a:rPr lang="en-US" altLang="en-US" sz="1400" b="0" i="0" dirty="0" smtClean="0">
                <a:solidFill>
                  <a:srgbClr val="000000"/>
                </a:solidFill>
                <a:cs typeface="+mn-cs"/>
              </a:rPr>
              <a:t>-Spelling of name</a:t>
            </a:r>
          </a:p>
          <a:p>
            <a:pPr defTabSz="914400" eaLnBrk="1" hangingPunct="1"/>
            <a:r>
              <a:rPr lang="en-US" altLang="en-US" sz="1400" b="0" i="0" dirty="0" smtClean="0">
                <a:solidFill>
                  <a:srgbClr val="000000"/>
                </a:solidFill>
                <a:cs typeface="+mn-cs"/>
              </a:rPr>
              <a:t>-Date and place of birth</a:t>
            </a:r>
          </a:p>
          <a:p>
            <a:pPr defTabSz="914400" eaLnBrk="1" hangingPunct="1"/>
            <a:r>
              <a:rPr lang="en-US" altLang="en-US" sz="1400" b="0" i="0" dirty="0" smtClean="0">
                <a:solidFill>
                  <a:srgbClr val="000000"/>
                </a:solidFill>
                <a:cs typeface="+mn-cs"/>
              </a:rPr>
              <a:t>-SPF codes for active / reserve</a:t>
            </a:r>
          </a:p>
          <a:p>
            <a:pPr defTabSz="914400" eaLnBrk="1" hangingPunct="1"/>
            <a:endParaRPr lang="en-US" altLang="en-US" sz="1400" b="0" i="0" dirty="0" smtClean="0">
              <a:solidFill>
                <a:srgbClr val="000000"/>
              </a:solidFill>
              <a:cs typeface="+mn-cs"/>
            </a:endParaRPr>
          </a:p>
          <a:p>
            <a:pPr defTabSz="914400" eaLnBrk="1" hangingPunct="1"/>
            <a:r>
              <a:rPr lang="en-US" altLang="en-US" sz="1400" b="0" i="0" dirty="0">
                <a:solidFill>
                  <a:srgbClr val="000000"/>
                </a:solidFill>
                <a:cs typeface="+mn-cs"/>
              </a:rPr>
              <a:t>A</a:t>
            </a:r>
            <a:r>
              <a:rPr lang="en-US" altLang="en-US" sz="1400" b="0" i="0" dirty="0" smtClean="0">
                <a:solidFill>
                  <a:srgbClr val="000000"/>
                </a:solidFill>
                <a:cs typeface="+mn-cs"/>
              </a:rPr>
              <a:t>ccuracy is critical; once committed and personal data record created (A000V), most errors need to be fixed by MEPS personnel</a:t>
            </a:r>
          </a:p>
          <a:p>
            <a:pPr defTabSz="914400" eaLnBrk="1" hangingPunct="1"/>
            <a:endParaRPr lang="en-US" altLang="en-US" sz="1400" dirty="0">
              <a:solidFill>
                <a:srgbClr val="000000"/>
              </a:solidFill>
              <a:cs typeface="+mn-cs"/>
            </a:endParaRPr>
          </a:p>
        </p:txBody>
      </p:sp>
      <p:sp>
        <p:nvSpPr>
          <p:cNvPr id="6" name="Text Box 7"/>
          <p:cNvSpPr txBox="1">
            <a:spLocks noChangeArrowheads="1"/>
          </p:cNvSpPr>
          <p:nvPr/>
        </p:nvSpPr>
        <p:spPr bwMode="auto">
          <a:xfrm>
            <a:off x="208071" y="2299580"/>
            <a:ext cx="3331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smtClean="0">
                <a:solidFill>
                  <a:srgbClr val="000000"/>
                </a:solidFill>
                <a:cs typeface="+mn-cs"/>
              </a:rPr>
              <a:t>Navigate through the data fields by using &lt;TAB&gt; or &lt;ENTER&gt; key</a:t>
            </a:r>
          </a:p>
          <a:p>
            <a:pPr defTabSz="914400" eaLnBrk="1" hangingPunct="1"/>
            <a:endParaRPr lang="en-US" altLang="en-US" sz="1400" b="0" i="0" dirty="0" smtClean="0">
              <a:solidFill>
                <a:srgbClr val="000000"/>
              </a:solidFill>
              <a:cs typeface="+mn-cs"/>
            </a:endParaRPr>
          </a:p>
        </p:txBody>
      </p:sp>
      <p:sp>
        <p:nvSpPr>
          <p:cNvPr id="7" name="TextBox 3"/>
          <p:cNvSpPr txBox="1">
            <a:spLocks noChangeArrowheads="1"/>
          </p:cNvSpPr>
          <p:nvPr/>
        </p:nvSpPr>
        <p:spPr bwMode="auto">
          <a:xfrm>
            <a:off x="1801348" y="20123"/>
            <a:ext cx="5836854" cy="1077218"/>
          </a:xfrm>
          <a:prstGeom prst="rect">
            <a:avLst/>
          </a:prstGeom>
          <a:noFill/>
          <a:ln w="9525">
            <a:noFill/>
            <a:miter lim="800000"/>
            <a:headEnd/>
            <a:tailEnd/>
          </a:ln>
        </p:spPr>
        <p:txBody>
          <a:bodyPr wrap="none">
            <a:spAutoFit/>
          </a:bodyPr>
          <a:lstStyle/>
          <a:p>
            <a:pPr algn="ctr"/>
            <a:r>
              <a:rPr lang="en-US" sz="3200" dirty="0" smtClean="0"/>
              <a:t>USMEPCOM Form 680-3A-E, </a:t>
            </a:r>
          </a:p>
          <a:p>
            <a:pPr algn="ctr"/>
            <a:r>
              <a:rPr lang="en-US" sz="3200" dirty="0" smtClean="0"/>
              <a:t>Request For Examination</a:t>
            </a:r>
            <a:endParaRPr lang="en-US" sz="3200" dirty="0"/>
          </a:p>
        </p:txBody>
      </p:sp>
    </p:spTree>
    <p:extLst>
      <p:ext uri="{BB962C8B-B14F-4D97-AF65-F5344CB8AC3E}">
        <p14:creationId xmlns:p14="http://schemas.microsoft.com/office/powerpoint/2010/main" val="1876073185"/>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Facilitator Notes</a:t>
            </a:r>
            <a:endParaRPr lang="en-US" dirty="0"/>
          </a:p>
        </p:txBody>
      </p:sp>
      <p:sp>
        <p:nvSpPr>
          <p:cNvPr id="4" name="Content Placeholder 2"/>
          <p:cNvSpPr>
            <a:spLocks noGrp="1"/>
          </p:cNvSpPr>
          <p:nvPr>
            <p:ph idx="1"/>
          </p:nvPr>
        </p:nvSpPr>
        <p:spPr>
          <a:xfrm>
            <a:off x="506413" y="1336617"/>
            <a:ext cx="8131175" cy="5106128"/>
          </a:xfrm>
        </p:spPr>
        <p:txBody>
          <a:bodyPr>
            <a:normAutofit/>
          </a:bodyPr>
          <a:lstStyle/>
          <a:p>
            <a:pPr>
              <a:buFont typeface="Wingdings" panose="05000000000000000000" pitchFamily="2" charset="2"/>
              <a:buChar char="Ø"/>
            </a:pPr>
            <a:r>
              <a:rPr lang="en-US" b="0" dirty="0" smtClean="0"/>
              <a:t>Print this presentation in “Notes View” to see the content the Facilitator will present.</a:t>
            </a:r>
          </a:p>
          <a:p>
            <a:pPr marL="0" indent="0">
              <a:buNone/>
            </a:pPr>
            <a:endParaRPr lang="en-US" b="0" dirty="0"/>
          </a:p>
          <a:p>
            <a:pPr>
              <a:buFont typeface="Wingdings" panose="05000000000000000000" pitchFamily="2" charset="2"/>
              <a:buChar char="Ø"/>
            </a:pPr>
            <a:r>
              <a:rPr lang="en-US" b="0" dirty="0" smtClean="0"/>
              <a:t>Add your own notes to the pages as you prepare for your session</a:t>
            </a:r>
            <a:endParaRPr lang="en-US" b="0" dirty="0"/>
          </a:p>
        </p:txBody>
      </p:sp>
    </p:spTree>
    <p:extLst>
      <p:ext uri="{BB962C8B-B14F-4D97-AF65-F5344CB8AC3E}">
        <p14:creationId xmlns:p14="http://schemas.microsoft.com/office/powerpoint/2010/main" val="90193037"/>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098" y="458879"/>
            <a:ext cx="6821487" cy="652462"/>
          </a:xfrm>
        </p:spPr>
        <p:txBody>
          <a:bodyPr/>
          <a:lstStyle/>
          <a:p>
            <a:r>
              <a:rPr lang="en-US" sz="2800" dirty="0" smtClean="0"/>
              <a:t>USMEPCOM </a:t>
            </a:r>
            <a:r>
              <a:rPr lang="en-US" sz="2800" dirty="0"/>
              <a:t>Form 680-3A-E, </a:t>
            </a:r>
            <a:br>
              <a:rPr lang="en-US" sz="2800" dirty="0"/>
            </a:br>
            <a:r>
              <a:rPr lang="en-US" sz="2800" dirty="0"/>
              <a:t>Request For Examination</a:t>
            </a:r>
            <a:r>
              <a:rPr lang="en-US" dirty="0"/>
              <a:t/>
            </a:r>
            <a:br>
              <a:rPr lang="en-US" dirty="0"/>
            </a:br>
            <a:endParaRPr lang="en-US" dirty="0"/>
          </a:p>
        </p:txBody>
      </p:sp>
      <p:pic>
        <p:nvPicPr>
          <p:cNvPr id="3" name="Picture 2"/>
          <p:cNvPicPr>
            <a:picLocks noChangeAspect="1"/>
          </p:cNvPicPr>
          <p:nvPr/>
        </p:nvPicPr>
        <p:blipFill rotWithShape="1">
          <a:blip r:embed="rId3"/>
          <a:srcRect l="15643" t="18053" r="62277" b="24566"/>
          <a:stretch/>
        </p:blipFill>
        <p:spPr>
          <a:xfrm>
            <a:off x="3405386" y="1898469"/>
            <a:ext cx="5267833" cy="3850481"/>
          </a:xfrm>
          <a:prstGeom prst="rect">
            <a:avLst/>
          </a:prstGeom>
        </p:spPr>
      </p:pic>
      <p:sp>
        <p:nvSpPr>
          <p:cNvPr id="4" name="Text Box 7"/>
          <p:cNvSpPr txBox="1">
            <a:spLocks noChangeArrowheads="1"/>
          </p:cNvSpPr>
          <p:nvPr/>
        </p:nvSpPr>
        <p:spPr bwMode="auto">
          <a:xfrm>
            <a:off x="220560" y="2140337"/>
            <a:ext cx="3331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key</a:t>
            </a:r>
          </a:p>
          <a:p>
            <a:pPr defTabSz="914400" eaLnBrk="1" hangingPunct="1"/>
            <a:endParaRPr lang="en-US" altLang="en-US" sz="1400" b="0" i="0" dirty="0" smtClean="0">
              <a:solidFill>
                <a:srgbClr val="000000"/>
              </a:solidFill>
              <a:cs typeface="+mn-cs"/>
            </a:endParaRPr>
          </a:p>
        </p:txBody>
      </p:sp>
      <p:sp>
        <p:nvSpPr>
          <p:cNvPr id="5" name="Text Box 9"/>
          <p:cNvSpPr txBox="1">
            <a:spLocks noChangeArrowheads="1"/>
          </p:cNvSpPr>
          <p:nvPr/>
        </p:nvSpPr>
        <p:spPr bwMode="auto">
          <a:xfrm>
            <a:off x="465004" y="3399444"/>
            <a:ext cx="1828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smtClean="0">
                <a:solidFill>
                  <a:srgbClr val="000000"/>
                </a:solidFill>
                <a:cs typeface="+mn-cs"/>
              </a:rPr>
              <a:t>Make selection from list of values by:</a:t>
            </a:r>
          </a:p>
          <a:p>
            <a:pPr defTabSz="914400" eaLnBrk="1" hangingPunct="1"/>
            <a:r>
              <a:rPr lang="en-US" altLang="en-US" sz="1400" b="0" i="0" dirty="0" smtClean="0">
                <a:solidFill>
                  <a:srgbClr val="000000"/>
                </a:solidFill>
                <a:cs typeface="+mn-cs"/>
              </a:rPr>
              <a:t>1</a:t>
            </a:r>
            <a:r>
              <a:rPr lang="en-US" altLang="en-US" sz="1400" b="0" i="0" dirty="0">
                <a:solidFill>
                  <a:srgbClr val="000000"/>
                </a:solidFill>
                <a:cs typeface="+mn-cs"/>
              </a:rPr>
              <a:t>. </a:t>
            </a:r>
            <a:r>
              <a:rPr lang="en-US" altLang="en-US" sz="1400" b="0" i="0" dirty="0" smtClean="0">
                <a:solidFill>
                  <a:srgbClr val="000000"/>
                </a:solidFill>
                <a:cs typeface="+mn-cs"/>
              </a:rPr>
              <a:t>using mouse</a:t>
            </a:r>
          </a:p>
          <a:p>
            <a:pPr defTabSz="914400" eaLnBrk="1" hangingPunct="1"/>
            <a:r>
              <a:rPr lang="en-US" altLang="en-US" sz="1400" b="0" i="0" dirty="0" smtClean="0">
                <a:solidFill>
                  <a:srgbClr val="000000"/>
                </a:solidFill>
                <a:cs typeface="+mn-cs"/>
              </a:rPr>
              <a:t>2. entering letter</a:t>
            </a:r>
          </a:p>
          <a:p>
            <a:pPr defTabSz="914400" eaLnBrk="1" hangingPunct="1"/>
            <a:r>
              <a:rPr lang="en-US" altLang="en-US" sz="1400" b="0" i="0" dirty="0" smtClean="0">
                <a:solidFill>
                  <a:srgbClr val="000000"/>
                </a:solidFill>
                <a:cs typeface="+mn-cs"/>
              </a:rPr>
              <a:t>3. Using arrow key</a:t>
            </a:r>
          </a:p>
          <a:p>
            <a:pPr defTabSz="914400" eaLnBrk="1" hangingPunct="1"/>
            <a:endParaRPr lang="en-US" altLang="en-US" sz="1400" b="0" i="0" dirty="0">
              <a:solidFill>
                <a:srgbClr val="000000"/>
              </a:solidFill>
              <a:cs typeface="+mn-cs"/>
            </a:endParaRPr>
          </a:p>
          <a:p>
            <a:pPr defTabSz="914400" eaLnBrk="1" hangingPunct="1"/>
            <a:r>
              <a:rPr lang="en-US" altLang="en-US" sz="1400" b="0" i="0" dirty="0" smtClean="0">
                <a:solidFill>
                  <a:srgbClr val="000000"/>
                </a:solidFill>
                <a:cs typeface="+mn-cs"/>
              </a:rPr>
              <a:t>Click OK after the selection.</a:t>
            </a:r>
            <a:endParaRPr lang="en-US" altLang="en-US" sz="1400" b="0" i="0" dirty="0">
              <a:solidFill>
                <a:srgbClr val="000000"/>
              </a:solidFill>
              <a:cs typeface="+mn-cs"/>
            </a:endParaRPr>
          </a:p>
        </p:txBody>
      </p:sp>
    </p:spTree>
    <p:extLst>
      <p:ext uri="{BB962C8B-B14F-4D97-AF65-F5344CB8AC3E}">
        <p14:creationId xmlns:p14="http://schemas.microsoft.com/office/powerpoint/2010/main" val="3766346746"/>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5842" t="18756" r="62277" b="25270"/>
          <a:stretch/>
        </p:blipFill>
        <p:spPr>
          <a:xfrm>
            <a:off x="3285809" y="1714825"/>
            <a:ext cx="5619767" cy="4043180"/>
          </a:xfrm>
          <a:prstGeom prst="rect">
            <a:avLst/>
          </a:prstGeom>
        </p:spPr>
      </p:pic>
      <p:sp>
        <p:nvSpPr>
          <p:cNvPr id="5" name="Text Box 7"/>
          <p:cNvSpPr txBox="1">
            <a:spLocks noChangeArrowheads="1"/>
          </p:cNvSpPr>
          <p:nvPr/>
        </p:nvSpPr>
        <p:spPr bwMode="auto">
          <a:xfrm>
            <a:off x="134451" y="2248979"/>
            <a:ext cx="33316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a:t>
            </a:r>
            <a:r>
              <a:rPr lang="en-US" altLang="en-US" sz="1400" b="0" i="0" dirty="0" smtClean="0">
                <a:solidFill>
                  <a:srgbClr val="000000"/>
                </a:solidFill>
              </a:rPr>
              <a:t>key</a:t>
            </a:r>
          </a:p>
          <a:p>
            <a:pPr defTabSz="914400" eaLnBrk="1" hangingPunct="1"/>
            <a:endParaRPr lang="en-US" altLang="en-US" sz="1400" b="0" i="0" dirty="0">
              <a:solidFill>
                <a:srgbClr val="000000"/>
              </a:solidFill>
            </a:endParaRPr>
          </a:p>
          <a:p>
            <a:pPr defTabSz="914400" eaLnBrk="1" hangingPunct="1"/>
            <a:r>
              <a:rPr lang="en-US" altLang="en-US" sz="1400" b="0" i="0" dirty="0" smtClean="0">
                <a:solidFill>
                  <a:srgbClr val="000000"/>
                </a:solidFill>
              </a:rPr>
              <a:t/>
            </a:r>
            <a:br>
              <a:rPr lang="en-US" altLang="en-US" sz="1400" b="0" i="0" dirty="0" smtClean="0">
                <a:solidFill>
                  <a:srgbClr val="000000"/>
                </a:solidFill>
              </a:rPr>
            </a:br>
            <a:r>
              <a:rPr lang="en-US" altLang="en-US" sz="1400" b="0" i="0" dirty="0" smtClean="0">
                <a:solidFill>
                  <a:srgbClr val="000000"/>
                </a:solidFill>
              </a:rPr>
              <a:t>Racial Category</a:t>
            </a:r>
            <a:endParaRPr lang="en-US" altLang="en-US" sz="1400" b="0" i="0" dirty="0">
              <a:solidFill>
                <a:srgbClr val="000000"/>
              </a:solidFill>
            </a:endParaRPr>
          </a:p>
          <a:p>
            <a:pPr defTabSz="914400" eaLnBrk="1" hangingPunct="1"/>
            <a:endParaRPr lang="en-US" altLang="en-US" sz="1400" b="0" i="0" dirty="0" smtClean="0">
              <a:solidFill>
                <a:srgbClr val="000000"/>
              </a:solidFill>
              <a:cs typeface="+mn-cs"/>
            </a:endParaRPr>
          </a:p>
        </p:txBody>
      </p:sp>
      <p:sp>
        <p:nvSpPr>
          <p:cNvPr id="6" name="TextBox 3"/>
          <p:cNvSpPr txBox="1">
            <a:spLocks noChangeArrowheads="1"/>
          </p:cNvSpPr>
          <p:nvPr/>
        </p:nvSpPr>
        <p:spPr bwMode="auto">
          <a:xfrm>
            <a:off x="1800289" y="0"/>
            <a:ext cx="5836854" cy="1077218"/>
          </a:xfrm>
          <a:prstGeom prst="rect">
            <a:avLst/>
          </a:prstGeom>
          <a:noFill/>
          <a:ln w="9525">
            <a:noFill/>
            <a:miter lim="800000"/>
            <a:headEnd/>
            <a:tailEnd/>
          </a:ln>
        </p:spPr>
        <p:txBody>
          <a:bodyPr wrap="none">
            <a:spAutoFit/>
          </a:bodyPr>
          <a:lstStyle/>
          <a:p>
            <a:pPr algn="ctr"/>
            <a:r>
              <a:rPr lang="en-US" sz="3200" dirty="0" smtClean="0"/>
              <a:t>USMEPCOM Form 680-3A-E, </a:t>
            </a:r>
          </a:p>
          <a:p>
            <a:pPr algn="ctr"/>
            <a:r>
              <a:rPr lang="en-US" sz="3200" dirty="0" smtClean="0"/>
              <a:t>Request For Examination</a:t>
            </a:r>
            <a:endParaRPr lang="en-US" sz="3200" dirty="0"/>
          </a:p>
        </p:txBody>
      </p:sp>
    </p:spTree>
    <p:extLst>
      <p:ext uri="{BB962C8B-B14F-4D97-AF65-F5344CB8AC3E}">
        <p14:creationId xmlns:p14="http://schemas.microsoft.com/office/powerpoint/2010/main" val="2531195878"/>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474" y="450306"/>
            <a:ext cx="6994457" cy="652462"/>
          </a:xfrm>
        </p:spPr>
        <p:txBody>
          <a:bodyPr/>
          <a:lstStyle/>
          <a:p>
            <a:r>
              <a:rPr lang="en-US" sz="3200" dirty="0" smtClean="0"/>
              <a:t>USMEPCOM </a:t>
            </a:r>
            <a:r>
              <a:rPr lang="en-US" sz="3200" dirty="0"/>
              <a:t>Form 680-3A-E, </a:t>
            </a:r>
            <a:br>
              <a:rPr lang="en-US" sz="3200" dirty="0"/>
            </a:br>
            <a:r>
              <a:rPr lang="en-US" sz="3200" dirty="0"/>
              <a:t>Request For Examination</a:t>
            </a:r>
            <a:br>
              <a:rPr lang="en-US" sz="3200" dirty="0"/>
            </a:br>
            <a:endParaRPr lang="en-US" sz="3200" dirty="0"/>
          </a:p>
        </p:txBody>
      </p:sp>
      <p:pic>
        <p:nvPicPr>
          <p:cNvPr id="3" name="Picture 2"/>
          <p:cNvPicPr>
            <a:picLocks noChangeAspect="1"/>
          </p:cNvPicPr>
          <p:nvPr/>
        </p:nvPicPr>
        <p:blipFill rotWithShape="1">
          <a:blip r:embed="rId3"/>
          <a:srcRect l="15644" t="18053" r="62178" b="24917"/>
          <a:stretch/>
        </p:blipFill>
        <p:spPr>
          <a:xfrm>
            <a:off x="3417755" y="1955549"/>
            <a:ext cx="5332827" cy="3856776"/>
          </a:xfrm>
          <a:prstGeom prst="rect">
            <a:avLst/>
          </a:prstGeom>
        </p:spPr>
      </p:pic>
      <p:sp>
        <p:nvSpPr>
          <p:cNvPr id="4" name="Text Box 7"/>
          <p:cNvSpPr txBox="1">
            <a:spLocks noChangeArrowheads="1"/>
          </p:cNvSpPr>
          <p:nvPr/>
        </p:nvSpPr>
        <p:spPr bwMode="auto">
          <a:xfrm>
            <a:off x="157186" y="2502475"/>
            <a:ext cx="33316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key</a:t>
            </a:r>
          </a:p>
          <a:p>
            <a:pPr defTabSz="914400" eaLnBrk="1" hangingPunct="1"/>
            <a:endParaRPr lang="en-US" altLang="en-US" sz="1400" b="0" i="0" dirty="0" smtClean="0">
              <a:solidFill>
                <a:srgbClr val="000000"/>
              </a:solidFill>
              <a:cs typeface="+mn-cs"/>
            </a:endParaRPr>
          </a:p>
          <a:p>
            <a:pPr defTabSz="914400" eaLnBrk="1" hangingPunct="1"/>
            <a:endParaRPr lang="en-US" altLang="en-US" sz="1400" b="0" i="0" dirty="0">
              <a:solidFill>
                <a:srgbClr val="000000"/>
              </a:solidFill>
              <a:cs typeface="+mn-cs"/>
            </a:endParaRPr>
          </a:p>
          <a:p>
            <a:pPr defTabSz="914400" eaLnBrk="1" hangingPunct="1"/>
            <a:r>
              <a:rPr lang="en-US" altLang="en-US" sz="1400" b="0" i="0" dirty="0" smtClean="0">
                <a:solidFill>
                  <a:srgbClr val="000000"/>
                </a:solidFill>
                <a:cs typeface="+mn-cs"/>
              </a:rPr>
              <a:t>Religious Preference</a:t>
            </a:r>
          </a:p>
        </p:txBody>
      </p:sp>
    </p:spTree>
    <p:extLst>
      <p:ext uri="{BB962C8B-B14F-4D97-AF65-F5344CB8AC3E}">
        <p14:creationId xmlns:p14="http://schemas.microsoft.com/office/powerpoint/2010/main" val="813808971"/>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807" y="432753"/>
            <a:ext cx="6968331" cy="652462"/>
          </a:xfrm>
        </p:spPr>
        <p:txBody>
          <a:bodyPr/>
          <a:lstStyle/>
          <a:p>
            <a:r>
              <a:rPr lang="en-US" sz="3200" dirty="0" smtClean="0"/>
              <a:t>USMEPCOM </a:t>
            </a:r>
            <a:r>
              <a:rPr lang="en-US" sz="3200" dirty="0"/>
              <a:t>Form 680-3A-E, </a:t>
            </a:r>
            <a:br>
              <a:rPr lang="en-US" sz="3200" dirty="0"/>
            </a:br>
            <a:r>
              <a:rPr lang="en-US" sz="3200" dirty="0"/>
              <a:t>Request For Examination</a:t>
            </a:r>
            <a:br>
              <a:rPr lang="en-US" sz="3200" dirty="0"/>
            </a:br>
            <a:endParaRPr lang="en-US" sz="3200" dirty="0"/>
          </a:p>
        </p:txBody>
      </p:sp>
      <p:pic>
        <p:nvPicPr>
          <p:cNvPr id="3" name="Picture 2"/>
          <p:cNvPicPr>
            <a:picLocks noChangeAspect="1"/>
          </p:cNvPicPr>
          <p:nvPr/>
        </p:nvPicPr>
        <p:blipFill rotWithShape="1">
          <a:blip r:embed="rId3"/>
          <a:srcRect l="15842" t="18053" r="62178" b="24917"/>
          <a:stretch/>
        </p:blipFill>
        <p:spPr>
          <a:xfrm>
            <a:off x="3552905" y="1854926"/>
            <a:ext cx="5311446" cy="3875918"/>
          </a:xfrm>
          <a:prstGeom prst="rect">
            <a:avLst/>
          </a:prstGeom>
        </p:spPr>
      </p:pic>
      <p:sp>
        <p:nvSpPr>
          <p:cNvPr id="5" name="Text Box 7"/>
          <p:cNvSpPr txBox="1">
            <a:spLocks noChangeArrowheads="1"/>
          </p:cNvSpPr>
          <p:nvPr/>
        </p:nvSpPr>
        <p:spPr bwMode="auto">
          <a:xfrm>
            <a:off x="66651" y="2375727"/>
            <a:ext cx="33316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key</a:t>
            </a:r>
          </a:p>
          <a:p>
            <a:pPr defTabSz="914400" eaLnBrk="1" hangingPunct="1"/>
            <a:endParaRPr lang="en-US" altLang="en-US" sz="1400" b="0" i="0" dirty="0" smtClean="0">
              <a:solidFill>
                <a:srgbClr val="000000"/>
              </a:solidFill>
              <a:cs typeface="+mn-cs"/>
            </a:endParaRPr>
          </a:p>
          <a:p>
            <a:pPr defTabSz="914400" eaLnBrk="1" hangingPunct="1"/>
            <a:endParaRPr lang="en-US" altLang="en-US" sz="1400" b="0" i="0" dirty="0">
              <a:solidFill>
                <a:srgbClr val="000000"/>
              </a:solidFill>
              <a:cs typeface="+mn-cs"/>
            </a:endParaRPr>
          </a:p>
          <a:p>
            <a:pPr defTabSz="914400" eaLnBrk="1" hangingPunct="1"/>
            <a:r>
              <a:rPr lang="en-US" altLang="en-US" sz="1400" b="0" i="0" dirty="0" smtClean="0">
                <a:solidFill>
                  <a:srgbClr val="000000"/>
                </a:solidFill>
                <a:cs typeface="+mn-cs"/>
              </a:rPr>
              <a:t>Education Level</a:t>
            </a:r>
          </a:p>
        </p:txBody>
      </p:sp>
    </p:spTree>
    <p:extLst>
      <p:ext uri="{BB962C8B-B14F-4D97-AF65-F5344CB8AC3E}">
        <p14:creationId xmlns:p14="http://schemas.microsoft.com/office/powerpoint/2010/main" val="3079982564"/>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893" y="441462"/>
            <a:ext cx="6916079" cy="652462"/>
          </a:xfrm>
        </p:spPr>
        <p:txBody>
          <a:bodyPr/>
          <a:lstStyle/>
          <a:p>
            <a:r>
              <a:rPr lang="en-US" sz="3200" dirty="0" smtClean="0"/>
              <a:t>USMEPCOM </a:t>
            </a:r>
            <a:r>
              <a:rPr lang="en-US" sz="3200" dirty="0"/>
              <a:t>Form 680-3A-E, </a:t>
            </a:r>
            <a:br>
              <a:rPr lang="en-US" sz="3200" dirty="0"/>
            </a:br>
            <a:r>
              <a:rPr lang="en-US" sz="3200" dirty="0"/>
              <a:t>Request For </a:t>
            </a:r>
            <a:r>
              <a:rPr lang="en-US" sz="3200" dirty="0" smtClean="0"/>
              <a:t>Examination, pg. 2</a:t>
            </a:r>
            <a:r>
              <a:rPr lang="en-US" sz="3200" dirty="0"/>
              <a:t/>
            </a:r>
            <a:br>
              <a:rPr lang="en-US" sz="3200" dirty="0"/>
            </a:br>
            <a:endParaRPr lang="en-US" sz="3200" dirty="0"/>
          </a:p>
        </p:txBody>
      </p:sp>
      <p:pic>
        <p:nvPicPr>
          <p:cNvPr id="3" name="Picture 2"/>
          <p:cNvPicPr>
            <a:picLocks noChangeAspect="1"/>
          </p:cNvPicPr>
          <p:nvPr/>
        </p:nvPicPr>
        <p:blipFill rotWithShape="1">
          <a:blip r:embed="rId3"/>
          <a:srcRect l="15743" t="18757" r="62177" b="24214"/>
          <a:stretch/>
        </p:blipFill>
        <p:spPr>
          <a:xfrm>
            <a:off x="3498160" y="2029097"/>
            <a:ext cx="5248608" cy="3812889"/>
          </a:xfrm>
          <a:prstGeom prst="rect">
            <a:avLst/>
          </a:prstGeom>
        </p:spPr>
      </p:pic>
      <p:sp>
        <p:nvSpPr>
          <p:cNvPr id="5" name="Text Box 7"/>
          <p:cNvSpPr txBox="1">
            <a:spLocks noChangeArrowheads="1"/>
          </p:cNvSpPr>
          <p:nvPr/>
        </p:nvSpPr>
        <p:spPr bwMode="auto">
          <a:xfrm>
            <a:off x="238667" y="2357620"/>
            <a:ext cx="33316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a:t>
            </a:r>
            <a:r>
              <a:rPr lang="en-US" altLang="en-US" sz="1400" b="0" i="0" dirty="0" smtClean="0">
                <a:solidFill>
                  <a:srgbClr val="000000"/>
                </a:solidFill>
              </a:rPr>
              <a:t>key</a:t>
            </a:r>
          </a:p>
          <a:p>
            <a:pPr defTabSz="914400" eaLnBrk="1" hangingPunct="1"/>
            <a:endParaRPr lang="en-US" altLang="en-US" sz="1400" b="0" i="0" dirty="0">
              <a:solidFill>
                <a:srgbClr val="000000"/>
              </a:solidFill>
            </a:endParaRPr>
          </a:p>
          <a:p>
            <a:pPr defTabSz="914400" eaLnBrk="1" hangingPunct="1"/>
            <a:endParaRPr lang="en-US" altLang="en-US" sz="1400" b="0" i="0" dirty="0" smtClean="0">
              <a:solidFill>
                <a:srgbClr val="000000"/>
              </a:solidFill>
            </a:endParaRPr>
          </a:p>
          <a:p>
            <a:pPr defTabSz="914400" eaLnBrk="1" hangingPunct="1"/>
            <a:r>
              <a:rPr lang="en-US" altLang="en-US" sz="1400" b="0" i="0" dirty="0" smtClean="0">
                <a:solidFill>
                  <a:srgbClr val="000000"/>
                </a:solidFill>
              </a:rPr>
              <a:t>Record Header</a:t>
            </a:r>
          </a:p>
          <a:p>
            <a:pPr defTabSz="914400" eaLnBrk="1" hangingPunct="1"/>
            <a:r>
              <a:rPr lang="en-US" altLang="en-US" sz="1400" b="0" i="0" dirty="0" smtClean="0">
                <a:solidFill>
                  <a:srgbClr val="000000"/>
                </a:solidFill>
              </a:rPr>
              <a:t>and</a:t>
            </a:r>
          </a:p>
          <a:p>
            <a:pPr defTabSz="914400" eaLnBrk="1" hangingPunct="1"/>
            <a:r>
              <a:rPr lang="en-US" altLang="en-US" sz="1400" b="0" i="0" dirty="0" smtClean="0">
                <a:solidFill>
                  <a:srgbClr val="000000"/>
                </a:solidFill>
              </a:rPr>
              <a:t>Testing Information</a:t>
            </a:r>
            <a:endParaRPr lang="en-US" altLang="en-US" sz="1400" b="0" i="0" dirty="0">
              <a:solidFill>
                <a:srgbClr val="000000"/>
              </a:solidFill>
            </a:endParaRPr>
          </a:p>
          <a:p>
            <a:pPr defTabSz="914400" eaLnBrk="1" hangingPunct="1"/>
            <a:endParaRPr lang="en-US" altLang="en-US" sz="1400" b="0" i="0" dirty="0" smtClean="0">
              <a:solidFill>
                <a:srgbClr val="000000"/>
              </a:solidFill>
              <a:cs typeface="+mn-cs"/>
            </a:endParaRPr>
          </a:p>
        </p:txBody>
      </p:sp>
    </p:spTree>
    <p:extLst>
      <p:ext uri="{BB962C8B-B14F-4D97-AF65-F5344CB8AC3E}">
        <p14:creationId xmlns:p14="http://schemas.microsoft.com/office/powerpoint/2010/main" val="1659609868"/>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475" y="363526"/>
            <a:ext cx="6889954" cy="652462"/>
          </a:xfrm>
        </p:spPr>
        <p:txBody>
          <a:bodyPr/>
          <a:lstStyle/>
          <a:p>
            <a:r>
              <a:rPr lang="en-US" sz="3200" dirty="0" smtClean="0"/>
              <a:t>USMEPCOM </a:t>
            </a:r>
            <a:r>
              <a:rPr lang="en-US" sz="3200" dirty="0"/>
              <a:t>Form 680-3A-E, </a:t>
            </a:r>
            <a:br>
              <a:rPr lang="en-US" sz="3200" dirty="0"/>
            </a:br>
            <a:r>
              <a:rPr lang="en-US" sz="3200" dirty="0"/>
              <a:t>Request For </a:t>
            </a:r>
            <a:r>
              <a:rPr lang="en-US" sz="3200" dirty="0" smtClean="0"/>
              <a:t>Examination, pg. 2</a:t>
            </a:r>
            <a:r>
              <a:rPr lang="en-US" sz="3200" dirty="0"/>
              <a:t/>
            </a:r>
            <a:br>
              <a:rPr lang="en-US" sz="3200" dirty="0"/>
            </a:br>
            <a:endParaRPr lang="en-US" sz="3200" dirty="0"/>
          </a:p>
        </p:txBody>
      </p:sp>
      <p:pic>
        <p:nvPicPr>
          <p:cNvPr id="3" name="Picture 2"/>
          <p:cNvPicPr>
            <a:picLocks noChangeAspect="1"/>
          </p:cNvPicPr>
          <p:nvPr/>
        </p:nvPicPr>
        <p:blipFill rotWithShape="1">
          <a:blip r:embed="rId3"/>
          <a:srcRect l="15743" t="41350" r="62178" b="22102"/>
          <a:stretch/>
        </p:blipFill>
        <p:spPr>
          <a:xfrm>
            <a:off x="3944323" y="3179727"/>
            <a:ext cx="4774161" cy="3209863"/>
          </a:xfrm>
          <a:prstGeom prst="rect">
            <a:avLst/>
          </a:prstGeom>
        </p:spPr>
      </p:pic>
      <p:pic>
        <p:nvPicPr>
          <p:cNvPr id="5" name="Picture 4"/>
          <p:cNvPicPr>
            <a:picLocks noChangeAspect="1"/>
          </p:cNvPicPr>
          <p:nvPr/>
        </p:nvPicPr>
        <p:blipFill rotWithShape="1">
          <a:blip r:embed="rId4"/>
          <a:srcRect l="16190" t="38233" r="79845" b="11989"/>
          <a:stretch/>
        </p:blipFill>
        <p:spPr>
          <a:xfrm>
            <a:off x="208138" y="1349828"/>
            <a:ext cx="957337" cy="3814354"/>
          </a:xfrm>
          <a:prstGeom prst="rect">
            <a:avLst/>
          </a:prstGeom>
        </p:spPr>
      </p:pic>
      <p:pic>
        <p:nvPicPr>
          <p:cNvPr id="6" name="Picture 5"/>
          <p:cNvPicPr>
            <a:picLocks noChangeAspect="1"/>
          </p:cNvPicPr>
          <p:nvPr/>
        </p:nvPicPr>
        <p:blipFill rotWithShape="1">
          <a:blip r:embed="rId5"/>
          <a:srcRect l="26285" t="39249" r="65239" b="12667"/>
          <a:stretch/>
        </p:blipFill>
        <p:spPr>
          <a:xfrm>
            <a:off x="1271452" y="1419496"/>
            <a:ext cx="2142308" cy="3675017"/>
          </a:xfrm>
          <a:prstGeom prst="rect">
            <a:avLst/>
          </a:prstGeom>
        </p:spPr>
      </p:pic>
      <p:sp>
        <p:nvSpPr>
          <p:cNvPr id="7" name="Rectangle 6"/>
          <p:cNvSpPr/>
          <p:nvPr/>
        </p:nvSpPr>
        <p:spPr>
          <a:xfrm>
            <a:off x="3944322" y="1831403"/>
            <a:ext cx="4774161" cy="1169551"/>
          </a:xfrm>
          <a:prstGeom prst="rect">
            <a:avLst/>
          </a:prstGeom>
        </p:spPr>
        <p:txBody>
          <a:bodyPr wrap="square">
            <a:spAutoFit/>
          </a:bodyPr>
          <a:lstStyle/>
          <a:p>
            <a:r>
              <a:rPr lang="en-US" sz="1400" b="0" dirty="0" smtClean="0">
                <a:solidFill>
                  <a:srgbClr val="000000"/>
                </a:solidFill>
                <a:latin typeface="Arial" panose="020B0604020202020204" pitchFamily="34" charset="0"/>
              </a:rPr>
              <a:t>1. Submitting </a:t>
            </a:r>
            <a:r>
              <a:rPr lang="en-US" sz="1400" b="0" dirty="0">
                <a:solidFill>
                  <a:srgbClr val="000000"/>
                </a:solidFill>
                <a:latin typeface="Arial" panose="020B0604020202020204" pitchFamily="34" charset="0"/>
              </a:rPr>
              <a:t>information on this screen does not automatically constitute test/retest authorization. </a:t>
            </a:r>
            <a:endParaRPr lang="en-US" sz="1400" b="0" dirty="0" smtClean="0">
              <a:solidFill>
                <a:srgbClr val="000000"/>
              </a:solidFill>
              <a:latin typeface="Arial" panose="020B0604020202020204" pitchFamily="34" charset="0"/>
            </a:endParaRPr>
          </a:p>
          <a:p>
            <a:endParaRPr lang="en-US" sz="1400" b="0" dirty="0">
              <a:solidFill>
                <a:srgbClr val="000000"/>
              </a:solidFill>
              <a:latin typeface="Arial" panose="020B0604020202020204" pitchFamily="34" charset="0"/>
            </a:endParaRPr>
          </a:p>
          <a:p>
            <a:r>
              <a:rPr lang="en-US" sz="1400" b="0" dirty="0" smtClean="0">
                <a:solidFill>
                  <a:srgbClr val="000000"/>
                </a:solidFill>
                <a:latin typeface="Arial" panose="020B0604020202020204" pitchFamily="34" charset="0"/>
              </a:rPr>
              <a:t>2. Service </a:t>
            </a:r>
            <a:r>
              <a:rPr lang="en-US" sz="1400" b="0" dirty="0">
                <a:solidFill>
                  <a:srgbClr val="000000"/>
                </a:solidFill>
                <a:latin typeface="Arial" panose="020B0604020202020204" pitchFamily="34" charset="0"/>
              </a:rPr>
              <a:t>User must check with the MEPS testing </a:t>
            </a:r>
            <a:r>
              <a:rPr lang="en-US" sz="1400" b="0" dirty="0" smtClean="0">
                <a:solidFill>
                  <a:srgbClr val="000000"/>
                </a:solidFill>
                <a:latin typeface="Arial" panose="020B0604020202020204" pitchFamily="34" charset="0"/>
              </a:rPr>
              <a:t>section </a:t>
            </a:r>
            <a:r>
              <a:rPr lang="en-US" sz="1400" b="0" dirty="0">
                <a:solidFill>
                  <a:srgbClr val="000000"/>
                </a:solidFill>
                <a:latin typeface="Arial" panose="020B0604020202020204" pitchFamily="34" charset="0"/>
              </a:rPr>
              <a:t>to verify testing authorization. </a:t>
            </a:r>
            <a:endParaRPr lang="en-US" sz="1400" dirty="0"/>
          </a:p>
        </p:txBody>
      </p:sp>
      <p:pic>
        <p:nvPicPr>
          <p:cNvPr id="8" name="Picture 7"/>
          <p:cNvPicPr>
            <a:picLocks noChangeAspect="1"/>
          </p:cNvPicPr>
          <p:nvPr/>
        </p:nvPicPr>
        <p:blipFill rotWithShape="1">
          <a:blip r:embed="rId6"/>
          <a:srcRect l="16029" t="32476" r="79835" b="45513"/>
          <a:stretch/>
        </p:blipFill>
        <p:spPr>
          <a:xfrm>
            <a:off x="155148" y="5094513"/>
            <a:ext cx="1010327" cy="1295078"/>
          </a:xfrm>
          <a:prstGeom prst="rect">
            <a:avLst/>
          </a:prstGeom>
        </p:spPr>
      </p:pic>
      <p:pic>
        <p:nvPicPr>
          <p:cNvPr id="9" name="Picture 8"/>
          <p:cNvPicPr>
            <a:picLocks noChangeAspect="1"/>
          </p:cNvPicPr>
          <p:nvPr/>
        </p:nvPicPr>
        <p:blipFill rotWithShape="1">
          <a:blip r:embed="rId6"/>
          <a:srcRect l="25524" t="31799" r="65238" b="45513"/>
          <a:stretch/>
        </p:blipFill>
        <p:spPr>
          <a:xfrm>
            <a:off x="1271452" y="5094513"/>
            <a:ext cx="2142308" cy="1295077"/>
          </a:xfrm>
          <a:prstGeom prst="rect">
            <a:avLst/>
          </a:prstGeom>
        </p:spPr>
      </p:pic>
      <p:sp>
        <p:nvSpPr>
          <p:cNvPr id="10" name="Text Box 4"/>
          <p:cNvSpPr txBox="1">
            <a:spLocks noChangeArrowheads="1"/>
          </p:cNvSpPr>
          <p:nvPr/>
        </p:nvSpPr>
        <p:spPr bwMode="auto">
          <a:xfrm>
            <a:off x="3718913" y="1375090"/>
            <a:ext cx="5995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sz="1400" b="0" i="0" dirty="0"/>
              <a:t>Enter</a:t>
            </a:r>
            <a:r>
              <a:rPr lang="en-US" sz="1400" i="0" dirty="0"/>
              <a:t> </a:t>
            </a:r>
            <a:r>
              <a:rPr lang="en-US" sz="1400" b="0" i="0" dirty="0" smtClean="0">
                <a:solidFill>
                  <a:srgbClr val="000000"/>
                </a:solidFill>
                <a:cs typeface="+mn-cs"/>
              </a:rPr>
              <a:t>Testing information</a:t>
            </a:r>
            <a:r>
              <a:rPr lang="en-US" altLang="en-US" sz="1400" b="0" i="0" dirty="0" smtClean="0">
                <a:solidFill>
                  <a:srgbClr val="000000"/>
                </a:solidFill>
                <a:cs typeface="+mn-cs"/>
              </a:rPr>
              <a:t> from recruiter-supplied UMF 680-3A-E</a:t>
            </a:r>
            <a:endParaRPr lang="en-US" altLang="en-US" sz="1400" b="0" i="0" dirty="0">
              <a:solidFill>
                <a:srgbClr val="000000"/>
              </a:solidFill>
              <a:cs typeface="+mn-cs"/>
            </a:endParaRPr>
          </a:p>
        </p:txBody>
      </p:sp>
    </p:spTree>
    <p:extLst>
      <p:ext uri="{BB962C8B-B14F-4D97-AF65-F5344CB8AC3E}">
        <p14:creationId xmlns:p14="http://schemas.microsoft.com/office/powerpoint/2010/main" val="1456372718"/>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685" y="485345"/>
            <a:ext cx="6837702" cy="652462"/>
          </a:xfrm>
        </p:spPr>
        <p:txBody>
          <a:bodyPr/>
          <a:lstStyle/>
          <a:p>
            <a:r>
              <a:rPr lang="en-US" sz="3200" dirty="0" smtClean="0"/>
              <a:t>USMEPCOM </a:t>
            </a:r>
            <a:r>
              <a:rPr lang="en-US" sz="3200" dirty="0"/>
              <a:t>Form 680-3A-E, </a:t>
            </a:r>
            <a:br>
              <a:rPr lang="en-US" sz="3200" dirty="0"/>
            </a:br>
            <a:r>
              <a:rPr lang="en-US" sz="3200" dirty="0"/>
              <a:t>Request For </a:t>
            </a:r>
            <a:r>
              <a:rPr lang="en-US" sz="3200" dirty="0" smtClean="0"/>
              <a:t>Examination, pg. 3</a:t>
            </a:r>
            <a:r>
              <a:rPr lang="en-US" sz="3200" dirty="0"/>
              <a:t/>
            </a:r>
            <a:br>
              <a:rPr lang="en-US" sz="3200" dirty="0"/>
            </a:br>
            <a:endParaRPr lang="en-US" sz="3200" dirty="0"/>
          </a:p>
        </p:txBody>
      </p:sp>
      <p:pic>
        <p:nvPicPr>
          <p:cNvPr id="3" name="Picture 2"/>
          <p:cNvPicPr>
            <a:picLocks noChangeAspect="1"/>
          </p:cNvPicPr>
          <p:nvPr/>
        </p:nvPicPr>
        <p:blipFill rotWithShape="1">
          <a:blip r:embed="rId3"/>
          <a:srcRect l="15743" t="40582" r="62277" b="33025"/>
          <a:stretch/>
        </p:blipFill>
        <p:spPr>
          <a:xfrm>
            <a:off x="3892731" y="2336799"/>
            <a:ext cx="5141334" cy="2998681"/>
          </a:xfrm>
          <a:prstGeom prst="rect">
            <a:avLst/>
          </a:prstGeom>
        </p:spPr>
      </p:pic>
      <p:sp>
        <p:nvSpPr>
          <p:cNvPr id="4" name="Text Box 4"/>
          <p:cNvSpPr txBox="1">
            <a:spLocks noChangeArrowheads="1"/>
          </p:cNvSpPr>
          <p:nvPr/>
        </p:nvSpPr>
        <p:spPr bwMode="auto">
          <a:xfrm>
            <a:off x="3894676" y="1505802"/>
            <a:ext cx="52493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b="0" i="0" dirty="0"/>
              <a:t>Enter</a:t>
            </a:r>
            <a:r>
              <a:rPr lang="en-US" i="0" dirty="0"/>
              <a:t> </a:t>
            </a:r>
            <a:r>
              <a:rPr lang="en-US" altLang="en-US" b="0" i="0" dirty="0" smtClean="0">
                <a:solidFill>
                  <a:srgbClr val="000000"/>
                </a:solidFill>
                <a:cs typeface="+mn-cs"/>
              </a:rPr>
              <a:t>medical information from recruiter-supplied</a:t>
            </a:r>
          </a:p>
          <a:p>
            <a:pPr defTabSz="914400" eaLnBrk="1" hangingPunct="1"/>
            <a:r>
              <a:rPr lang="en-US" altLang="en-US" b="0" i="0" dirty="0" smtClean="0">
                <a:solidFill>
                  <a:srgbClr val="000000"/>
                </a:solidFill>
                <a:cs typeface="+mn-cs"/>
              </a:rPr>
              <a:t>USMEPCOM Form 680-3A-E</a:t>
            </a:r>
          </a:p>
          <a:p>
            <a:pPr defTabSz="914400" eaLnBrk="1" hangingPunct="1"/>
            <a:endParaRPr lang="en-US" altLang="en-US" b="0" i="0" dirty="0">
              <a:solidFill>
                <a:srgbClr val="000000"/>
              </a:solidFill>
              <a:cs typeface="+mn-cs"/>
            </a:endParaRPr>
          </a:p>
        </p:txBody>
      </p:sp>
      <p:pic>
        <p:nvPicPr>
          <p:cNvPr id="5" name="Picture 4"/>
          <p:cNvPicPr>
            <a:picLocks noChangeAspect="1"/>
          </p:cNvPicPr>
          <p:nvPr/>
        </p:nvPicPr>
        <p:blipFill rotWithShape="1">
          <a:blip r:embed="rId4"/>
          <a:srcRect l="16168" t="26042" r="79867" b="21809"/>
          <a:stretch/>
        </p:blipFill>
        <p:spPr>
          <a:xfrm>
            <a:off x="153008" y="2215026"/>
            <a:ext cx="1101026" cy="2905613"/>
          </a:xfrm>
          <a:prstGeom prst="rect">
            <a:avLst/>
          </a:prstGeom>
        </p:spPr>
      </p:pic>
      <p:pic>
        <p:nvPicPr>
          <p:cNvPr id="6" name="Picture 5"/>
          <p:cNvPicPr>
            <a:picLocks noChangeAspect="1"/>
          </p:cNvPicPr>
          <p:nvPr/>
        </p:nvPicPr>
        <p:blipFill rotWithShape="1">
          <a:blip r:embed="rId4"/>
          <a:srcRect l="25524" t="25704" r="65143" b="22148"/>
          <a:stretch/>
        </p:blipFill>
        <p:spPr>
          <a:xfrm>
            <a:off x="1393370" y="2215026"/>
            <a:ext cx="2281647" cy="2905613"/>
          </a:xfrm>
          <a:prstGeom prst="rect">
            <a:avLst/>
          </a:prstGeom>
        </p:spPr>
      </p:pic>
    </p:spTree>
    <p:extLst>
      <p:ext uri="{BB962C8B-B14F-4D97-AF65-F5344CB8AC3E}">
        <p14:creationId xmlns:p14="http://schemas.microsoft.com/office/powerpoint/2010/main" val="2026045435"/>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658" y="441462"/>
            <a:ext cx="6855119" cy="652462"/>
          </a:xfrm>
        </p:spPr>
        <p:txBody>
          <a:bodyPr/>
          <a:lstStyle/>
          <a:p>
            <a:r>
              <a:rPr lang="en-US" sz="3200" dirty="0" smtClean="0"/>
              <a:t>USMEPCOM </a:t>
            </a:r>
            <a:r>
              <a:rPr lang="en-US" sz="3200" dirty="0"/>
              <a:t>Form 680-3A-E, </a:t>
            </a:r>
            <a:br>
              <a:rPr lang="en-US" sz="3200" dirty="0"/>
            </a:br>
            <a:r>
              <a:rPr lang="en-US" sz="3200" dirty="0"/>
              <a:t>Request For </a:t>
            </a:r>
            <a:r>
              <a:rPr lang="en-US" sz="3200" dirty="0" smtClean="0"/>
              <a:t>Examination, pg. 3</a:t>
            </a:r>
            <a:r>
              <a:rPr lang="en-US" sz="3200" dirty="0"/>
              <a:t/>
            </a:r>
            <a:br>
              <a:rPr lang="en-US" sz="3200" dirty="0"/>
            </a:br>
            <a:endParaRPr lang="en-US" sz="3200" dirty="0"/>
          </a:p>
        </p:txBody>
      </p:sp>
      <p:pic>
        <p:nvPicPr>
          <p:cNvPr id="3" name="Picture 2"/>
          <p:cNvPicPr>
            <a:picLocks noChangeAspect="1"/>
          </p:cNvPicPr>
          <p:nvPr/>
        </p:nvPicPr>
        <p:blipFill rotWithShape="1">
          <a:blip r:embed="rId3"/>
          <a:srcRect l="15743" t="49371" r="62178" b="30673"/>
          <a:stretch/>
        </p:blipFill>
        <p:spPr>
          <a:xfrm>
            <a:off x="3778758" y="2710561"/>
            <a:ext cx="5114518" cy="2759854"/>
          </a:xfrm>
          <a:prstGeom prst="rect">
            <a:avLst/>
          </a:prstGeom>
        </p:spPr>
      </p:pic>
      <p:sp>
        <p:nvSpPr>
          <p:cNvPr id="5" name="Rectangle 4"/>
          <p:cNvSpPr/>
          <p:nvPr/>
        </p:nvSpPr>
        <p:spPr>
          <a:xfrm>
            <a:off x="4316549" y="1563688"/>
            <a:ext cx="4450257" cy="338554"/>
          </a:xfrm>
          <a:prstGeom prst="rect">
            <a:avLst/>
          </a:prstGeom>
        </p:spPr>
        <p:txBody>
          <a:bodyPr wrap="none">
            <a:spAutoFit/>
          </a:bodyPr>
          <a:lstStyle/>
          <a:p>
            <a:r>
              <a:rPr lang="en-US" altLang="en-US" b="0" dirty="0">
                <a:solidFill>
                  <a:srgbClr val="000000"/>
                </a:solidFill>
              </a:rPr>
              <a:t>Enter </a:t>
            </a:r>
            <a:r>
              <a:rPr lang="en-US" altLang="en-US" b="0" dirty="0" smtClean="0">
                <a:solidFill>
                  <a:srgbClr val="000000"/>
                </a:solidFill>
              </a:rPr>
              <a:t>Medical insurer </a:t>
            </a:r>
            <a:r>
              <a:rPr lang="en-US" altLang="en-US" b="0" dirty="0">
                <a:solidFill>
                  <a:srgbClr val="000000"/>
                </a:solidFill>
              </a:rPr>
              <a:t>and provider </a:t>
            </a:r>
            <a:r>
              <a:rPr lang="en-US" altLang="en-US" b="0" dirty="0" smtClean="0">
                <a:solidFill>
                  <a:srgbClr val="000000"/>
                </a:solidFill>
              </a:rPr>
              <a:t>information</a:t>
            </a:r>
            <a:endParaRPr lang="en-US" dirty="0"/>
          </a:p>
        </p:txBody>
      </p:sp>
      <p:pic>
        <p:nvPicPr>
          <p:cNvPr id="6" name="Picture 5"/>
          <p:cNvPicPr>
            <a:picLocks noChangeAspect="1"/>
          </p:cNvPicPr>
          <p:nvPr/>
        </p:nvPicPr>
        <p:blipFill rotWithShape="1">
          <a:blip r:embed="rId4"/>
          <a:srcRect l="16366" t="15895" r="79885" b="48172"/>
          <a:stretch/>
        </p:blipFill>
        <p:spPr>
          <a:xfrm>
            <a:off x="311441" y="2231839"/>
            <a:ext cx="1100110" cy="2011687"/>
          </a:xfrm>
          <a:prstGeom prst="rect">
            <a:avLst/>
          </a:prstGeom>
        </p:spPr>
      </p:pic>
      <p:pic>
        <p:nvPicPr>
          <p:cNvPr id="7" name="Picture 6"/>
          <p:cNvPicPr>
            <a:picLocks noChangeAspect="1"/>
          </p:cNvPicPr>
          <p:nvPr/>
        </p:nvPicPr>
        <p:blipFill rotWithShape="1">
          <a:blip r:embed="rId4"/>
          <a:srcRect l="25524" t="15883" r="65238" b="47207"/>
          <a:stretch/>
        </p:blipFill>
        <p:spPr>
          <a:xfrm>
            <a:off x="1654629" y="2231839"/>
            <a:ext cx="1881051" cy="2044069"/>
          </a:xfrm>
          <a:prstGeom prst="rect">
            <a:avLst/>
          </a:prstGeom>
        </p:spPr>
      </p:pic>
      <p:pic>
        <p:nvPicPr>
          <p:cNvPr id="8" name="Picture 7"/>
          <p:cNvPicPr>
            <a:picLocks noChangeAspect="1"/>
          </p:cNvPicPr>
          <p:nvPr/>
        </p:nvPicPr>
        <p:blipFill rotWithShape="1">
          <a:blip r:embed="rId5"/>
          <a:srcRect l="16286" t="36878" r="79809" b="25196"/>
          <a:stretch/>
        </p:blipFill>
        <p:spPr>
          <a:xfrm>
            <a:off x="311440" y="4368964"/>
            <a:ext cx="1131891" cy="2171173"/>
          </a:xfrm>
          <a:prstGeom prst="rect">
            <a:avLst/>
          </a:prstGeom>
        </p:spPr>
      </p:pic>
      <p:pic>
        <p:nvPicPr>
          <p:cNvPr id="9" name="Picture 8"/>
          <p:cNvPicPr>
            <a:picLocks noChangeAspect="1"/>
          </p:cNvPicPr>
          <p:nvPr/>
        </p:nvPicPr>
        <p:blipFill rotWithShape="1">
          <a:blip r:embed="rId5"/>
          <a:srcRect l="25524" t="36540" r="65238" b="25196"/>
          <a:stretch/>
        </p:blipFill>
        <p:spPr>
          <a:xfrm>
            <a:off x="1654629" y="4368964"/>
            <a:ext cx="1863751" cy="2171173"/>
          </a:xfrm>
          <a:prstGeom prst="rect">
            <a:avLst/>
          </a:prstGeom>
        </p:spPr>
      </p:pic>
    </p:spTree>
    <p:extLst>
      <p:ext uri="{BB962C8B-B14F-4D97-AF65-F5344CB8AC3E}">
        <p14:creationId xmlns:p14="http://schemas.microsoft.com/office/powerpoint/2010/main" val="4126180025"/>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27" y="432753"/>
            <a:ext cx="6846411" cy="652462"/>
          </a:xfrm>
        </p:spPr>
        <p:txBody>
          <a:bodyPr/>
          <a:lstStyle/>
          <a:p>
            <a:r>
              <a:rPr lang="en-US" sz="3200" dirty="0" smtClean="0"/>
              <a:t>USMEPCOM </a:t>
            </a:r>
            <a:r>
              <a:rPr lang="en-US" sz="3200" dirty="0"/>
              <a:t>Form 680-3A-E, </a:t>
            </a:r>
            <a:br>
              <a:rPr lang="en-US" sz="3200" dirty="0"/>
            </a:br>
            <a:r>
              <a:rPr lang="en-US" sz="3200" dirty="0"/>
              <a:t>Request For Examination</a:t>
            </a:r>
            <a:br>
              <a:rPr lang="en-US" sz="3200" dirty="0"/>
            </a:br>
            <a:endParaRPr lang="en-US" sz="3200" dirty="0"/>
          </a:p>
        </p:txBody>
      </p:sp>
      <p:pic>
        <p:nvPicPr>
          <p:cNvPr id="5" name="Picture 4"/>
          <p:cNvPicPr>
            <a:picLocks noChangeAspect="1"/>
          </p:cNvPicPr>
          <p:nvPr/>
        </p:nvPicPr>
        <p:blipFill rotWithShape="1">
          <a:blip r:embed="rId3"/>
          <a:srcRect l="15842" t="18405" r="62178" b="24566"/>
          <a:stretch/>
        </p:blipFill>
        <p:spPr>
          <a:xfrm>
            <a:off x="3250136" y="1853714"/>
            <a:ext cx="5586047" cy="4076305"/>
          </a:xfrm>
          <a:prstGeom prst="rect">
            <a:avLst/>
          </a:prstGeom>
        </p:spPr>
      </p:pic>
      <p:sp>
        <p:nvSpPr>
          <p:cNvPr id="3" name="Rectangle 2"/>
          <p:cNvSpPr/>
          <p:nvPr/>
        </p:nvSpPr>
        <p:spPr>
          <a:xfrm>
            <a:off x="346402" y="2241395"/>
            <a:ext cx="2651760" cy="584775"/>
          </a:xfrm>
          <a:prstGeom prst="rect">
            <a:avLst/>
          </a:prstGeom>
        </p:spPr>
        <p:txBody>
          <a:bodyPr wrap="square">
            <a:spAutoFit/>
          </a:bodyPr>
          <a:lstStyle/>
          <a:p>
            <a:r>
              <a:rPr lang="en-US" altLang="en-US" b="0" dirty="0">
                <a:solidFill>
                  <a:srgbClr val="000000"/>
                </a:solidFill>
              </a:rPr>
              <a:t>&lt;</a:t>
            </a:r>
            <a:r>
              <a:rPr lang="en-US" altLang="en-US" b="0" dirty="0" smtClean="0">
                <a:solidFill>
                  <a:srgbClr val="000000"/>
                </a:solidFill>
              </a:rPr>
              <a:t>CTRL+F7&gt; commits the data</a:t>
            </a:r>
            <a:endParaRPr lang="en-US"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579875109"/>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4163"/>
            <a:ext cx="7029019" cy="652462"/>
          </a:xfrm>
        </p:spPr>
        <p:txBody>
          <a:bodyPr/>
          <a:lstStyle/>
          <a:p>
            <a:r>
              <a:rPr lang="en-US" sz="3200" dirty="0" smtClean="0"/>
              <a:t>USMEPCOM PCN 680-3ADP, Processing Enlistee Record</a:t>
            </a:r>
            <a:endParaRPr lang="en-US" sz="3200" dirty="0"/>
          </a:p>
        </p:txBody>
      </p:sp>
      <p:pic>
        <p:nvPicPr>
          <p:cNvPr id="3" name="Picture 2"/>
          <p:cNvPicPr>
            <a:picLocks noChangeAspect="1"/>
          </p:cNvPicPr>
          <p:nvPr/>
        </p:nvPicPr>
        <p:blipFill rotWithShape="1">
          <a:blip r:embed="rId3"/>
          <a:srcRect l="15842" t="18405" r="62178" b="30902"/>
          <a:stretch/>
        </p:blipFill>
        <p:spPr>
          <a:xfrm>
            <a:off x="3134325" y="2113374"/>
            <a:ext cx="5817665" cy="3773620"/>
          </a:xfrm>
          <a:prstGeom prst="rect">
            <a:avLst/>
          </a:prstGeom>
        </p:spPr>
      </p:pic>
      <p:sp>
        <p:nvSpPr>
          <p:cNvPr id="4" name="Text Box 5"/>
          <p:cNvSpPr txBox="1">
            <a:spLocks noChangeArrowheads="1"/>
          </p:cNvSpPr>
          <p:nvPr/>
        </p:nvSpPr>
        <p:spPr bwMode="auto">
          <a:xfrm>
            <a:off x="760096" y="4155077"/>
            <a:ext cx="15398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dirty="0" smtClean="0">
                <a:solidFill>
                  <a:srgbClr val="000000"/>
                </a:solidFill>
                <a:cs typeface="+mn-cs"/>
              </a:rPr>
              <a:t>You are able to print a USMEPCOM PCN 680-ADP from here</a:t>
            </a:r>
            <a:endParaRPr lang="en-US" altLang="en-US" sz="1400" dirty="0">
              <a:solidFill>
                <a:srgbClr val="000000"/>
              </a:solidFill>
              <a:cs typeface="+mn-cs"/>
            </a:endParaRPr>
          </a:p>
        </p:txBody>
      </p:sp>
      <p:sp>
        <p:nvSpPr>
          <p:cNvPr id="5" name="Text Box 4"/>
          <p:cNvSpPr txBox="1">
            <a:spLocks noChangeArrowheads="1"/>
          </p:cNvSpPr>
          <p:nvPr/>
        </p:nvSpPr>
        <p:spPr bwMode="auto">
          <a:xfrm>
            <a:off x="210040" y="2541644"/>
            <a:ext cx="27954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smtClean="0">
                <a:solidFill>
                  <a:srgbClr val="000000"/>
                </a:solidFill>
                <a:cs typeface="+mn-cs"/>
              </a:rPr>
              <a:t>With all data entered and committed, the personal data record is complete (A000V)</a:t>
            </a:r>
            <a:endParaRPr lang="en-US" altLang="en-US" sz="1400" b="0" i="0" dirty="0">
              <a:solidFill>
                <a:srgbClr val="000000"/>
              </a:solidFill>
              <a:cs typeface="+mn-cs"/>
            </a:endParaRPr>
          </a:p>
        </p:txBody>
      </p:sp>
    </p:spTree>
    <p:extLst>
      <p:ext uri="{BB962C8B-B14F-4D97-AF65-F5344CB8AC3E}">
        <p14:creationId xmlns:p14="http://schemas.microsoft.com/office/powerpoint/2010/main" val="1030496091"/>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401888" y="5402263"/>
            <a:ext cx="4329112" cy="420687"/>
          </a:xfrm>
          <a:prstGeom prst="rect">
            <a:avLst/>
          </a:prstGeom>
          <a:noFill/>
          <a:ln w="9525">
            <a:noFill/>
            <a:miter lim="800000"/>
            <a:headEnd/>
            <a:tailEnd/>
          </a:ln>
        </p:spPr>
        <p:txBody>
          <a:bodyPr wrap="none" anchor="ctr"/>
          <a:lstStyle/>
          <a:p>
            <a:pPr algn="ctr" eaLnBrk="0" hangingPunct="0"/>
            <a:r>
              <a:rPr lang="en-US" sz="1800" dirty="0" smtClean="0"/>
              <a:t>2018</a:t>
            </a:r>
            <a:endParaRPr lang="en-US" sz="1800" dirty="0"/>
          </a:p>
        </p:txBody>
      </p:sp>
      <p:sp>
        <p:nvSpPr>
          <p:cNvPr id="5123" name="Rectangle 3"/>
          <p:cNvSpPr>
            <a:spLocks noGrp="1" noChangeArrowheads="1"/>
          </p:cNvSpPr>
          <p:nvPr>
            <p:ph type="ctrTitle" idx="4294967295"/>
          </p:nvPr>
        </p:nvSpPr>
        <p:spPr>
          <a:xfrm>
            <a:off x="203200" y="187325"/>
            <a:ext cx="8751888" cy="1284288"/>
          </a:xfrm>
        </p:spPr>
        <p:txBody>
          <a:bodyPr/>
          <a:lstStyle/>
          <a:p>
            <a:pPr eaLnBrk="1" hangingPunct="1"/>
            <a:r>
              <a:rPr lang="en-US" dirty="0" smtClean="0"/>
              <a:t>Service Liaison / Guidance Counselor</a:t>
            </a:r>
            <a:r>
              <a:rPr lang="en-US" sz="4800" dirty="0" smtClean="0"/>
              <a:t/>
            </a:r>
            <a:br>
              <a:rPr lang="en-US" sz="4800" dirty="0" smtClean="0"/>
            </a:br>
            <a:r>
              <a:rPr lang="en-US" sz="4400" dirty="0" smtClean="0"/>
              <a:t>TASKS</a:t>
            </a:r>
          </a:p>
        </p:txBody>
      </p:sp>
      <p:sp>
        <p:nvSpPr>
          <p:cNvPr id="5124" name="Rectangle 4"/>
          <p:cNvSpPr>
            <a:spLocks noGrp="1" noChangeArrowheads="1"/>
          </p:cNvSpPr>
          <p:nvPr>
            <p:ph type="subTitle" idx="4294967295"/>
          </p:nvPr>
        </p:nvSpPr>
        <p:spPr bwMode="auto">
          <a:xfrm>
            <a:off x="795338" y="4403725"/>
            <a:ext cx="7553325" cy="954088"/>
          </a:xfrm>
          <a:prstGeom prst="rect">
            <a:avLst/>
          </a:prstGeom>
          <a:noFill/>
          <a:ln>
            <a:miter lim="800000"/>
            <a:headEnd/>
            <a:tailEnd/>
          </a:ln>
        </p:spPr>
        <p:txBody>
          <a:bodyPr>
            <a:spAutoFit/>
          </a:bodyPr>
          <a:lstStyle/>
          <a:p>
            <a:pPr algn="ctr" eaLnBrk="1" hangingPunct="1">
              <a:lnSpc>
                <a:spcPct val="90000"/>
              </a:lnSpc>
              <a:buFont typeface="Wingdings" pitchFamily="2" charset="2"/>
              <a:buNone/>
            </a:pPr>
            <a:r>
              <a:rPr lang="en-US" sz="2800" dirty="0" smtClean="0">
                <a:cs typeface="Arial" charset="0"/>
              </a:rPr>
              <a:t>Briefer’s Full Name and Rank</a:t>
            </a:r>
          </a:p>
          <a:p>
            <a:pPr algn="ctr" eaLnBrk="1" hangingPunct="1">
              <a:lnSpc>
                <a:spcPct val="90000"/>
              </a:lnSpc>
              <a:buFont typeface="Wingdings" pitchFamily="2" charset="2"/>
              <a:buNone/>
            </a:pPr>
            <a:r>
              <a:rPr lang="en-US" sz="2800" dirty="0" smtClean="0">
                <a:cs typeface="Arial" charset="0"/>
              </a:rPr>
              <a:t>Briefer’s Title</a:t>
            </a:r>
            <a:endParaRPr lang="en-US" sz="2400" dirty="0" smtClean="0">
              <a:cs typeface="Arial" charset="0"/>
            </a:endParaRPr>
          </a:p>
        </p:txBody>
      </p:sp>
      <p:pic>
        <p:nvPicPr>
          <p:cNvPr id="5125" name="Picture 3" descr="npo00004e"/>
          <p:cNvPicPr>
            <a:picLocks noChangeAspect="1" noChangeArrowheads="1"/>
          </p:cNvPicPr>
          <p:nvPr/>
        </p:nvPicPr>
        <p:blipFill>
          <a:blip r:embed="rId3" cstate="print"/>
          <a:srcRect/>
          <a:stretch>
            <a:fillRect/>
          </a:stretch>
        </p:blipFill>
        <p:spPr bwMode="auto">
          <a:xfrm>
            <a:off x="1331913" y="5911850"/>
            <a:ext cx="6496050" cy="946150"/>
          </a:xfrm>
          <a:prstGeom prst="rect">
            <a:avLst/>
          </a:prstGeom>
          <a:noFill/>
          <a:ln w="9525" algn="ctr">
            <a:noFill/>
            <a:miter lim="800000"/>
            <a:headEnd/>
            <a:tailEnd/>
          </a:ln>
        </p:spPr>
      </p:pic>
      <p:pic>
        <p:nvPicPr>
          <p:cNvPr id="5126" name="Picture 5" descr="MEPCOM 4 color.png"/>
          <p:cNvPicPr>
            <a:picLocks noChangeAspect="1"/>
          </p:cNvPicPr>
          <p:nvPr/>
        </p:nvPicPr>
        <p:blipFill>
          <a:blip r:embed="rId4" cstate="print"/>
          <a:srcRect/>
          <a:stretch>
            <a:fillRect/>
          </a:stretch>
        </p:blipFill>
        <p:spPr bwMode="auto">
          <a:xfrm>
            <a:off x="3218656" y="1540669"/>
            <a:ext cx="2695575" cy="27940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44416" y="4908949"/>
            <a:ext cx="3246834" cy="3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endParaRPr lang="en-US" altLang="en-US" sz="1350" dirty="0"/>
          </a:p>
        </p:txBody>
      </p:sp>
      <p:sp>
        <p:nvSpPr>
          <p:cNvPr id="13" name="Rectangle 12"/>
          <p:cNvSpPr/>
          <p:nvPr/>
        </p:nvSpPr>
        <p:spPr>
          <a:xfrm>
            <a:off x="1960194" y="153320"/>
            <a:ext cx="5254003" cy="507831"/>
          </a:xfrm>
          <a:prstGeom prst="rect">
            <a:avLst/>
          </a:prstGeom>
        </p:spPr>
        <p:txBody>
          <a:bodyPr wrap="none">
            <a:spAutoFit/>
          </a:bodyPr>
          <a:lstStyle/>
          <a:p>
            <a:pPr algn="ctr"/>
            <a:r>
              <a:rPr lang="en-US" sz="2700" dirty="0" smtClean="0">
                <a:solidFill>
                  <a:srgbClr val="000000"/>
                </a:solidFill>
                <a:latin typeface="Arial Black" panose="020B0A04020102020204" pitchFamily="34" charset="0"/>
                <a:ea typeface="Times New Roman" panose="02020603050405020304" pitchFamily="18" charset="0"/>
              </a:rPr>
              <a:t>System Transaction </a:t>
            </a:r>
            <a:r>
              <a:rPr lang="en-US" sz="2700" dirty="0">
                <a:solidFill>
                  <a:srgbClr val="000000"/>
                </a:solidFill>
                <a:latin typeface="Arial Black" panose="020B0A04020102020204" pitchFamily="34" charset="0"/>
                <a:ea typeface="Times New Roman" panose="02020603050405020304" pitchFamily="18" charset="0"/>
              </a:rPr>
              <a:t>Codes</a:t>
            </a:r>
            <a:endParaRPr lang="en-US" sz="2700" dirty="0">
              <a:solidFill>
                <a:srgbClr val="000000"/>
              </a:solidFill>
              <a:latin typeface="Arial Black" panose="020B0A040201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580353515"/>
              </p:ext>
            </p:extLst>
          </p:nvPr>
        </p:nvGraphicFramePr>
        <p:xfrm>
          <a:off x="3223036" y="2733102"/>
          <a:ext cx="4372821" cy="3053116"/>
        </p:xfrm>
        <a:graphic>
          <a:graphicData uri="http://schemas.openxmlformats.org/drawingml/2006/table">
            <a:tbl>
              <a:tblPr firstRow="1" firstCol="1" bandRow="1">
                <a:tableStyleId>{5C22544A-7EE6-4342-B048-85BDC9FD1C3A}</a:tableStyleId>
              </a:tblPr>
              <a:tblGrid>
                <a:gridCol w="122508"/>
                <a:gridCol w="790520"/>
                <a:gridCol w="124818"/>
                <a:gridCol w="707307"/>
                <a:gridCol w="124818"/>
                <a:gridCol w="846067"/>
                <a:gridCol w="69272"/>
                <a:gridCol w="582488"/>
                <a:gridCol w="90624"/>
                <a:gridCol w="914399"/>
              </a:tblGrid>
              <a:tr h="80010">
                <a:tc gridSpan="2">
                  <a:txBody>
                    <a:bodyPr/>
                    <a:lstStyle/>
                    <a:p>
                      <a:pPr marL="0" marR="0" algn="ctr">
                        <a:spcBef>
                          <a:spcPts val="0"/>
                        </a:spcBef>
                        <a:spcAft>
                          <a:spcPts val="0"/>
                        </a:spcAft>
                      </a:pPr>
                      <a:r>
                        <a:rPr lang="en-US" sz="500" dirty="0">
                          <a:effectLst/>
                        </a:rPr>
                        <a:t>Transaction Type</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hMerge="1">
                  <a:txBody>
                    <a:bodyPr/>
                    <a:lstStyle/>
                    <a:p>
                      <a:endParaRPr lang="en-US"/>
                    </a:p>
                  </a:txBody>
                  <a:tcPr/>
                </a:tc>
                <a:tc gridSpan="2">
                  <a:txBody>
                    <a:bodyPr/>
                    <a:lstStyle/>
                    <a:p>
                      <a:pPr marL="0" marR="0" algn="ctr">
                        <a:spcBef>
                          <a:spcPts val="0"/>
                        </a:spcBef>
                        <a:spcAft>
                          <a:spcPts val="0"/>
                        </a:spcAft>
                      </a:pPr>
                      <a:r>
                        <a:rPr lang="en-US" sz="500" dirty="0">
                          <a:effectLst/>
                        </a:rPr>
                        <a:t>Aptitude</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hMerge="1">
                  <a:txBody>
                    <a:bodyPr/>
                    <a:lstStyle/>
                    <a:p>
                      <a:endParaRPr lang="en-US"/>
                    </a:p>
                  </a:txBody>
                  <a:tcPr/>
                </a:tc>
                <a:tc gridSpan="2">
                  <a:txBody>
                    <a:bodyPr/>
                    <a:lstStyle/>
                    <a:p>
                      <a:pPr marL="0" marR="0" algn="ctr">
                        <a:spcBef>
                          <a:spcPts val="0"/>
                        </a:spcBef>
                        <a:spcAft>
                          <a:spcPts val="0"/>
                        </a:spcAft>
                      </a:pPr>
                      <a:r>
                        <a:rPr lang="en-US" sz="500">
                          <a:effectLst/>
                        </a:rPr>
                        <a:t>Medical</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hMerge="1">
                  <a:txBody>
                    <a:bodyPr/>
                    <a:lstStyle/>
                    <a:p>
                      <a:endParaRPr lang="en-US"/>
                    </a:p>
                  </a:txBody>
                  <a:tcPr/>
                </a:tc>
                <a:tc gridSpan="2">
                  <a:txBody>
                    <a:bodyPr/>
                    <a:lstStyle/>
                    <a:p>
                      <a:pPr marL="0" marR="0" algn="ctr">
                        <a:spcBef>
                          <a:spcPts val="0"/>
                        </a:spcBef>
                        <a:spcAft>
                          <a:spcPts val="0"/>
                        </a:spcAft>
                      </a:pPr>
                      <a:r>
                        <a:rPr lang="en-US" sz="500">
                          <a:effectLst/>
                        </a:rPr>
                        <a:t>Processing</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hMerge="1">
                  <a:txBody>
                    <a:bodyPr/>
                    <a:lstStyle/>
                    <a:p>
                      <a:endParaRPr lang="en-US"/>
                    </a:p>
                  </a:txBody>
                  <a:tcPr/>
                </a:tc>
                <a:tc gridSpan="2">
                  <a:txBody>
                    <a:bodyPr/>
                    <a:lstStyle/>
                    <a:p>
                      <a:pPr marL="0" marR="0" algn="ctr">
                        <a:spcBef>
                          <a:spcPts val="0"/>
                        </a:spcBef>
                        <a:spcAft>
                          <a:spcPts val="0"/>
                        </a:spcAft>
                      </a:pPr>
                      <a:r>
                        <a:rPr lang="en-US" sz="500">
                          <a:effectLst/>
                        </a:rPr>
                        <a:t>Status</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hMerge="1">
                  <a:txBody>
                    <a:bodyPr/>
                    <a:lstStyle/>
                    <a:p>
                      <a:endParaRPr lang="en-US"/>
                    </a:p>
                  </a:txBody>
                  <a:tcPr/>
                </a:tc>
              </a:tr>
              <a:tr h="114561">
                <a:tc>
                  <a:txBody>
                    <a:bodyPr/>
                    <a:lstStyle/>
                    <a:p>
                      <a:pPr marL="0" marR="0">
                        <a:spcBef>
                          <a:spcPts val="0"/>
                        </a:spcBef>
                        <a:spcAft>
                          <a:spcPts val="0"/>
                        </a:spcAft>
                      </a:pPr>
                      <a:r>
                        <a:rPr lang="en-US" sz="500">
                          <a:effectLst/>
                        </a:rPr>
                        <a:t>A</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Start Record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0</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No Aptitude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0</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No Medical</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0</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No Enlistment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A</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Enlisted; Not Shipped</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60020">
                <a:tc>
                  <a:txBody>
                    <a:bodyPr/>
                    <a:lstStyle/>
                    <a:p>
                      <a:pPr marL="0" marR="0">
                        <a:spcBef>
                          <a:spcPts val="0"/>
                        </a:spcBef>
                        <a:spcAft>
                          <a:spcPts val="0"/>
                        </a:spcAft>
                      </a:pPr>
                      <a:r>
                        <a:rPr lang="en-US" sz="500">
                          <a:effectLst/>
                        </a:rPr>
                        <a:t>B</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Add to Record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1</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Initial ASVAB</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1</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Full Medical</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1</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Accession Contract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B</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Enlisted &amp; Shipped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400050">
                <a:tc>
                  <a:txBody>
                    <a:bodyPr/>
                    <a:lstStyle/>
                    <a:p>
                      <a:pPr marL="0" marR="0">
                        <a:spcBef>
                          <a:spcPts val="0"/>
                        </a:spcBef>
                        <a:spcAft>
                          <a:spcPts val="0"/>
                        </a:spcAft>
                      </a:pPr>
                      <a:r>
                        <a:rPr lang="en-US" sz="500">
                          <a:effectLst/>
                        </a:rPr>
                        <a:t>J</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Correct Record</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2</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Student ASVAB</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2</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Full Medical (Open PULHES) – Additional Information Required/Consult</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2</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DEP-In Contract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Shipped; Previously Enlisted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60020">
                <a:tc>
                  <a:txBody>
                    <a:bodyPr/>
                    <a:lstStyle/>
                    <a:p>
                      <a:pPr marL="0" marR="0">
                        <a:spcBef>
                          <a:spcPts val="0"/>
                        </a:spcBef>
                        <a:spcAft>
                          <a:spcPts val="0"/>
                        </a:spcAft>
                      </a:pPr>
                      <a:r>
                        <a:rPr lang="en-US" sz="500">
                          <a:effectLst/>
                        </a:rPr>
                        <a:t>K</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Delete Record</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3</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Aptitude Not Required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3</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DD Form 2807-2 Review</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3</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DEP Discharge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D</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Qualified Not Enlisted (QNE)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60020">
                <a:tc>
                  <a:txBody>
                    <a:bodyPr/>
                    <a:lstStyle/>
                    <a:p>
                      <a:pPr marL="0" marR="0">
                        <a:spcBef>
                          <a:spcPts val="0"/>
                        </a:spcBef>
                        <a:spcAft>
                          <a:spcPts val="0"/>
                        </a:spcAft>
                      </a:pPr>
                      <a:r>
                        <a:rPr lang="en-US" sz="500">
                          <a:effectLst/>
                        </a:rPr>
                        <a:t>M</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Delete DEP/ Accession Data</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4</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Invalid ASVAB</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4</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Non-MEPS Full Medical</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4</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Non-MEPS Accession</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2nd Positive DAT Failure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71842">
                <a:tc>
                  <a:txBody>
                    <a:bodyPr/>
                    <a:lstStyle/>
                    <a:p>
                      <a:pPr marL="0" marR="0">
                        <a:spcBef>
                          <a:spcPts val="0"/>
                        </a:spcBef>
                        <a:spcAft>
                          <a:spcPts val="0"/>
                        </a:spcAft>
                      </a:pPr>
                      <a:r>
                        <a:rPr lang="en-US" sz="500">
                          <a:effectLst/>
                        </a:rPr>
                        <a:t>P</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Projection</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5</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Confirmation ASVAB</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5</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HIV Result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5</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Contract, No Enlistment</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G</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Insufficient ASVAB AFQT; Less Than 10%</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240030">
                <a:tc>
                  <a:txBody>
                    <a:bodyPr/>
                    <a:lstStyle/>
                    <a:p>
                      <a:pPr marL="0" marR="0">
                        <a:spcBef>
                          <a:spcPts val="0"/>
                        </a:spcBef>
                        <a:spcAft>
                          <a:spcPts val="0"/>
                        </a:spcAft>
                      </a:pPr>
                      <a:r>
                        <a:rPr lang="en-US" sz="500">
                          <a:effectLst/>
                        </a:rPr>
                        <a:t>R</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Delete Projection</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6</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ASVAB Retest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6</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Inspect – No Change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6</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ENTNAC (SAC)</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H</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Confirmation ASVAB Required; 20 Point Differential</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71842">
                <a:tc>
                  <a:txBody>
                    <a:bodyPr/>
                    <a:lstStyle/>
                    <a:p>
                      <a:pPr marL="0" marR="0">
                        <a:spcBef>
                          <a:spcPts val="0"/>
                        </a:spcBef>
                        <a:spcAft>
                          <a:spcPts val="0"/>
                        </a:spcAft>
                      </a:pPr>
                      <a:r>
                        <a:rPr lang="en-US" sz="500">
                          <a:effectLst/>
                        </a:rPr>
                        <a:t>S</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Supplemental Record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7</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Not Used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7</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Inspect w/Change (PULHES Update)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7</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Correct DEP Discharge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J</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Temporary Medical Disqualification</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60020">
                <a:tc>
                  <a:txBody>
                    <a:bodyPr/>
                    <a:lstStyle/>
                    <a:p>
                      <a:pPr marL="0" marR="0">
                        <a:spcBef>
                          <a:spcPts val="0"/>
                        </a:spcBef>
                        <a:spcAft>
                          <a:spcPts val="0"/>
                        </a:spcAft>
                      </a:pPr>
                      <a:r>
                        <a:rPr lang="en-US" sz="500">
                          <a:effectLst/>
                        </a:rPr>
                        <a:t>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Tracking Record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8</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Special Test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8</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Evaluation Data</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8</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Correct DEP-In</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K</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Confirmation Test Interview Req’d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60020">
                <a:tc>
                  <a:txBody>
                    <a:bodyPr/>
                    <a:lstStyle/>
                    <a:p>
                      <a:pPr marL="0" marR="0">
                        <a:spcBef>
                          <a:spcPts val="0"/>
                        </a:spcBef>
                        <a:spcAft>
                          <a:spcPts val="0"/>
                        </a:spcAft>
                      </a:pPr>
                      <a:r>
                        <a:rPr lang="en-US" sz="500">
                          <a:effectLst/>
                        </a:rPr>
                        <a:t>V</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Record Verified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9</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Correct Aptitude</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9</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Correct Medical Data</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9</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Correct Accession</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L</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Incomplete Medical</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240030">
                <a:tc>
                  <a:txBody>
                    <a:bodyPr/>
                    <a:lstStyle/>
                    <a:p>
                      <a:pPr marL="0" marR="0">
                        <a:spcBef>
                          <a:spcPts val="0"/>
                        </a:spcBef>
                        <a:spcAft>
                          <a:spcPts val="0"/>
                        </a:spcAft>
                      </a:pPr>
                      <a:r>
                        <a:rPr lang="en-US" sz="500">
                          <a:effectLst/>
                        </a:rPr>
                        <a:t> </a:t>
                      </a:r>
                    </a:p>
                    <a:p>
                      <a:pPr marL="0" marR="0">
                        <a:spcBef>
                          <a:spcPts val="0"/>
                        </a:spcBef>
                        <a:spcAft>
                          <a:spcPts val="0"/>
                        </a:spcAft>
                      </a:pPr>
                      <a:r>
                        <a:rPr lang="en-US" sz="500">
                          <a:effectLst/>
                        </a:rPr>
                        <a:t> </a:t>
                      </a:r>
                    </a:p>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Drug Result</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M</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Failed Confirmation Test Interview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60020">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M</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Medical Not Required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P</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Partially Qualified</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60020">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R</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Permanent Medical Disqualification</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114561">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V</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Valid Personal Data</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320040">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gridSpan="3">
                  <a:txBody>
                    <a:bodyPr/>
                    <a:lstStyle/>
                    <a:p>
                      <a:pPr marL="0" marR="0">
                        <a:spcBef>
                          <a:spcPts val="0"/>
                        </a:spcBef>
                        <a:spcAft>
                          <a:spcPts val="0"/>
                        </a:spcAft>
                      </a:pPr>
                      <a:r>
                        <a:rPr lang="en-US" sz="500">
                          <a:effectLst/>
                        </a:rPr>
                        <a:t>Note: Asterisked codes are discontinued from further use (deprecated); however, they remain valid in historical entries.</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 </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 </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 </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X</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Aptitude/Medical Not Required For Enlistment (B300/B0M0)</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r h="80010">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 </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a:effectLst/>
                        </a:rPr>
                        <a:t> </a:t>
                      </a:r>
                      <a:endParaRPr lang="en-US" sz="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Z</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c>
                  <a:txBody>
                    <a:bodyPr/>
                    <a:lstStyle/>
                    <a:p>
                      <a:pPr marL="0" marR="0">
                        <a:spcBef>
                          <a:spcPts val="0"/>
                        </a:spcBef>
                        <a:spcAft>
                          <a:spcPts val="0"/>
                        </a:spcAft>
                      </a:pPr>
                      <a:r>
                        <a:rPr lang="en-US" sz="500" dirty="0">
                          <a:effectLst/>
                        </a:rPr>
                        <a:t>Errored Record</a:t>
                      </a:r>
                      <a:endParaRPr lang="en-US" sz="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36" marR="33848" marT="0" marB="0" anchor="ctr"/>
                </a:tc>
              </a:tr>
            </a:tbl>
          </a:graphicData>
        </a:graphic>
      </p:graphicFrame>
      <p:graphicFrame>
        <p:nvGraphicFramePr>
          <p:cNvPr id="16" name="Diagram 15"/>
          <p:cNvGraphicFramePr/>
          <p:nvPr>
            <p:extLst>
              <p:ext uri="{D42A27DB-BD31-4B8C-83A1-F6EECF244321}">
                <p14:modId xmlns:p14="http://schemas.microsoft.com/office/powerpoint/2010/main" val="2909749089"/>
              </p:ext>
            </p:extLst>
          </p:nvPr>
        </p:nvGraphicFramePr>
        <p:xfrm>
          <a:off x="3223035" y="1808865"/>
          <a:ext cx="4372822" cy="456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p:cNvSpPr/>
          <p:nvPr/>
        </p:nvSpPr>
        <p:spPr>
          <a:xfrm>
            <a:off x="3328333" y="2357313"/>
            <a:ext cx="4482485" cy="207749"/>
          </a:xfrm>
          <a:prstGeom prst="rect">
            <a:avLst/>
          </a:prstGeom>
        </p:spPr>
        <p:txBody>
          <a:bodyPr wrap="square">
            <a:spAutoFit/>
          </a:bodyPr>
          <a:lstStyle/>
          <a:p>
            <a:r>
              <a:rPr lang="en-US" sz="750" dirty="0">
                <a:solidFill>
                  <a:srgbClr val="000000"/>
                </a:solidFill>
              </a:rPr>
              <a:t>Add to Record       Initial ASVAB          No Medical          No Enlistment     Partially Qualified</a:t>
            </a:r>
          </a:p>
        </p:txBody>
      </p:sp>
      <p:cxnSp>
        <p:nvCxnSpPr>
          <p:cNvPr id="18" name="Straight Arrow Connector 17"/>
          <p:cNvCxnSpPr/>
          <p:nvPr/>
        </p:nvCxnSpPr>
        <p:spPr bwMode="auto">
          <a:xfrm flipH="1">
            <a:off x="3318562" y="2325249"/>
            <a:ext cx="270545" cy="62288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flipH="1">
            <a:off x="4225723" y="2306374"/>
            <a:ext cx="184799" cy="66063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flipH="1">
            <a:off x="5032865" y="2307055"/>
            <a:ext cx="257962" cy="52850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flipH="1">
            <a:off x="5980099" y="2307100"/>
            <a:ext cx="226503" cy="51592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22" name="Straight Arrow Connector 21"/>
          <p:cNvCxnSpPr/>
          <p:nvPr/>
        </p:nvCxnSpPr>
        <p:spPr bwMode="auto">
          <a:xfrm flipH="1">
            <a:off x="6665602" y="2294794"/>
            <a:ext cx="346046" cy="26614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23" name="Rectangle 22"/>
          <p:cNvSpPr/>
          <p:nvPr/>
        </p:nvSpPr>
        <p:spPr>
          <a:xfrm>
            <a:off x="519275" y="1766678"/>
            <a:ext cx="1827455" cy="2616101"/>
          </a:xfrm>
          <a:prstGeom prst="rect">
            <a:avLst/>
          </a:prstGeom>
        </p:spPr>
        <p:txBody>
          <a:bodyPr wrap="square">
            <a:spAutoFit/>
          </a:bodyPr>
          <a:lstStyle/>
          <a:p>
            <a:r>
              <a:rPr lang="en-US" sz="1400" b="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USMIRS WKID = Workload </a:t>
            </a:r>
            <a:r>
              <a:rPr lang="en-US" sz="1400" b="0" dirty="0" err="1"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dentification</a:t>
            </a:r>
            <a:r>
              <a:rPr lang="en-US" sz="1400" b="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Code</a:t>
            </a:r>
            <a:endParaRPr lang="en-US" sz="1400" b="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endParaRPr lang="en-US" sz="1400" b="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US" sz="1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*Standard WKID Composite Rule</a:t>
            </a:r>
          </a:p>
          <a:p>
            <a:endParaRPr lang="en-US" sz="1400" b="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endParaRPr lang="en-US" sz="1400" b="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US" sz="1400" b="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Example - B100P </a:t>
            </a:r>
            <a:r>
              <a:rPr lang="en-US" sz="14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Initial ASVAB </a:t>
            </a:r>
          </a:p>
          <a:p>
            <a:endParaRPr lang="en-US" sz="1200" dirty="0">
              <a:solidFill>
                <a:srgbClr val="000000"/>
              </a:solidFill>
              <a:latin typeface="Times New Roman" panose="02020603050405020304" pitchFamily="18" charset="0"/>
              <a:ea typeface="Times New Roman" panose="02020603050405020304" pitchFamily="18" charset="0"/>
            </a:endParaRPr>
          </a:p>
          <a:p>
            <a:r>
              <a:rPr lang="en-US" sz="1200" dirty="0">
                <a:solidFill>
                  <a:srgbClr val="000000"/>
                </a:solidFill>
                <a:latin typeface="Times New Roman" panose="02020603050405020304" pitchFamily="18" charset="0"/>
                <a:ea typeface="Times New Roman" panose="02020603050405020304" pitchFamily="18" charset="0"/>
              </a:rPr>
              <a:t> </a:t>
            </a:r>
            <a:endParaRPr lang="en-US" sz="1200" dirty="0">
              <a:solidFill>
                <a:srgbClr val="000000"/>
              </a:solidFill>
            </a:endParaRPr>
          </a:p>
        </p:txBody>
      </p:sp>
    </p:spTree>
    <p:extLst>
      <p:ext uri="{BB962C8B-B14F-4D97-AF65-F5344CB8AC3E}">
        <p14:creationId xmlns:p14="http://schemas.microsoft.com/office/powerpoint/2010/main" val="3484301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44416" y="4908949"/>
            <a:ext cx="3246834" cy="315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600" b="1">
                <a:solidFill>
                  <a:schemeClr val="tx1"/>
                </a:solidFill>
                <a:latin typeface="Arial" panose="020B0604020202020204" pitchFamily="34" charset="0"/>
              </a:defRPr>
            </a:lvl1pPr>
            <a:lvl2pPr marL="742950" indent="-285750">
              <a:defRPr sz="1600" b="1">
                <a:solidFill>
                  <a:schemeClr val="tx1"/>
                </a:solidFill>
                <a:latin typeface="Arial" panose="020B0604020202020204" pitchFamily="34" charset="0"/>
              </a:defRPr>
            </a:lvl2pPr>
            <a:lvl3pPr marL="1143000" indent="-228600">
              <a:defRPr sz="1600" b="1">
                <a:solidFill>
                  <a:schemeClr val="tx1"/>
                </a:solidFill>
                <a:latin typeface="Arial" panose="020B0604020202020204" pitchFamily="34" charset="0"/>
              </a:defRPr>
            </a:lvl3pPr>
            <a:lvl4pPr marL="1600200" indent="-228600">
              <a:defRPr sz="1600" b="1">
                <a:solidFill>
                  <a:schemeClr val="tx1"/>
                </a:solidFill>
                <a:latin typeface="Arial" panose="020B0604020202020204" pitchFamily="34" charset="0"/>
              </a:defRPr>
            </a:lvl4pPr>
            <a:lvl5pPr marL="2057400" indent="-228600">
              <a:defRPr sz="1600" b="1">
                <a:solidFill>
                  <a:schemeClr val="tx1"/>
                </a:solidFill>
                <a:latin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defRPr>
            </a:lvl9pPr>
          </a:lstStyle>
          <a:p>
            <a:pPr algn="ctr"/>
            <a:endParaRPr lang="en-US" altLang="en-US" sz="1350" dirty="0"/>
          </a:p>
        </p:txBody>
      </p:sp>
      <p:sp>
        <p:nvSpPr>
          <p:cNvPr id="3" name="Rectangle 2"/>
          <p:cNvSpPr/>
          <p:nvPr/>
        </p:nvSpPr>
        <p:spPr>
          <a:xfrm>
            <a:off x="2002320" y="387048"/>
            <a:ext cx="5316584" cy="369332"/>
          </a:xfrm>
          <a:prstGeom prst="rect">
            <a:avLst/>
          </a:prstGeom>
        </p:spPr>
        <p:txBody>
          <a:bodyPr wrap="none">
            <a:spAutoFit/>
          </a:bodyPr>
          <a:lstStyle/>
          <a:p>
            <a:pPr algn="ctr"/>
            <a:r>
              <a:rPr lang="en-US" sz="1800" dirty="0">
                <a:solidFill>
                  <a:srgbClr val="000000"/>
                </a:solidFill>
                <a:latin typeface="Arial Black" panose="020B0A04020102020204" pitchFamily="34" charset="0"/>
              </a:rPr>
              <a:t>USMEPCOM PCN 680-3ADP Work History</a:t>
            </a:r>
            <a:endParaRPr lang="en-US" sz="1800" dirty="0">
              <a:latin typeface="Arial Black" panose="020B0A04020102020204" pitchFamily="34" charset="0"/>
            </a:endParaRPr>
          </a:p>
        </p:txBody>
      </p:sp>
      <p:pic>
        <p:nvPicPr>
          <p:cNvPr id="14" name="Picture 13"/>
          <p:cNvPicPr/>
          <p:nvPr/>
        </p:nvPicPr>
        <p:blipFill rotWithShape="1">
          <a:blip r:embed="rId3"/>
          <a:srcRect l="57051" t="37600" r="15545" b="13406"/>
          <a:stretch/>
        </p:blipFill>
        <p:spPr bwMode="auto">
          <a:xfrm>
            <a:off x="4065006" y="2605678"/>
            <a:ext cx="4635373" cy="3134219"/>
          </a:xfrm>
          <a:prstGeom prst="rect">
            <a:avLst/>
          </a:prstGeom>
          <a:ln>
            <a:noFill/>
          </a:ln>
          <a:extLst>
            <a:ext uri="{53640926-AAD7-44D8-BBD7-CCE9431645EC}">
              <a14:shadowObscured xmlns:a14="http://schemas.microsoft.com/office/drawing/2010/main"/>
            </a:ext>
          </a:extLst>
        </p:spPr>
      </p:pic>
      <p:graphicFrame>
        <p:nvGraphicFramePr>
          <p:cNvPr id="4" name="Table 3"/>
          <p:cNvGraphicFramePr>
            <a:graphicFrameLocks noGrp="1"/>
          </p:cNvGraphicFramePr>
          <p:nvPr>
            <p:extLst>
              <p:ext uri="{D42A27DB-BD31-4B8C-83A1-F6EECF244321}">
                <p14:modId xmlns:p14="http://schemas.microsoft.com/office/powerpoint/2010/main" val="3790082347"/>
              </p:ext>
            </p:extLst>
          </p:nvPr>
        </p:nvGraphicFramePr>
        <p:xfrm>
          <a:off x="376294" y="2417709"/>
          <a:ext cx="2095711" cy="3939544"/>
        </p:xfrm>
        <a:graphic>
          <a:graphicData uri="http://schemas.openxmlformats.org/drawingml/2006/table">
            <a:tbl>
              <a:tblPr firstRow="1" firstCol="1" bandRow="1">
                <a:tableStyleId>{5C22544A-7EE6-4342-B048-85BDC9FD1C3A}</a:tableStyleId>
              </a:tblPr>
              <a:tblGrid>
                <a:gridCol w="465713"/>
                <a:gridCol w="1629998"/>
              </a:tblGrid>
              <a:tr h="281396">
                <a:tc>
                  <a:txBody>
                    <a:bodyPr/>
                    <a:lstStyle/>
                    <a:p>
                      <a:pPr marL="0" marR="0" algn="just">
                        <a:spcBef>
                          <a:spcPts val="0"/>
                        </a:spcBef>
                        <a:spcAft>
                          <a:spcPts val="0"/>
                        </a:spcAft>
                      </a:pPr>
                      <a:r>
                        <a:rPr lang="en-US" sz="800" dirty="0">
                          <a:solidFill>
                            <a:srgbClr val="FF0000"/>
                          </a:solidFill>
                          <a:effectLst/>
                        </a:rPr>
                        <a:t>B000N</a:t>
                      </a:r>
                      <a:r>
                        <a:rPr lang="en-US" sz="800" dirty="0">
                          <a:effectLst/>
                        </a:rPr>
                        <a:t> </a:t>
                      </a:r>
                      <a:endParaRPr lang="en-US" sz="800" dirty="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dirty="0">
                          <a:effectLst/>
                        </a:rPr>
                        <a:t>Create “N” Status</a:t>
                      </a:r>
                      <a:endParaRPr lang="en-US" sz="800" dirty="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dirty="0">
                          <a:solidFill>
                            <a:schemeClr val="bg1"/>
                          </a:solidFill>
                          <a:effectLst/>
                        </a:rPr>
                        <a:t>B000P</a:t>
                      </a:r>
                      <a:endParaRPr lang="en-US" sz="800" dirty="0">
                        <a:solidFill>
                          <a:schemeClr val="bg1"/>
                        </a:solidFill>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Clear “N” Status</a:t>
                      </a:r>
                      <a:endParaRPr lang="en-US" sz="800">
                        <a:effectLst/>
                        <a:latin typeface="Calibri" panose="020F0502020204030204" pitchFamily="34" charset="0"/>
                        <a:cs typeface="Times New Roman" panose="02020603050405020304" pitchFamily="18" charset="0"/>
                      </a:endParaRPr>
                    </a:p>
                  </a:txBody>
                  <a:tcPr marL="51435" marR="51435" marT="0" marB="0"/>
                </a:tc>
              </a:tr>
              <a:tr h="281396">
                <a:tc>
                  <a:txBody>
                    <a:bodyPr/>
                    <a:lstStyle/>
                    <a:p>
                      <a:pPr marL="0" marR="0" algn="just">
                        <a:spcBef>
                          <a:spcPts val="0"/>
                        </a:spcBef>
                        <a:spcAft>
                          <a:spcPts val="0"/>
                        </a:spcAft>
                      </a:pPr>
                      <a:r>
                        <a:rPr lang="en-US" sz="800">
                          <a:effectLst/>
                        </a:rPr>
                        <a:t>B001D</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Delete Accession Data</a:t>
                      </a:r>
                      <a:endParaRPr lang="en-US" sz="800">
                        <a:effectLst/>
                        <a:latin typeface="Calibri" panose="020F0502020204030204" pitchFamily="34" charset="0"/>
                        <a:cs typeface="Times New Roman" panose="02020603050405020304" pitchFamily="18" charset="0"/>
                      </a:endParaRPr>
                    </a:p>
                  </a:txBody>
                  <a:tcPr marL="51435" marR="51435" marT="0" marB="0"/>
                </a:tc>
              </a:tr>
              <a:tr h="281396">
                <a:tc>
                  <a:txBody>
                    <a:bodyPr/>
                    <a:lstStyle/>
                    <a:p>
                      <a:pPr marL="0" marR="0" algn="just">
                        <a:spcBef>
                          <a:spcPts val="0"/>
                        </a:spcBef>
                        <a:spcAft>
                          <a:spcPts val="0"/>
                        </a:spcAft>
                      </a:pPr>
                      <a:r>
                        <a:rPr lang="en-US" sz="800">
                          <a:effectLst/>
                        </a:rPr>
                        <a:t>B003D</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DEP Discharge</a:t>
                      </a:r>
                      <a:endParaRPr lang="en-US" sz="800">
                        <a:effectLst/>
                        <a:latin typeface="Calibri" panose="020F0502020204030204" pitchFamily="34" charset="0"/>
                        <a:cs typeface="Times New Roman" panose="02020603050405020304" pitchFamily="18" charset="0"/>
                      </a:endParaRPr>
                    </a:p>
                  </a:txBody>
                  <a:tcPr marL="51435" marR="51435" marT="0" marB="0"/>
                </a:tc>
              </a:tr>
              <a:tr h="281396">
                <a:tc>
                  <a:txBody>
                    <a:bodyPr/>
                    <a:lstStyle/>
                    <a:p>
                      <a:pPr marL="0" marR="0" algn="just">
                        <a:spcBef>
                          <a:spcPts val="0"/>
                        </a:spcBef>
                        <a:spcAft>
                          <a:spcPts val="0"/>
                        </a:spcAft>
                      </a:pPr>
                      <a:r>
                        <a:rPr lang="en-US" sz="800">
                          <a:effectLst/>
                        </a:rPr>
                        <a:t>B005D</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Delete DEP Data</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J000E</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Correction to DD Form 93</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dirty="0">
                          <a:effectLst/>
                        </a:rPr>
                        <a:t>J000P</a:t>
                      </a:r>
                      <a:endParaRPr lang="en-US" sz="800" dirty="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Projection Correction</a:t>
                      </a:r>
                      <a:endParaRPr lang="en-US" sz="800">
                        <a:effectLst/>
                        <a:latin typeface="Calibri" panose="020F0502020204030204" pitchFamily="34" charset="0"/>
                        <a:cs typeface="Times New Roman" panose="02020603050405020304" pitchFamily="18" charset="0"/>
                      </a:endParaRPr>
                    </a:p>
                  </a:txBody>
                  <a:tcPr marL="51435" marR="51435" marT="0" marB="0"/>
                </a:tc>
              </a:tr>
              <a:tr h="281396">
                <a:tc>
                  <a:txBody>
                    <a:bodyPr/>
                    <a:lstStyle/>
                    <a:p>
                      <a:pPr marL="0" marR="0" algn="just">
                        <a:spcBef>
                          <a:spcPts val="0"/>
                        </a:spcBef>
                        <a:spcAft>
                          <a:spcPts val="0"/>
                        </a:spcAft>
                      </a:pPr>
                      <a:r>
                        <a:rPr lang="en-US" sz="800">
                          <a:effectLst/>
                        </a:rPr>
                        <a:t>J001C</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Correction to DD Form 4/1 - 4/2</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J002C</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Correction to DD Form 4/3</a:t>
                      </a:r>
                      <a:endParaRPr lang="en-US" sz="800">
                        <a:effectLst/>
                        <a:latin typeface="Calibri" panose="020F0502020204030204" pitchFamily="34" charset="0"/>
                        <a:cs typeface="Times New Roman" panose="02020603050405020304" pitchFamily="18" charset="0"/>
                      </a:endParaRPr>
                    </a:p>
                  </a:txBody>
                  <a:tcPr marL="51435" marR="51435" marT="0" marB="0"/>
                </a:tc>
              </a:tr>
              <a:tr h="281396">
                <a:tc>
                  <a:txBody>
                    <a:bodyPr/>
                    <a:lstStyle/>
                    <a:p>
                      <a:pPr marL="0" marR="0" algn="just">
                        <a:spcBef>
                          <a:spcPts val="0"/>
                        </a:spcBef>
                        <a:spcAft>
                          <a:spcPts val="0"/>
                        </a:spcAft>
                      </a:pPr>
                      <a:r>
                        <a:rPr lang="en-US" sz="800" dirty="0">
                          <a:solidFill>
                            <a:schemeClr val="bg1"/>
                          </a:solidFill>
                          <a:effectLst/>
                        </a:rPr>
                        <a:t>K000K</a:t>
                      </a:r>
                      <a:endParaRPr lang="en-US" sz="800" dirty="0">
                        <a:solidFill>
                          <a:schemeClr val="bg1"/>
                        </a:solidFill>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Record Delete</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M005</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Delete Accession Data</a:t>
                      </a:r>
                      <a:endParaRPr lang="en-US" sz="800">
                        <a:effectLst/>
                        <a:latin typeface="Calibri" panose="020F0502020204030204" pitchFamily="34" charset="0"/>
                        <a:cs typeface="Times New Roman" panose="02020603050405020304" pitchFamily="18" charset="0"/>
                      </a:endParaRPr>
                    </a:p>
                  </a:txBody>
                  <a:tcPr marL="51435" marR="51435" marT="0" marB="0"/>
                </a:tc>
              </a:tr>
              <a:tr h="281396">
                <a:tc>
                  <a:txBody>
                    <a:bodyPr/>
                    <a:lstStyle/>
                    <a:p>
                      <a:pPr marL="0" marR="0" algn="just">
                        <a:spcBef>
                          <a:spcPts val="0"/>
                        </a:spcBef>
                        <a:spcAft>
                          <a:spcPts val="0"/>
                        </a:spcAft>
                      </a:pPr>
                      <a:r>
                        <a:rPr lang="en-US" sz="800">
                          <a:effectLst/>
                        </a:rPr>
                        <a:t>M006</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Delete DEP &amp; Accession Data</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dirty="0">
                          <a:solidFill>
                            <a:schemeClr val="bg1"/>
                          </a:solidFill>
                          <a:effectLst/>
                        </a:rPr>
                        <a:t>P000P</a:t>
                      </a:r>
                      <a:endParaRPr lang="en-US" sz="800" dirty="0">
                        <a:solidFill>
                          <a:schemeClr val="bg1"/>
                        </a:solidFill>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dirty="0">
                          <a:effectLst/>
                        </a:rPr>
                        <a:t>Projection Record</a:t>
                      </a:r>
                      <a:endParaRPr lang="en-US" sz="800" dirty="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dirty="0">
                          <a:solidFill>
                            <a:schemeClr val="bg1"/>
                          </a:solidFill>
                          <a:effectLst/>
                        </a:rPr>
                        <a:t>R000P</a:t>
                      </a:r>
                      <a:endParaRPr lang="en-US" sz="800" dirty="0">
                        <a:solidFill>
                          <a:schemeClr val="bg1"/>
                        </a:solidFill>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Projection Deletion</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S000E</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DD Form 93</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S000I</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e-Security Partial Enrollment</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dirty="0">
                          <a:solidFill>
                            <a:srgbClr val="FF0000"/>
                          </a:solidFill>
                          <a:effectLst/>
                        </a:rPr>
                        <a:t>S000V</a:t>
                      </a:r>
                      <a:endParaRPr lang="en-US" sz="800" dirty="0">
                        <a:solidFill>
                          <a:srgbClr val="FF0000"/>
                        </a:solidFill>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e-Security Full Enrollment</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S001C</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DD Form 4/1 - 4/2</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S002C</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DD Form 4/3</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T000O</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a:effectLst/>
                        </a:rPr>
                        <a:t>Tracking Check-out (MOT)</a:t>
                      </a:r>
                      <a:endParaRPr lang="en-US" sz="800">
                        <a:effectLst/>
                        <a:latin typeface="Calibri" panose="020F0502020204030204" pitchFamily="34" charset="0"/>
                        <a:cs typeface="Times New Roman" panose="02020603050405020304" pitchFamily="18" charset="0"/>
                      </a:endParaRPr>
                    </a:p>
                  </a:txBody>
                  <a:tcPr marL="51435" marR="51435" marT="0" marB="0"/>
                </a:tc>
              </a:tr>
              <a:tr h="140698">
                <a:tc>
                  <a:txBody>
                    <a:bodyPr/>
                    <a:lstStyle/>
                    <a:p>
                      <a:pPr marL="0" marR="0" algn="just">
                        <a:spcBef>
                          <a:spcPts val="0"/>
                        </a:spcBef>
                        <a:spcAft>
                          <a:spcPts val="0"/>
                        </a:spcAft>
                      </a:pPr>
                      <a:r>
                        <a:rPr lang="en-US" sz="800">
                          <a:effectLst/>
                        </a:rPr>
                        <a:t>T000I</a:t>
                      </a:r>
                      <a:endParaRPr lang="en-US" sz="800">
                        <a:effectLst/>
                        <a:latin typeface="Calibri" panose="020F0502020204030204" pitchFamily="34" charset="0"/>
                        <a:cs typeface="Times New Roman" panose="02020603050405020304" pitchFamily="18" charset="0"/>
                      </a:endParaRPr>
                    </a:p>
                  </a:txBody>
                  <a:tcPr marL="51435" marR="51435" marT="0" marB="0"/>
                </a:tc>
                <a:tc>
                  <a:txBody>
                    <a:bodyPr/>
                    <a:lstStyle/>
                    <a:p>
                      <a:pPr marL="0" marR="0" algn="just">
                        <a:spcBef>
                          <a:spcPts val="0"/>
                        </a:spcBef>
                        <a:spcAft>
                          <a:spcPts val="0"/>
                        </a:spcAft>
                      </a:pPr>
                      <a:r>
                        <a:rPr lang="en-US" sz="800" dirty="0">
                          <a:effectLst/>
                        </a:rPr>
                        <a:t>Tracking Check-In (MIN)</a:t>
                      </a:r>
                      <a:endParaRPr lang="en-US" sz="800" dirty="0">
                        <a:effectLst/>
                        <a:latin typeface="Calibri" panose="020F0502020204030204" pitchFamily="34" charset="0"/>
                        <a:cs typeface="Times New Roman" panose="02020603050405020304" pitchFamily="18" charset="0"/>
                      </a:endParaRPr>
                    </a:p>
                  </a:txBody>
                  <a:tcPr marL="51435" marR="51435" marT="0" marB="0"/>
                </a:tc>
              </a:tr>
            </a:tbl>
          </a:graphicData>
        </a:graphic>
      </p:graphicFrame>
      <p:sp>
        <p:nvSpPr>
          <p:cNvPr id="12" name="Rectangle 11"/>
          <p:cNvSpPr/>
          <p:nvPr/>
        </p:nvSpPr>
        <p:spPr>
          <a:xfrm>
            <a:off x="2885423" y="3420903"/>
            <a:ext cx="1074090" cy="461665"/>
          </a:xfrm>
          <a:prstGeom prst="rect">
            <a:avLst/>
          </a:prstGeom>
        </p:spPr>
        <p:txBody>
          <a:bodyPr wrap="square">
            <a:spAutoFit/>
          </a:bodyPr>
          <a:lstStyle/>
          <a:p>
            <a:pPr algn="ctr"/>
            <a:r>
              <a:rPr lang="en-US" sz="1200" dirty="0">
                <a:latin typeface="Times New Roman" panose="02020603050405020304" pitchFamily="18" charset="0"/>
                <a:ea typeface="Times New Roman" panose="02020603050405020304" pitchFamily="18" charset="0"/>
              </a:rPr>
              <a:t>Other WKID Codes</a:t>
            </a:r>
            <a:endParaRPr lang="en-US" sz="1200" dirty="0"/>
          </a:p>
        </p:txBody>
      </p:sp>
      <p:cxnSp>
        <p:nvCxnSpPr>
          <p:cNvPr id="16" name="Straight Arrow Connector 15"/>
          <p:cNvCxnSpPr/>
          <p:nvPr/>
        </p:nvCxnSpPr>
        <p:spPr>
          <a:xfrm>
            <a:off x="2577498" y="2602375"/>
            <a:ext cx="2365694" cy="55728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angle 16"/>
          <p:cNvSpPr/>
          <p:nvPr/>
        </p:nvSpPr>
        <p:spPr>
          <a:xfrm>
            <a:off x="385484" y="1534249"/>
            <a:ext cx="1739171" cy="646331"/>
          </a:xfrm>
          <a:prstGeom prst="rect">
            <a:avLst/>
          </a:prstGeom>
        </p:spPr>
        <p:txBody>
          <a:bodyPr wrap="square">
            <a:spAutoFit/>
          </a:bodyPr>
          <a:lstStyle/>
          <a:p>
            <a:r>
              <a:rPr lang="en-US" sz="1200" b="0" dirty="0">
                <a:latin typeface="Calibri" panose="020F0502020204030204" pitchFamily="34" charset="0"/>
                <a:ea typeface="Times New Roman" panose="02020603050405020304" pitchFamily="18" charset="0"/>
                <a:cs typeface="Calibri" panose="020F0502020204030204" pitchFamily="34" charset="0"/>
              </a:rPr>
              <a:t>The following WKIDs do not follow the standard WKID composition rules. </a:t>
            </a:r>
            <a:endParaRPr lang="en-US" sz="1200" b="0" dirty="0">
              <a:latin typeface="Calibri" panose="020F0502020204030204" pitchFamily="34" charset="0"/>
              <a:cs typeface="Calibri" panose="020F0502020204030204" pitchFamily="34" charset="0"/>
            </a:endParaRPr>
          </a:p>
        </p:txBody>
      </p:sp>
      <p:cxnSp>
        <p:nvCxnSpPr>
          <p:cNvPr id="20" name="Straight Arrow Connector 19"/>
          <p:cNvCxnSpPr/>
          <p:nvPr/>
        </p:nvCxnSpPr>
        <p:spPr>
          <a:xfrm flipV="1">
            <a:off x="2638697" y="4079038"/>
            <a:ext cx="2213960" cy="15466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2" name="Rectangle 21"/>
          <p:cNvSpPr/>
          <p:nvPr/>
        </p:nvSpPr>
        <p:spPr>
          <a:xfrm>
            <a:off x="4420144" y="2233043"/>
            <a:ext cx="3807824" cy="369332"/>
          </a:xfrm>
          <a:prstGeom prst="rect">
            <a:avLst/>
          </a:prstGeom>
        </p:spPr>
        <p:txBody>
          <a:bodyPr wrap="square">
            <a:spAutoFit/>
          </a:bodyPr>
          <a:lstStyle/>
          <a:p>
            <a:r>
              <a:rPr lang="en-US" sz="900" dirty="0">
                <a:latin typeface="Times New Roman" panose="02020603050405020304" pitchFamily="18" charset="0"/>
                <a:ea typeface="Times New Roman" panose="02020603050405020304" pitchFamily="18" charset="0"/>
              </a:rPr>
              <a:t>The following WKIDs are displayed as seen on ADP680 screen in </a:t>
            </a:r>
            <a:r>
              <a:rPr lang="en-US" sz="900" dirty="0" smtClean="0">
                <a:latin typeface="Times New Roman" panose="02020603050405020304" pitchFamily="18" charset="0"/>
                <a:ea typeface="Times New Roman" panose="02020603050405020304" pitchFamily="18" charset="0"/>
              </a:rPr>
              <a:t>USMIRS – </a:t>
            </a:r>
            <a:r>
              <a:rPr lang="en-US" sz="900" dirty="0">
                <a:latin typeface="Times New Roman" panose="02020603050405020304" pitchFamily="18" charset="0"/>
                <a:ea typeface="Times New Roman" panose="02020603050405020304" pitchFamily="18" charset="0"/>
              </a:rPr>
              <a:t>W</a:t>
            </a:r>
            <a:r>
              <a:rPr lang="en-US" sz="900" dirty="0" smtClean="0">
                <a:latin typeface="Times New Roman" panose="02020603050405020304" pitchFamily="18" charset="0"/>
                <a:ea typeface="Times New Roman" panose="02020603050405020304" pitchFamily="18" charset="0"/>
              </a:rPr>
              <a:t>ork </a:t>
            </a:r>
            <a:r>
              <a:rPr lang="en-US" sz="900" dirty="0">
                <a:latin typeface="Times New Roman" panose="02020603050405020304" pitchFamily="18" charset="0"/>
                <a:ea typeface="Times New Roman" panose="02020603050405020304" pitchFamily="18" charset="0"/>
              </a:rPr>
              <a:t>H</a:t>
            </a:r>
            <a:r>
              <a:rPr lang="en-US" sz="900" dirty="0" smtClean="0">
                <a:latin typeface="Times New Roman" panose="02020603050405020304" pitchFamily="18" charset="0"/>
                <a:ea typeface="Times New Roman" panose="02020603050405020304" pitchFamily="18" charset="0"/>
              </a:rPr>
              <a:t>istory</a:t>
            </a:r>
            <a:endParaRPr lang="en-US" sz="900" dirty="0"/>
          </a:p>
        </p:txBody>
      </p:sp>
    </p:spTree>
    <p:extLst>
      <p:ext uri="{BB962C8B-B14F-4D97-AF65-F5344CB8AC3E}">
        <p14:creationId xmlns:p14="http://schemas.microsoft.com/office/powerpoint/2010/main" val="144565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USMIRS Quick Reference Guide</a:t>
            </a:r>
            <a:endParaRPr lang="en-US" dirty="0"/>
          </a:p>
        </p:txBody>
      </p:sp>
      <p:pic>
        <p:nvPicPr>
          <p:cNvPr id="4" name="Picture 3"/>
          <p:cNvPicPr>
            <a:picLocks noChangeAspect="1"/>
          </p:cNvPicPr>
          <p:nvPr/>
        </p:nvPicPr>
        <p:blipFill rotWithShape="1">
          <a:blip r:embed="rId3"/>
          <a:srcRect l="2476" t="19608" r="64857" b="8265"/>
          <a:stretch/>
        </p:blipFill>
        <p:spPr>
          <a:xfrm>
            <a:off x="121920" y="1288868"/>
            <a:ext cx="8834912" cy="5486401"/>
          </a:xfrm>
          <a:prstGeom prst="rect">
            <a:avLst/>
          </a:prstGeom>
        </p:spPr>
      </p:pic>
    </p:spTree>
    <p:extLst>
      <p:ext uri="{BB962C8B-B14F-4D97-AF65-F5344CB8AC3E}">
        <p14:creationId xmlns:p14="http://schemas.microsoft.com/office/powerpoint/2010/main" val="1894097472"/>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0" y="1234440"/>
            <a:ext cx="9144000" cy="4389120"/>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pic>
        <p:nvPicPr>
          <p:cNvPr id="7" name="Picture 5" descr="MEPCOM 4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749" y="5137096"/>
            <a:ext cx="1445622" cy="14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1885" y="3075057"/>
            <a:ext cx="5594801"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Projection Scheduling</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2742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317218" y="100748"/>
            <a:ext cx="4509569" cy="584775"/>
          </a:xfrm>
          <a:prstGeom prst="rect">
            <a:avLst/>
          </a:prstGeom>
          <a:noFill/>
          <a:ln w="9525">
            <a:noFill/>
            <a:miter lim="800000"/>
            <a:headEnd/>
            <a:tailEnd/>
          </a:ln>
        </p:spPr>
        <p:txBody>
          <a:bodyPr wrap="none">
            <a:spAutoFit/>
          </a:bodyPr>
          <a:lstStyle/>
          <a:p>
            <a:pPr algn="ctr"/>
            <a:r>
              <a:rPr lang="en-US" sz="3200" dirty="0" smtClean="0"/>
              <a:t>Projection Scheduling</a:t>
            </a:r>
          </a:p>
        </p:txBody>
      </p:sp>
      <p:sp>
        <p:nvSpPr>
          <p:cNvPr id="6147" name="TextBox 4"/>
          <p:cNvSpPr txBox="1">
            <a:spLocks noChangeArrowheads="1"/>
          </p:cNvSpPr>
          <p:nvPr/>
        </p:nvSpPr>
        <p:spPr bwMode="auto">
          <a:xfrm>
            <a:off x="722213" y="1727707"/>
            <a:ext cx="7699573" cy="3693319"/>
          </a:xfrm>
          <a:prstGeom prst="rect">
            <a:avLst/>
          </a:prstGeom>
          <a:noFill/>
          <a:ln w="9525">
            <a:noFill/>
            <a:miter lim="800000"/>
            <a:headEnd/>
            <a:tailEnd/>
          </a:ln>
        </p:spPr>
        <p:txBody>
          <a:bodyPr wrap="square">
            <a:spAutoFit/>
          </a:bodyPr>
          <a:lstStyle/>
          <a:p>
            <a:r>
              <a:rPr lang="en-US" sz="1800" b="0" dirty="0" smtClean="0">
                <a:latin typeface="+mn-lt"/>
              </a:rPr>
              <a:t>The </a:t>
            </a:r>
            <a:r>
              <a:rPr lang="en-US" sz="1800" b="0" dirty="0">
                <a:latin typeface="+mn-lt"/>
              </a:rPr>
              <a:t>projection </a:t>
            </a:r>
            <a:r>
              <a:rPr lang="en-US" sz="1800" b="0" dirty="0" smtClean="0">
                <a:latin typeface="+mn-lt"/>
              </a:rPr>
              <a:t>scheduling process </a:t>
            </a:r>
            <a:r>
              <a:rPr lang="en-US" sz="1800" b="0" dirty="0">
                <a:latin typeface="+mn-lt"/>
              </a:rPr>
              <a:t>is </a:t>
            </a:r>
            <a:r>
              <a:rPr lang="en-US" sz="1800" b="0" dirty="0" smtClean="0">
                <a:latin typeface="+mn-lt"/>
              </a:rPr>
              <a:t>globally centralized </a:t>
            </a:r>
            <a:r>
              <a:rPr lang="en-US" sz="1800" b="0" dirty="0">
                <a:latin typeface="+mn-lt"/>
              </a:rPr>
              <a:t>at the </a:t>
            </a:r>
            <a:r>
              <a:rPr lang="en-US" sz="1800" b="0" dirty="0" smtClean="0">
                <a:latin typeface="+mn-lt"/>
              </a:rPr>
              <a:t>HQ USMEPCOM </a:t>
            </a:r>
            <a:r>
              <a:rPr lang="en-US" sz="1800" b="0" dirty="0" smtClean="0"/>
              <a:t>Centralized </a:t>
            </a:r>
            <a:r>
              <a:rPr lang="en-US" sz="1800" b="0" dirty="0"/>
              <a:t>Relational Database </a:t>
            </a:r>
            <a:r>
              <a:rPr lang="en-US" sz="1800" b="0" dirty="0" smtClean="0"/>
              <a:t>(</a:t>
            </a:r>
            <a:r>
              <a:rPr lang="en-US" sz="1800" b="0" dirty="0" smtClean="0">
                <a:latin typeface="+mn-lt"/>
              </a:rPr>
              <a:t>CRDB). </a:t>
            </a:r>
            <a:r>
              <a:rPr lang="en-US" sz="1800" b="0" dirty="0">
                <a:latin typeface="+mn-lt"/>
              </a:rPr>
              <a:t>Only one owner (permanent or </a:t>
            </a:r>
            <a:r>
              <a:rPr lang="en-US" sz="1800" b="0" dirty="0" smtClean="0">
                <a:latin typeface="+mn-lt"/>
              </a:rPr>
              <a:t>temporary owner</a:t>
            </a:r>
            <a:r>
              <a:rPr lang="en-US" sz="1800" b="0" dirty="0">
                <a:latin typeface="+mn-lt"/>
              </a:rPr>
              <a:t>) will be allowed to add, delete, or change data for a specific SSN.</a:t>
            </a:r>
          </a:p>
          <a:p>
            <a:endParaRPr lang="en-US" sz="1800" b="0" dirty="0">
              <a:latin typeface="+mn-lt"/>
            </a:endParaRPr>
          </a:p>
          <a:p>
            <a:r>
              <a:rPr lang="en-US" sz="1800" b="0" dirty="0">
                <a:latin typeface="+mn-lt"/>
              </a:rPr>
              <a:t>Only one projection will exist for the same SSN record for a specific processing date (</a:t>
            </a:r>
            <a:r>
              <a:rPr lang="en-US" sz="1800" b="0" dirty="0" smtClean="0">
                <a:latin typeface="+mn-lt"/>
              </a:rPr>
              <a:t>no duplicate </a:t>
            </a:r>
            <a:r>
              <a:rPr lang="en-US" sz="1800" b="0" dirty="0">
                <a:latin typeface="+mn-lt"/>
              </a:rPr>
              <a:t>projections) unless the previous projection is deleted. Creating a projection for someone who is already projected (two for the same day) will cause the first projection to be deleted and </a:t>
            </a:r>
            <a:r>
              <a:rPr lang="en-US" sz="1800" b="0" dirty="0" smtClean="0">
                <a:latin typeface="+mn-lt"/>
              </a:rPr>
              <a:t>the latest </a:t>
            </a:r>
            <a:r>
              <a:rPr lang="en-US" sz="1800" b="0" dirty="0">
                <a:latin typeface="+mn-lt"/>
              </a:rPr>
              <a:t>one will be the valid projection.</a:t>
            </a:r>
          </a:p>
          <a:p>
            <a:endParaRPr lang="en-US" sz="1800" b="0" dirty="0">
              <a:latin typeface="+mn-lt"/>
            </a:endParaRPr>
          </a:p>
          <a:p>
            <a:r>
              <a:rPr lang="en-US" sz="1800" b="0" dirty="0" smtClean="0">
                <a:latin typeface="+mn-lt"/>
              </a:rPr>
              <a:t>Only way for more </a:t>
            </a:r>
            <a:r>
              <a:rPr lang="en-US" sz="1800" b="0" dirty="0">
                <a:latin typeface="+mn-lt"/>
              </a:rPr>
              <a:t>than one projection </a:t>
            </a:r>
            <a:r>
              <a:rPr lang="en-US" sz="1800" b="0" dirty="0" smtClean="0">
                <a:latin typeface="+mn-lt"/>
              </a:rPr>
              <a:t>to </a:t>
            </a:r>
            <a:r>
              <a:rPr lang="en-US" sz="1800" b="0" dirty="0">
                <a:latin typeface="+mn-lt"/>
              </a:rPr>
              <a:t>be made per applicant (same SSN) </a:t>
            </a:r>
            <a:r>
              <a:rPr lang="en-US" sz="1800" b="0" dirty="0" smtClean="0">
                <a:latin typeface="+mn-lt"/>
              </a:rPr>
              <a:t>is as </a:t>
            </a:r>
            <a:r>
              <a:rPr lang="en-US" sz="1800" b="0" dirty="0">
                <a:latin typeface="+mn-lt"/>
              </a:rPr>
              <a:t>long as they are for </a:t>
            </a:r>
            <a:r>
              <a:rPr lang="en-US" sz="1800" b="0" dirty="0" smtClean="0">
                <a:latin typeface="+mn-lt"/>
              </a:rPr>
              <a:t>different processing </a:t>
            </a:r>
            <a:r>
              <a:rPr lang="en-US" sz="1800" b="0" dirty="0">
                <a:latin typeface="+mn-lt"/>
              </a:rPr>
              <a:t>dates.</a:t>
            </a:r>
            <a:endParaRPr lang="en-US" sz="1800" dirty="0">
              <a:latin typeface="+mn-lt"/>
            </a:endParaRPr>
          </a:p>
        </p:txBody>
      </p:sp>
    </p:spTree>
    <p:extLst>
      <p:ext uri="{BB962C8B-B14F-4D97-AF65-F5344CB8AC3E}">
        <p14:creationId xmlns:p14="http://schemas.microsoft.com/office/powerpoint/2010/main" val="4181014399"/>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Projecting an Applicant</a:t>
            </a:r>
            <a:endParaRPr lang="en-US" dirty="0"/>
          </a:p>
        </p:txBody>
      </p:sp>
      <p:pic>
        <p:nvPicPr>
          <p:cNvPr id="3" name="Picture 2"/>
          <p:cNvPicPr>
            <a:picLocks noChangeAspect="1"/>
          </p:cNvPicPr>
          <p:nvPr/>
        </p:nvPicPr>
        <p:blipFill rotWithShape="1">
          <a:blip r:embed="rId3"/>
          <a:srcRect l="15644" t="18405" r="57624" b="12597"/>
          <a:stretch/>
        </p:blipFill>
        <p:spPr>
          <a:xfrm>
            <a:off x="3203563" y="1984569"/>
            <a:ext cx="5676611" cy="4311728"/>
          </a:xfrm>
          <a:prstGeom prst="rect">
            <a:avLst/>
          </a:prstGeom>
        </p:spPr>
      </p:pic>
      <p:sp>
        <p:nvSpPr>
          <p:cNvPr id="4" name="Rectangle 3"/>
          <p:cNvSpPr/>
          <p:nvPr/>
        </p:nvSpPr>
        <p:spPr>
          <a:xfrm>
            <a:off x="154172" y="3145172"/>
            <a:ext cx="2346960" cy="1384995"/>
          </a:xfrm>
          <a:prstGeom prst="rect">
            <a:avLst/>
          </a:prstGeom>
        </p:spPr>
        <p:txBody>
          <a:bodyPr wrap="square">
            <a:spAutoFit/>
          </a:bodyPr>
          <a:lstStyle/>
          <a:p>
            <a:r>
              <a:rPr lang="en-US" sz="1400" b="0" dirty="0" smtClean="0"/>
              <a:t>Navigate directly to the </a:t>
            </a:r>
            <a:r>
              <a:rPr lang="en-US" sz="1400" b="0" dirty="0"/>
              <a:t>USMEPCOM </a:t>
            </a:r>
            <a:r>
              <a:rPr lang="en-US" sz="1400" b="0" dirty="0" smtClean="0"/>
              <a:t>Form </a:t>
            </a:r>
            <a:r>
              <a:rPr lang="en-US" sz="1400" b="0" dirty="0"/>
              <a:t>727-E </a:t>
            </a:r>
            <a:r>
              <a:rPr lang="en-US" sz="1400" b="0" dirty="0" smtClean="0"/>
              <a:t>Processing List  Projection screen (CN01) by selecting </a:t>
            </a:r>
            <a:r>
              <a:rPr lang="en-US" sz="1400" dirty="0"/>
              <a:t>‘J’ </a:t>
            </a:r>
            <a:r>
              <a:rPr lang="en-US" sz="1400" b="0" dirty="0" smtClean="0"/>
              <a:t>or hot-key function of </a:t>
            </a:r>
            <a:r>
              <a:rPr lang="en-US" sz="1400" dirty="0"/>
              <a:t>&lt;</a:t>
            </a:r>
            <a:r>
              <a:rPr lang="en-US" sz="1400" dirty="0" smtClean="0"/>
              <a:t>CTRL+J&gt;</a:t>
            </a:r>
            <a:endParaRPr lang="en-US" sz="1400" b="0" dirty="0"/>
          </a:p>
        </p:txBody>
      </p:sp>
      <p:sp>
        <p:nvSpPr>
          <p:cNvPr id="5" name="Down Arrow 4"/>
          <p:cNvSpPr/>
          <p:nvPr/>
        </p:nvSpPr>
        <p:spPr bwMode="auto">
          <a:xfrm>
            <a:off x="7865643" y="4693919"/>
            <a:ext cx="242638" cy="534271"/>
          </a:xfrm>
          <a:prstGeom prst="down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 name="Text Box 7"/>
          <p:cNvSpPr txBox="1">
            <a:spLocks noChangeArrowheads="1"/>
          </p:cNvSpPr>
          <p:nvPr/>
        </p:nvSpPr>
        <p:spPr bwMode="auto">
          <a:xfrm>
            <a:off x="154172" y="2251370"/>
            <a:ext cx="3331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a:t>
            </a:r>
            <a:r>
              <a:rPr lang="en-US" altLang="en-US" sz="1400" b="0" i="0" dirty="0" smtClean="0">
                <a:solidFill>
                  <a:srgbClr val="000000"/>
                </a:solidFill>
              </a:rPr>
              <a:t>menus/screens </a:t>
            </a:r>
            <a:r>
              <a:rPr lang="en-US" altLang="en-US" sz="1400" b="0" i="0" dirty="0">
                <a:solidFill>
                  <a:srgbClr val="000000"/>
                </a:solidFill>
              </a:rPr>
              <a:t>by using &lt;TAB&gt; or &lt;ENTER&gt; key</a:t>
            </a:r>
          </a:p>
          <a:p>
            <a:pPr defTabSz="914400" eaLnBrk="1" hangingPunct="1"/>
            <a:endParaRPr lang="en-US" altLang="en-US" sz="1400" b="0" i="0" dirty="0" smtClean="0">
              <a:solidFill>
                <a:srgbClr val="000000"/>
              </a:solidFill>
              <a:cs typeface="+mn-cs"/>
            </a:endParaRPr>
          </a:p>
        </p:txBody>
      </p:sp>
    </p:spTree>
    <p:extLst>
      <p:ext uri="{BB962C8B-B14F-4D97-AF65-F5344CB8AC3E}">
        <p14:creationId xmlns:p14="http://schemas.microsoft.com/office/powerpoint/2010/main" val="2483514682"/>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14" y="241165"/>
            <a:ext cx="6994185" cy="652462"/>
          </a:xfrm>
        </p:spPr>
        <p:txBody>
          <a:bodyPr/>
          <a:lstStyle/>
          <a:p>
            <a:r>
              <a:rPr lang="en-US" dirty="0" smtClean="0"/>
              <a:t>USMEPCOM Form 727-E; Processing List</a:t>
            </a:r>
            <a:endParaRPr lang="en-US" dirty="0"/>
          </a:p>
        </p:txBody>
      </p:sp>
      <p:pic>
        <p:nvPicPr>
          <p:cNvPr id="3" name="Picture 2"/>
          <p:cNvPicPr>
            <a:picLocks noChangeAspect="1"/>
          </p:cNvPicPr>
          <p:nvPr/>
        </p:nvPicPr>
        <p:blipFill rotWithShape="1">
          <a:blip r:embed="rId3"/>
          <a:srcRect l="15743" t="18405" r="62178" b="30550"/>
          <a:stretch/>
        </p:blipFill>
        <p:spPr>
          <a:xfrm>
            <a:off x="3493704" y="2145671"/>
            <a:ext cx="5360586" cy="3485584"/>
          </a:xfrm>
          <a:prstGeom prst="rect">
            <a:avLst/>
          </a:prstGeom>
        </p:spPr>
      </p:pic>
      <p:sp>
        <p:nvSpPr>
          <p:cNvPr id="5" name="Text Box 7"/>
          <p:cNvSpPr txBox="1">
            <a:spLocks noChangeArrowheads="1"/>
          </p:cNvSpPr>
          <p:nvPr/>
        </p:nvSpPr>
        <p:spPr bwMode="auto">
          <a:xfrm>
            <a:off x="162029" y="2593317"/>
            <a:ext cx="333167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key; or select the correct response from a list of values and you will proceed to the next open data field for entry.</a:t>
            </a:r>
          </a:p>
        </p:txBody>
      </p:sp>
    </p:spTree>
    <p:extLst>
      <p:ext uri="{BB962C8B-B14F-4D97-AF65-F5344CB8AC3E}">
        <p14:creationId xmlns:p14="http://schemas.microsoft.com/office/powerpoint/2010/main" val="2019374320"/>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970968" y="87812"/>
            <a:ext cx="5202065" cy="1077218"/>
          </a:xfrm>
          <a:prstGeom prst="rect">
            <a:avLst/>
          </a:prstGeom>
          <a:noFill/>
          <a:ln w="9525">
            <a:noFill/>
            <a:miter lim="800000"/>
            <a:headEnd/>
            <a:tailEnd/>
          </a:ln>
        </p:spPr>
        <p:txBody>
          <a:bodyPr wrap="none">
            <a:spAutoFit/>
          </a:bodyPr>
          <a:lstStyle/>
          <a:p>
            <a:pPr algn="ctr"/>
            <a:r>
              <a:rPr lang="en-US" sz="3200" dirty="0" smtClean="0"/>
              <a:t>PROJECTION TYPES VS. </a:t>
            </a:r>
          </a:p>
          <a:p>
            <a:pPr algn="ctr"/>
            <a:r>
              <a:rPr lang="en-US" sz="3200" dirty="0" smtClean="0"/>
              <a:t>PROCESSING TYPES</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122133307"/>
              </p:ext>
            </p:extLst>
          </p:nvPr>
        </p:nvGraphicFramePr>
        <p:xfrm>
          <a:off x="877388" y="1370875"/>
          <a:ext cx="3439886" cy="5212080"/>
        </p:xfrm>
        <a:graphic>
          <a:graphicData uri="http://schemas.openxmlformats.org/drawingml/2006/table">
            <a:tbl>
              <a:tblPr firstRow="1" bandRow="1">
                <a:effectLst>
                  <a:outerShdw blurRad="50800" dist="38100" dir="5400000" algn="t" rotWithShape="0">
                    <a:prstClr val="black">
                      <a:alpha val="40000"/>
                    </a:prstClr>
                  </a:outerShdw>
                </a:effectLst>
                <a:tableStyleId>{21E4AEA4-8DFA-4A89-87EB-49C32662AFE0}</a:tableStyleId>
              </a:tblPr>
              <a:tblGrid>
                <a:gridCol w="365760">
                  <a:extLst>
                    <a:ext uri="{9D8B030D-6E8A-4147-A177-3AD203B41FA5}">
                      <a16:colId xmlns:a16="http://schemas.microsoft.com/office/drawing/2014/main" xmlns="" val="20000"/>
                    </a:ext>
                  </a:extLst>
                </a:gridCol>
                <a:gridCol w="3074126">
                  <a:extLst>
                    <a:ext uri="{9D8B030D-6E8A-4147-A177-3AD203B41FA5}">
                      <a16:colId xmlns:a16="http://schemas.microsoft.com/office/drawing/2014/main" xmlns="" val="20001"/>
                    </a:ext>
                  </a:extLst>
                </a:gridCol>
              </a:tblGrid>
              <a:tr h="370840">
                <a:tc gridSpan="2">
                  <a:txBody>
                    <a:bodyPr/>
                    <a:lstStyle/>
                    <a:p>
                      <a:r>
                        <a:rPr lang="en-US" sz="2400" dirty="0" smtClean="0"/>
                        <a:t>Projection Types</a:t>
                      </a:r>
                      <a:endParaRPr lang="en-US" sz="2400" dirty="0"/>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r>
                        <a:rPr lang="en-US" sz="2400" b="1" dirty="0" smtClean="0"/>
                        <a:t>P</a:t>
                      </a:r>
                      <a:endParaRPr lang="en-US" sz="2400" b="1" dirty="0"/>
                    </a:p>
                  </a:txBody>
                  <a:tcPr/>
                </a:tc>
                <a:tc>
                  <a:txBody>
                    <a:bodyPr/>
                    <a:lstStyle/>
                    <a:p>
                      <a:r>
                        <a:rPr lang="en-US" sz="2400" dirty="0" smtClean="0"/>
                        <a:t>Projection</a:t>
                      </a:r>
                      <a:endParaRPr lang="en-US" sz="2400" dirty="0"/>
                    </a:p>
                  </a:txBody>
                  <a:tcPr/>
                </a:tc>
                <a:extLst>
                  <a:ext uri="{0D108BD9-81ED-4DB2-BD59-A6C34878D82A}">
                    <a16:rowId xmlns:a16="http://schemas.microsoft.com/office/drawing/2014/main" xmlns="" val="10001"/>
                  </a:ext>
                </a:extLst>
              </a:tr>
              <a:tr h="370840">
                <a:tc>
                  <a:txBody>
                    <a:bodyPr/>
                    <a:lstStyle/>
                    <a:p>
                      <a:r>
                        <a:rPr lang="en-US" sz="2400" b="1" dirty="0" smtClean="0"/>
                        <a:t>W</a:t>
                      </a:r>
                      <a:endParaRPr lang="en-US" sz="2400" b="1" dirty="0"/>
                    </a:p>
                  </a:txBody>
                  <a:tcPr/>
                </a:tc>
                <a:tc>
                  <a:txBody>
                    <a:bodyPr/>
                    <a:lstStyle/>
                    <a:p>
                      <a:r>
                        <a:rPr lang="en-US" sz="2400" dirty="0" smtClean="0"/>
                        <a:t>Walk-in</a:t>
                      </a:r>
                      <a:endParaRPr lang="en-US" sz="2400" dirty="0"/>
                    </a:p>
                  </a:txBody>
                  <a:tcPr/>
                </a:tc>
                <a:extLst>
                  <a:ext uri="{0D108BD9-81ED-4DB2-BD59-A6C34878D82A}">
                    <a16:rowId xmlns:a16="http://schemas.microsoft.com/office/drawing/2014/main" xmlns="" val="10002"/>
                  </a:ext>
                </a:extLst>
              </a:tr>
              <a:tr h="370840">
                <a:tc>
                  <a:txBody>
                    <a:bodyPr/>
                    <a:lstStyle/>
                    <a:p>
                      <a:r>
                        <a:rPr lang="en-US" sz="2400" b="1" dirty="0" smtClean="0"/>
                        <a:t>H</a:t>
                      </a:r>
                      <a:endParaRPr lang="en-US" sz="2400" b="1" dirty="0"/>
                    </a:p>
                  </a:txBody>
                  <a:tcPr/>
                </a:tc>
                <a:tc>
                  <a:txBody>
                    <a:bodyPr/>
                    <a:lstStyle/>
                    <a:p>
                      <a:r>
                        <a:rPr lang="en-US" sz="2400" dirty="0" smtClean="0"/>
                        <a:t>Holdover, next day processor</a:t>
                      </a:r>
                      <a:endParaRPr lang="en-US" sz="2400" dirty="0"/>
                    </a:p>
                  </a:txBody>
                  <a:tcPr/>
                </a:tc>
                <a:extLst>
                  <a:ext uri="{0D108BD9-81ED-4DB2-BD59-A6C34878D82A}">
                    <a16:rowId xmlns:a16="http://schemas.microsoft.com/office/drawing/2014/main" xmlns="" val="10003"/>
                  </a:ext>
                </a:extLst>
              </a:tr>
              <a:tr h="370840">
                <a:tc>
                  <a:txBody>
                    <a:bodyPr/>
                    <a:lstStyle/>
                    <a:p>
                      <a:r>
                        <a:rPr lang="en-US" sz="2400" b="1" dirty="0" smtClean="0"/>
                        <a:t>N</a:t>
                      </a:r>
                      <a:endParaRPr lang="en-US" sz="2400" b="1" dirty="0"/>
                    </a:p>
                  </a:txBody>
                  <a:tcPr/>
                </a:tc>
                <a:tc>
                  <a:txBody>
                    <a:bodyPr/>
                    <a:lstStyle/>
                    <a:p>
                      <a:r>
                        <a:rPr lang="en-US" sz="2400" dirty="0" smtClean="0"/>
                        <a:t>Night test</a:t>
                      </a:r>
                      <a:endParaRPr lang="en-US" sz="2400" dirty="0"/>
                    </a:p>
                  </a:txBody>
                  <a:tcPr/>
                </a:tc>
                <a:extLst>
                  <a:ext uri="{0D108BD9-81ED-4DB2-BD59-A6C34878D82A}">
                    <a16:rowId xmlns:a16="http://schemas.microsoft.com/office/drawing/2014/main" xmlns="" val="10004"/>
                  </a:ext>
                </a:extLst>
              </a:tr>
              <a:tr h="370840">
                <a:tc>
                  <a:txBody>
                    <a:bodyPr/>
                    <a:lstStyle/>
                    <a:p>
                      <a:r>
                        <a:rPr lang="en-US" sz="2400" b="1" dirty="0" smtClean="0"/>
                        <a:t>T</a:t>
                      </a:r>
                      <a:endParaRPr lang="en-US" sz="2400" b="1" dirty="0"/>
                    </a:p>
                  </a:txBody>
                  <a:tcPr/>
                </a:tc>
                <a:tc>
                  <a:txBody>
                    <a:bodyPr/>
                    <a:lstStyle/>
                    <a:p>
                      <a:r>
                        <a:rPr lang="en-US" sz="2400" dirty="0" smtClean="0"/>
                        <a:t>Night test,  next</a:t>
                      </a:r>
                      <a:r>
                        <a:rPr lang="en-US" sz="2400" baseline="0" dirty="0" smtClean="0"/>
                        <a:t> day projection</a:t>
                      </a:r>
                      <a:endParaRPr lang="en-US" sz="2400" dirty="0"/>
                    </a:p>
                  </a:txBody>
                  <a:tcPr/>
                </a:tc>
                <a:extLst>
                  <a:ext uri="{0D108BD9-81ED-4DB2-BD59-A6C34878D82A}">
                    <a16:rowId xmlns:a16="http://schemas.microsoft.com/office/drawing/2014/main" xmlns="" val="10005"/>
                  </a:ext>
                </a:extLst>
              </a:tr>
              <a:tr h="370840">
                <a:tc>
                  <a:txBody>
                    <a:bodyPr/>
                    <a:lstStyle/>
                    <a:p>
                      <a:r>
                        <a:rPr lang="en-US" sz="2400" b="1" dirty="0" smtClean="0"/>
                        <a:t>S</a:t>
                      </a:r>
                      <a:endParaRPr lang="en-US" sz="2400" b="1" dirty="0"/>
                    </a:p>
                  </a:txBody>
                  <a:tcPr/>
                </a:tc>
                <a:tc>
                  <a:txBody>
                    <a:bodyPr/>
                    <a:lstStyle/>
                    <a:p>
                      <a:r>
                        <a:rPr lang="en-US" sz="2400" dirty="0" smtClean="0"/>
                        <a:t>Same day</a:t>
                      </a:r>
                      <a:r>
                        <a:rPr lang="en-US" sz="2400" baseline="0" dirty="0" smtClean="0"/>
                        <a:t> processor</a:t>
                      </a:r>
                      <a:endParaRPr lang="en-US" sz="2400" dirty="0"/>
                    </a:p>
                  </a:txBody>
                  <a:tcPr/>
                </a:tc>
                <a:extLst>
                  <a:ext uri="{0D108BD9-81ED-4DB2-BD59-A6C34878D82A}">
                    <a16:rowId xmlns:a16="http://schemas.microsoft.com/office/drawing/2014/main" xmlns="" val="10006"/>
                  </a:ext>
                </a:extLst>
              </a:tr>
              <a:tr h="370840">
                <a:tc>
                  <a:txBody>
                    <a:bodyPr/>
                    <a:lstStyle/>
                    <a:p>
                      <a:r>
                        <a:rPr lang="en-US" sz="2400" b="1" dirty="0" smtClean="0"/>
                        <a:t>K</a:t>
                      </a:r>
                      <a:endParaRPr lang="en-US" sz="2400" b="1" dirty="0"/>
                    </a:p>
                  </a:txBody>
                  <a:tcPr/>
                </a:tc>
                <a:tc>
                  <a:txBody>
                    <a:bodyPr/>
                    <a:lstStyle/>
                    <a:p>
                      <a:r>
                        <a:rPr lang="en-US" sz="2400" dirty="0" smtClean="0"/>
                        <a:t> Walk-in,</a:t>
                      </a:r>
                      <a:r>
                        <a:rPr lang="en-US" sz="2400" baseline="0" dirty="0" smtClean="0"/>
                        <a:t> same day processor</a:t>
                      </a:r>
                      <a:endParaRPr lang="en-US" sz="2400" dirty="0"/>
                    </a:p>
                  </a:txBody>
                  <a:tcPr/>
                </a:tc>
                <a:extLst>
                  <a:ext uri="{0D108BD9-81ED-4DB2-BD59-A6C34878D82A}">
                    <a16:rowId xmlns:a16="http://schemas.microsoft.com/office/drawing/2014/main" xmlns="" val="10007"/>
                  </a:ext>
                </a:extLst>
              </a:tr>
              <a:tr h="370840">
                <a:tc>
                  <a:txBody>
                    <a:bodyPr/>
                    <a:lstStyle/>
                    <a:p>
                      <a:r>
                        <a:rPr lang="en-US" sz="2400" b="1" dirty="0" smtClean="0"/>
                        <a:t>M</a:t>
                      </a:r>
                      <a:endParaRPr lang="en-US" sz="2400" b="1" dirty="0"/>
                    </a:p>
                  </a:txBody>
                  <a:tcPr/>
                </a:tc>
                <a:tc>
                  <a:txBody>
                    <a:bodyPr/>
                    <a:lstStyle/>
                    <a:p>
                      <a:r>
                        <a:rPr lang="en-US" sz="2400" dirty="0" smtClean="0"/>
                        <a:t>MET site testing</a:t>
                      </a:r>
                      <a:endParaRPr lang="en-US" sz="2400" dirty="0"/>
                    </a:p>
                  </a:txBody>
                  <a:tcPr/>
                </a:tc>
                <a:extLst>
                  <a:ext uri="{0D108BD9-81ED-4DB2-BD59-A6C34878D82A}">
                    <a16:rowId xmlns:a16="http://schemas.microsoft.com/office/drawing/2014/main" xmlns="" val="1000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58400632"/>
              </p:ext>
            </p:extLst>
          </p:nvPr>
        </p:nvGraphicFramePr>
        <p:xfrm>
          <a:off x="5264330" y="1797594"/>
          <a:ext cx="3439886" cy="3200400"/>
        </p:xfrm>
        <a:graphic>
          <a:graphicData uri="http://schemas.openxmlformats.org/drawingml/2006/table">
            <a:tbl>
              <a:tblPr firstRow="1" bandRow="1">
                <a:effectLst>
                  <a:outerShdw blurRad="50800" dist="38100" dir="5400000" algn="t" rotWithShape="0">
                    <a:prstClr val="black">
                      <a:alpha val="40000"/>
                    </a:prstClr>
                  </a:outerShdw>
                </a:effectLst>
                <a:tableStyleId>{073A0DAA-6AF3-43AB-8588-CEC1D06C72B9}</a:tableStyleId>
              </a:tblPr>
              <a:tblGrid>
                <a:gridCol w="365760">
                  <a:extLst>
                    <a:ext uri="{9D8B030D-6E8A-4147-A177-3AD203B41FA5}">
                      <a16:colId xmlns:a16="http://schemas.microsoft.com/office/drawing/2014/main" xmlns="" val="20000"/>
                    </a:ext>
                  </a:extLst>
                </a:gridCol>
                <a:gridCol w="3074126">
                  <a:extLst>
                    <a:ext uri="{9D8B030D-6E8A-4147-A177-3AD203B41FA5}">
                      <a16:colId xmlns:a16="http://schemas.microsoft.com/office/drawing/2014/main" xmlns="" val="20001"/>
                    </a:ext>
                  </a:extLst>
                </a:gridCol>
              </a:tblGrid>
              <a:tr h="370840">
                <a:tc gridSpan="2">
                  <a:txBody>
                    <a:bodyPr/>
                    <a:lstStyle/>
                    <a:p>
                      <a:r>
                        <a:rPr lang="en-US" sz="2400" dirty="0" smtClean="0"/>
                        <a:t>Processing Types</a:t>
                      </a:r>
                      <a:endParaRPr lang="en-US" sz="2400" dirty="0"/>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r>
                        <a:rPr lang="en-US" sz="2400" b="1" dirty="0" smtClean="0"/>
                        <a:t>D</a:t>
                      </a:r>
                      <a:endParaRPr lang="en-US" sz="2400" b="1" dirty="0"/>
                    </a:p>
                  </a:txBody>
                  <a:tcPr/>
                </a:tc>
                <a:tc>
                  <a:txBody>
                    <a:bodyPr/>
                    <a:lstStyle/>
                    <a:p>
                      <a:r>
                        <a:rPr lang="en-US" sz="2400" dirty="0" smtClean="0"/>
                        <a:t>DEP-in</a:t>
                      </a:r>
                      <a:endParaRPr lang="en-US" sz="2400" dirty="0"/>
                    </a:p>
                  </a:txBody>
                  <a:tcPr/>
                </a:tc>
                <a:extLst>
                  <a:ext uri="{0D108BD9-81ED-4DB2-BD59-A6C34878D82A}">
                    <a16:rowId xmlns:a16="http://schemas.microsoft.com/office/drawing/2014/main" xmlns="" val="10001"/>
                  </a:ext>
                </a:extLst>
              </a:tr>
              <a:tr h="370840">
                <a:tc>
                  <a:txBody>
                    <a:bodyPr/>
                    <a:lstStyle/>
                    <a:p>
                      <a:r>
                        <a:rPr lang="en-US" sz="2400" b="1" dirty="0" smtClean="0"/>
                        <a:t>A</a:t>
                      </a:r>
                      <a:endParaRPr lang="en-US" sz="2400" b="1" dirty="0"/>
                    </a:p>
                  </a:txBody>
                  <a:tcPr/>
                </a:tc>
                <a:tc>
                  <a:txBody>
                    <a:bodyPr/>
                    <a:lstStyle/>
                    <a:p>
                      <a:r>
                        <a:rPr lang="en-US" sz="2400" dirty="0" smtClean="0"/>
                        <a:t>Access</a:t>
                      </a:r>
                      <a:r>
                        <a:rPr lang="en-US" sz="2400" baseline="0" dirty="0" smtClean="0"/>
                        <a:t> only</a:t>
                      </a:r>
                      <a:endParaRPr lang="en-US" sz="2400" dirty="0"/>
                    </a:p>
                  </a:txBody>
                  <a:tcPr/>
                </a:tc>
                <a:extLst>
                  <a:ext uri="{0D108BD9-81ED-4DB2-BD59-A6C34878D82A}">
                    <a16:rowId xmlns:a16="http://schemas.microsoft.com/office/drawing/2014/main" xmlns="" val="10002"/>
                  </a:ext>
                </a:extLst>
              </a:tr>
              <a:tr h="370840">
                <a:tc>
                  <a:txBody>
                    <a:bodyPr/>
                    <a:lstStyle/>
                    <a:p>
                      <a:r>
                        <a:rPr lang="en-US" sz="2400" b="1" dirty="0" smtClean="0"/>
                        <a:t>B</a:t>
                      </a:r>
                      <a:endParaRPr lang="en-US" sz="2400" b="1" dirty="0"/>
                    </a:p>
                  </a:txBody>
                  <a:tcPr/>
                </a:tc>
                <a:tc>
                  <a:txBody>
                    <a:bodyPr/>
                    <a:lstStyle/>
                    <a:p>
                      <a:r>
                        <a:rPr lang="en-US" sz="2400" dirty="0" smtClean="0"/>
                        <a:t>Access and ship</a:t>
                      </a:r>
                      <a:endParaRPr lang="en-US" sz="2400" dirty="0"/>
                    </a:p>
                  </a:txBody>
                  <a:tcPr/>
                </a:tc>
                <a:extLst>
                  <a:ext uri="{0D108BD9-81ED-4DB2-BD59-A6C34878D82A}">
                    <a16:rowId xmlns:a16="http://schemas.microsoft.com/office/drawing/2014/main" xmlns="" val="10003"/>
                  </a:ext>
                </a:extLst>
              </a:tr>
              <a:tr h="370840">
                <a:tc>
                  <a:txBody>
                    <a:bodyPr/>
                    <a:lstStyle/>
                    <a:p>
                      <a:r>
                        <a:rPr lang="en-US" sz="2400" b="1" dirty="0" smtClean="0"/>
                        <a:t>C</a:t>
                      </a:r>
                      <a:endParaRPr lang="en-US" sz="2400" b="1" dirty="0"/>
                    </a:p>
                  </a:txBody>
                  <a:tcPr/>
                </a:tc>
                <a:tc>
                  <a:txBody>
                    <a:bodyPr/>
                    <a:lstStyle/>
                    <a:p>
                      <a:r>
                        <a:rPr lang="en-US" sz="2400" dirty="0" smtClean="0"/>
                        <a:t>Ship</a:t>
                      </a:r>
                      <a:r>
                        <a:rPr lang="en-US" sz="2400" baseline="0" dirty="0" smtClean="0"/>
                        <a:t> only</a:t>
                      </a:r>
                      <a:endParaRPr lang="en-US" sz="2400" dirty="0"/>
                    </a:p>
                  </a:txBody>
                  <a:tcPr/>
                </a:tc>
                <a:extLst>
                  <a:ext uri="{0D108BD9-81ED-4DB2-BD59-A6C34878D82A}">
                    <a16:rowId xmlns:a16="http://schemas.microsoft.com/office/drawing/2014/main" xmlns="" val="10004"/>
                  </a:ext>
                </a:extLst>
              </a:tr>
              <a:tr h="370840">
                <a:tc>
                  <a:txBody>
                    <a:bodyPr/>
                    <a:lstStyle/>
                    <a:p>
                      <a:r>
                        <a:rPr lang="en-US" sz="2400" b="1" dirty="0" smtClean="0"/>
                        <a:t>S</a:t>
                      </a:r>
                      <a:endParaRPr lang="en-US" sz="2400" b="1" dirty="0"/>
                    </a:p>
                  </a:txBody>
                  <a:tcPr/>
                </a:tc>
                <a:tc>
                  <a:txBody>
                    <a:bodyPr/>
                    <a:lstStyle/>
                    <a:p>
                      <a:r>
                        <a:rPr lang="en-US" sz="2400" dirty="0" smtClean="0"/>
                        <a:t>Non-MEPS</a:t>
                      </a:r>
                      <a:r>
                        <a:rPr lang="en-US" sz="2400" baseline="0" dirty="0" smtClean="0"/>
                        <a:t> shipper</a:t>
                      </a:r>
                      <a:endParaRPr lang="en-US" sz="2400" dirty="0"/>
                    </a:p>
                  </a:txBody>
                  <a:tcPr/>
                </a:tc>
                <a:extLst>
                  <a:ext uri="{0D108BD9-81ED-4DB2-BD59-A6C34878D82A}">
                    <a16:rowId xmlns:a16="http://schemas.microsoft.com/office/drawing/2014/main" xmlns="" val="10005"/>
                  </a:ext>
                </a:extLst>
              </a:tr>
              <a:tr h="370840">
                <a:tc>
                  <a:txBody>
                    <a:bodyPr/>
                    <a:lstStyle/>
                    <a:p>
                      <a:r>
                        <a:rPr lang="en-US" sz="2400" b="1" dirty="0" smtClean="0"/>
                        <a:t>X</a:t>
                      </a:r>
                      <a:endParaRPr lang="en-US" sz="2400" b="1" dirty="0"/>
                    </a:p>
                  </a:txBody>
                  <a:tcPr/>
                </a:tc>
                <a:tc>
                  <a:txBody>
                    <a:bodyPr/>
                    <a:lstStyle/>
                    <a:p>
                      <a:r>
                        <a:rPr lang="en-US" sz="2400" dirty="0" smtClean="0"/>
                        <a:t>Other processing</a:t>
                      </a:r>
                      <a:endParaRPr lang="en-US" sz="2400" dirty="0"/>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833458301"/>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805231" y="332408"/>
            <a:ext cx="5660267" cy="584775"/>
          </a:xfrm>
          <a:prstGeom prst="rect">
            <a:avLst/>
          </a:prstGeom>
          <a:noFill/>
          <a:ln w="9525">
            <a:noFill/>
            <a:miter lim="800000"/>
            <a:headEnd/>
            <a:tailEnd/>
          </a:ln>
        </p:spPr>
        <p:txBody>
          <a:bodyPr wrap="none">
            <a:spAutoFit/>
          </a:bodyPr>
          <a:lstStyle/>
          <a:p>
            <a:r>
              <a:rPr lang="en-US" sz="3200" dirty="0" smtClean="0"/>
              <a:t>SAME DAY PROCESS (SDP)</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9878" y="1678555"/>
            <a:ext cx="2784348" cy="1856232"/>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8227" r="7102"/>
          <a:stretch/>
        </p:blipFill>
        <p:spPr>
          <a:xfrm>
            <a:off x="6244050" y="1686731"/>
            <a:ext cx="2786743" cy="1856232"/>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 r="2490"/>
          <a:stretch/>
        </p:blipFill>
        <p:spPr>
          <a:xfrm>
            <a:off x="107609" y="1687567"/>
            <a:ext cx="2786322" cy="1857375"/>
          </a:xfrm>
          <a:prstGeom prst="rect">
            <a:avLst/>
          </a:prstGeom>
          <a:effectLst>
            <a:outerShdw blurRad="50800" dist="38100" dir="5400000" algn="t" rotWithShape="0">
              <a:prstClr val="black">
                <a:alpha val="40000"/>
              </a:prstClr>
            </a:outerShdw>
          </a:effectLst>
        </p:spPr>
      </p:pic>
      <p:sp>
        <p:nvSpPr>
          <p:cNvPr id="8" name="TextBox 7"/>
          <p:cNvSpPr txBox="1"/>
          <p:nvPr/>
        </p:nvSpPr>
        <p:spPr>
          <a:xfrm>
            <a:off x="149334" y="1287457"/>
            <a:ext cx="2698367" cy="400110"/>
          </a:xfrm>
          <a:prstGeom prst="rect">
            <a:avLst/>
          </a:prstGeom>
          <a:noFill/>
        </p:spPr>
        <p:txBody>
          <a:bodyPr wrap="none" rtlCol="0">
            <a:spAutoFit/>
          </a:bodyPr>
          <a:lstStyle/>
          <a:p>
            <a:r>
              <a:rPr lang="en-US" sz="2000" dirty="0" smtClean="0"/>
              <a:t>Qualification Testing</a:t>
            </a:r>
            <a:endParaRPr lang="en-US" sz="2000" dirty="0"/>
          </a:p>
        </p:txBody>
      </p:sp>
      <p:sp>
        <p:nvSpPr>
          <p:cNvPr id="11" name="TextBox 10"/>
          <p:cNvSpPr txBox="1"/>
          <p:nvPr/>
        </p:nvSpPr>
        <p:spPr>
          <a:xfrm>
            <a:off x="3275859" y="1269736"/>
            <a:ext cx="2719014" cy="400110"/>
          </a:xfrm>
          <a:prstGeom prst="rect">
            <a:avLst/>
          </a:prstGeom>
          <a:noFill/>
        </p:spPr>
        <p:txBody>
          <a:bodyPr wrap="none" rtlCol="0">
            <a:spAutoFit/>
          </a:bodyPr>
          <a:lstStyle/>
          <a:p>
            <a:r>
              <a:rPr lang="en-US" sz="2000" dirty="0" smtClean="0"/>
              <a:t>Medical Examination</a:t>
            </a:r>
            <a:endParaRPr lang="en-US" sz="2000" dirty="0"/>
          </a:p>
        </p:txBody>
      </p:sp>
      <p:sp>
        <p:nvSpPr>
          <p:cNvPr id="12" name="TextBox 11"/>
          <p:cNvSpPr txBox="1"/>
          <p:nvPr/>
        </p:nvSpPr>
        <p:spPr>
          <a:xfrm>
            <a:off x="7004074" y="1286621"/>
            <a:ext cx="1266693" cy="400110"/>
          </a:xfrm>
          <a:prstGeom prst="rect">
            <a:avLst/>
          </a:prstGeom>
          <a:noFill/>
        </p:spPr>
        <p:txBody>
          <a:bodyPr wrap="none" rtlCol="0">
            <a:spAutoFit/>
          </a:bodyPr>
          <a:lstStyle/>
          <a:p>
            <a:r>
              <a:rPr lang="en-US" sz="2000" dirty="0" smtClean="0"/>
              <a:t>Sworn In</a:t>
            </a:r>
            <a:endParaRPr lang="en-US" sz="2000" dirty="0"/>
          </a:p>
        </p:txBody>
      </p:sp>
      <p:sp>
        <p:nvSpPr>
          <p:cNvPr id="9" name="Rectangle 8"/>
          <p:cNvSpPr/>
          <p:nvPr/>
        </p:nvSpPr>
        <p:spPr bwMode="auto">
          <a:xfrm>
            <a:off x="2164704" y="3655116"/>
            <a:ext cx="4941323" cy="3170099"/>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Note:</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rPr>
              <a:t>Projection type: </a:t>
            </a:r>
            <a:r>
              <a:rPr kumimoji="0" lang="en-US" sz="2000" i="0" u="none" strike="noStrike" cap="none" normalizeH="0" baseline="0" dirty="0" smtClean="0">
                <a:ln>
                  <a:noFill/>
                </a:ln>
                <a:solidFill>
                  <a:schemeClr val="tx1"/>
                </a:solidFill>
                <a:effectLst/>
                <a:latin typeface="Arial" charset="0"/>
              </a:rPr>
              <a:t>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0" i="0" u="none" strike="noStrike" cap="none" normalizeH="0" baseline="0" dirty="0" smtClean="0">
                <a:ln>
                  <a:noFill/>
                </a:ln>
                <a:solidFill>
                  <a:schemeClr val="tx1"/>
                </a:solidFill>
                <a:effectLst/>
                <a:latin typeface="Arial" charset="0"/>
              </a:rPr>
              <a:t>Medical brief before ASVAB</a:t>
            </a:r>
            <a:r>
              <a:rPr kumimoji="0" lang="en-US" sz="2000" b="0" i="0" u="none" strike="noStrike" cap="none" normalizeH="0" dirty="0" smtClean="0">
                <a:ln>
                  <a:noFill/>
                </a:ln>
                <a:solidFill>
                  <a:schemeClr val="tx1"/>
                </a:solidFill>
                <a:effectLst/>
                <a:latin typeface="Arial" charset="0"/>
              </a:rPr>
              <a:t> testing</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000" b="0" baseline="0" dirty="0" smtClean="0">
                <a:solidFill>
                  <a:schemeClr val="tx1"/>
                </a:solidFill>
                <a:latin typeface="Arial" charset="0"/>
              </a:rPr>
              <a:t>Medical data</a:t>
            </a:r>
            <a:r>
              <a:rPr lang="en-US" sz="2000" b="0" dirty="0" smtClean="0">
                <a:solidFill>
                  <a:schemeClr val="tx1"/>
                </a:solidFill>
                <a:latin typeface="Arial" charset="0"/>
              </a:rPr>
              <a:t> entered into ERM and PULHES annotation on profile, i</a:t>
            </a:r>
            <a:r>
              <a:rPr lang="en-US" sz="2000" b="0" baseline="0" dirty="0" smtClean="0">
                <a:solidFill>
                  <a:schemeClr val="tx1"/>
                </a:solidFill>
                <a:latin typeface="Arial" charset="0"/>
              </a:rPr>
              <a:t>f the applicant:</a:t>
            </a:r>
          </a:p>
          <a:p>
            <a:pPr marL="800100" lvl="1" indent="-342900" eaLnBrk="0" hangingPunct="0">
              <a:buFont typeface="Arial" panose="020B0604020202020204" pitchFamily="34" charset="0"/>
              <a:buChar char="•"/>
            </a:pPr>
            <a:r>
              <a:rPr lang="en-US" sz="2000" b="0" dirty="0">
                <a:solidFill>
                  <a:schemeClr val="tx1"/>
                </a:solidFill>
                <a:latin typeface="Arial" charset="0"/>
              </a:rPr>
              <a:t>Does not return from ASVAB test</a:t>
            </a:r>
          </a:p>
          <a:p>
            <a:pPr marL="800100" lvl="1" indent="-342900" eaLnBrk="0" hangingPunct="0">
              <a:buFont typeface="Arial" panose="020B0604020202020204" pitchFamily="34" charset="0"/>
              <a:buChar char="•"/>
            </a:pPr>
            <a:r>
              <a:rPr lang="en-US" sz="2000" b="0" dirty="0" smtClean="0">
                <a:solidFill>
                  <a:schemeClr val="tx1"/>
                </a:solidFill>
                <a:latin typeface="Arial" charset="0"/>
              </a:rPr>
              <a:t>Front-loaded</a:t>
            </a:r>
            <a:endParaRPr lang="en-US" sz="2000" b="0" baseline="0" dirty="0" smtClean="0">
              <a:solidFill>
                <a:schemeClr val="tx1"/>
              </a:solidFill>
              <a:latin typeface="Arial" charset="0"/>
            </a:endParaRPr>
          </a:p>
          <a:p>
            <a:pPr marL="342900" indent="-342900" eaLnBrk="0" hangingPunct="0">
              <a:buFont typeface="Arial" panose="020B0604020202020204" pitchFamily="34" charset="0"/>
              <a:buChar char="•"/>
            </a:pPr>
            <a:r>
              <a:rPr lang="en-US" sz="2000" b="0" dirty="0">
                <a:solidFill>
                  <a:schemeClr val="tx1"/>
                </a:solidFill>
              </a:rPr>
              <a:t>This must be documented on the DD Form </a:t>
            </a:r>
            <a:r>
              <a:rPr lang="en-US" sz="2000" b="0" dirty="0" smtClean="0">
                <a:solidFill>
                  <a:schemeClr val="tx1"/>
                </a:solidFill>
              </a:rPr>
              <a:t>2808</a:t>
            </a:r>
            <a:endParaRPr lang="en-US" sz="2000" b="0" baseline="0" dirty="0" smtClean="0">
              <a:solidFill>
                <a:schemeClr val="tx1"/>
              </a:solidFill>
              <a:latin typeface="Arial" charset="0"/>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56220"/>
            <a:ext cx="357361" cy="32117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9178" y="1269736"/>
            <a:ext cx="357361" cy="32117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9155" y="1269735"/>
            <a:ext cx="357361" cy="321173"/>
          </a:xfrm>
          <a:prstGeom prst="rect">
            <a:avLst/>
          </a:prstGeom>
        </p:spPr>
      </p:pic>
    </p:spTree>
    <p:extLst>
      <p:ext uri="{BB962C8B-B14F-4D97-AF65-F5344CB8AC3E}">
        <p14:creationId xmlns:p14="http://schemas.microsoft.com/office/powerpoint/2010/main" val="38211836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USMEPCOM </a:t>
            </a:r>
            <a:r>
              <a:rPr lang="en-US" sz="3200" dirty="0"/>
              <a:t>Form </a:t>
            </a:r>
            <a:r>
              <a:rPr lang="en-US" sz="3200" dirty="0" smtClean="0"/>
              <a:t>727-E; </a:t>
            </a:r>
            <a:r>
              <a:rPr lang="en-US" sz="3200" dirty="0"/>
              <a:t>Processing List</a:t>
            </a:r>
          </a:p>
        </p:txBody>
      </p:sp>
      <p:pic>
        <p:nvPicPr>
          <p:cNvPr id="3" name="Picture 2"/>
          <p:cNvPicPr>
            <a:picLocks noChangeAspect="1"/>
          </p:cNvPicPr>
          <p:nvPr/>
        </p:nvPicPr>
        <p:blipFill rotWithShape="1">
          <a:blip r:embed="rId3"/>
          <a:srcRect l="15743" t="18053" r="61980" b="30550"/>
          <a:stretch/>
        </p:blipFill>
        <p:spPr>
          <a:xfrm>
            <a:off x="3548275" y="2100403"/>
            <a:ext cx="5287907" cy="3431264"/>
          </a:xfrm>
          <a:prstGeom prst="rect">
            <a:avLst/>
          </a:prstGeom>
        </p:spPr>
      </p:pic>
      <p:cxnSp>
        <p:nvCxnSpPr>
          <p:cNvPr id="6" name="Straight Arrow Connector 5"/>
          <p:cNvCxnSpPr/>
          <p:nvPr/>
        </p:nvCxnSpPr>
        <p:spPr bwMode="auto">
          <a:xfrm flipV="1">
            <a:off x="6274051" y="2688879"/>
            <a:ext cx="941561" cy="12674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8" name="Text Box 7"/>
          <p:cNvSpPr txBox="1">
            <a:spLocks noChangeArrowheads="1"/>
          </p:cNvSpPr>
          <p:nvPr/>
        </p:nvSpPr>
        <p:spPr bwMode="auto">
          <a:xfrm>
            <a:off x="153226" y="2553077"/>
            <a:ext cx="3331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a:t>
            </a:r>
            <a:r>
              <a:rPr lang="en-US" altLang="en-US" sz="1400" b="0" i="0" dirty="0" smtClean="0">
                <a:solidFill>
                  <a:srgbClr val="000000"/>
                </a:solidFill>
              </a:rPr>
              <a:t>key</a:t>
            </a:r>
            <a:endParaRPr lang="en-US" altLang="en-US" sz="1400" b="0" i="0" dirty="0" smtClean="0">
              <a:solidFill>
                <a:srgbClr val="000000"/>
              </a:solidFill>
              <a:cs typeface="+mn-cs"/>
            </a:endParaRPr>
          </a:p>
          <a:p>
            <a:pPr defTabSz="914400" eaLnBrk="1" hangingPunct="1"/>
            <a:endParaRPr lang="en-US" altLang="en-US" sz="1400" b="0" i="0" dirty="0">
              <a:solidFill>
                <a:srgbClr val="000000"/>
              </a:solidFill>
              <a:cs typeface="+mn-cs"/>
            </a:endParaRPr>
          </a:p>
          <a:p>
            <a:pPr defTabSz="914400" eaLnBrk="1" hangingPunct="1"/>
            <a:r>
              <a:rPr lang="en-US" altLang="en-US" sz="1400" b="0" i="0" dirty="0" smtClean="0">
                <a:solidFill>
                  <a:srgbClr val="000000"/>
                </a:solidFill>
                <a:cs typeface="+mn-cs"/>
              </a:rPr>
              <a:t>Projection Type</a:t>
            </a:r>
          </a:p>
        </p:txBody>
      </p:sp>
    </p:spTree>
    <p:extLst>
      <p:ext uri="{BB962C8B-B14F-4D97-AF65-F5344CB8AC3E}">
        <p14:creationId xmlns:p14="http://schemas.microsoft.com/office/powerpoint/2010/main" val="3135265793"/>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917441" y="279400"/>
            <a:ext cx="3329759" cy="584775"/>
          </a:xfrm>
          <a:prstGeom prst="rect">
            <a:avLst/>
          </a:prstGeom>
          <a:noFill/>
          <a:ln w="9525">
            <a:noFill/>
            <a:miter lim="800000"/>
            <a:headEnd/>
            <a:tailEnd/>
          </a:ln>
        </p:spPr>
        <p:txBody>
          <a:bodyPr wrap="none">
            <a:spAutoFit/>
          </a:bodyPr>
          <a:lstStyle/>
          <a:p>
            <a:pPr algn="ctr"/>
            <a:r>
              <a:rPr lang="en-US" sz="3200" dirty="0" smtClean="0"/>
              <a:t>INTRODUCTION</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64" y="1986594"/>
            <a:ext cx="4010585" cy="35914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086" y="4635245"/>
            <a:ext cx="3800613" cy="7031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0750" y="2309842"/>
            <a:ext cx="2481287" cy="2499577"/>
          </a:xfrm>
          <a:prstGeom prst="rect">
            <a:avLst/>
          </a:prstGeom>
        </p:spPr>
      </p:pic>
    </p:spTree>
    <p:extLst>
      <p:ext uri="{BB962C8B-B14F-4D97-AF65-F5344CB8AC3E}">
        <p14:creationId xmlns:p14="http://schemas.microsoft.com/office/powerpoint/2010/main" val="1611861381"/>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USMEPCOM </a:t>
            </a:r>
            <a:r>
              <a:rPr lang="en-US" sz="3200" dirty="0"/>
              <a:t>Form </a:t>
            </a:r>
            <a:r>
              <a:rPr lang="en-US" sz="3200" dirty="0" smtClean="0"/>
              <a:t>727-E; </a:t>
            </a:r>
            <a:r>
              <a:rPr lang="en-US" sz="3200" dirty="0"/>
              <a:t>Processing List</a:t>
            </a:r>
          </a:p>
        </p:txBody>
      </p:sp>
      <p:pic>
        <p:nvPicPr>
          <p:cNvPr id="3" name="Picture 2"/>
          <p:cNvPicPr>
            <a:picLocks noChangeAspect="1"/>
          </p:cNvPicPr>
          <p:nvPr/>
        </p:nvPicPr>
        <p:blipFill rotWithShape="1">
          <a:blip r:embed="rId3"/>
          <a:srcRect l="15714" t="17916" r="62191" b="29937"/>
          <a:stretch/>
        </p:blipFill>
        <p:spPr>
          <a:xfrm>
            <a:off x="3727269" y="1907177"/>
            <a:ext cx="5042263" cy="3910148"/>
          </a:xfrm>
          <a:prstGeom prst="rect">
            <a:avLst/>
          </a:prstGeom>
        </p:spPr>
      </p:pic>
      <p:cxnSp>
        <p:nvCxnSpPr>
          <p:cNvPr id="6" name="Straight Arrow Connector 5"/>
          <p:cNvCxnSpPr/>
          <p:nvPr/>
        </p:nvCxnSpPr>
        <p:spPr bwMode="auto">
          <a:xfrm flipV="1">
            <a:off x="6043749" y="2656114"/>
            <a:ext cx="1943213" cy="13933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8" name="Text Box 7"/>
          <p:cNvSpPr txBox="1">
            <a:spLocks noChangeArrowheads="1"/>
          </p:cNvSpPr>
          <p:nvPr/>
        </p:nvSpPr>
        <p:spPr bwMode="auto">
          <a:xfrm>
            <a:off x="180387" y="2318397"/>
            <a:ext cx="3331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a:t>
            </a:r>
            <a:r>
              <a:rPr lang="en-US" altLang="en-US" sz="1400" b="0" i="0" dirty="0" smtClean="0">
                <a:solidFill>
                  <a:srgbClr val="000000"/>
                </a:solidFill>
              </a:rPr>
              <a:t>key</a:t>
            </a:r>
            <a:endParaRPr lang="en-US" altLang="en-US" sz="1400" b="0" i="0" dirty="0" smtClean="0">
              <a:solidFill>
                <a:srgbClr val="000000"/>
              </a:solidFill>
              <a:cs typeface="+mn-cs"/>
            </a:endParaRPr>
          </a:p>
          <a:p>
            <a:pPr defTabSz="914400" eaLnBrk="1" hangingPunct="1"/>
            <a:endParaRPr lang="en-US" altLang="en-US" sz="1400" b="0" i="0" dirty="0">
              <a:solidFill>
                <a:srgbClr val="000000"/>
              </a:solidFill>
              <a:cs typeface="+mn-cs"/>
            </a:endParaRPr>
          </a:p>
          <a:p>
            <a:pPr defTabSz="914400" eaLnBrk="1" hangingPunct="1"/>
            <a:r>
              <a:rPr lang="en-US" altLang="en-US" sz="1400" b="0" i="0" dirty="0" smtClean="0">
                <a:solidFill>
                  <a:srgbClr val="000000"/>
                </a:solidFill>
                <a:cs typeface="+mn-cs"/>
              </a:rPr>
              <a:t>Processing Type</a:t>
            </a:r>
          </a:p>
        </p:txBody>
      </p:sp>
    </p:spTree>
    <p:extLst>
      <p:ext uri="{BB962C8B-B14F-4D97-AF65-F5344CB8AC3E}">
        <p14:creationId xmlns:p14="http://schemas.microsoft.com/office/powerpoint/2010/main" val="3217906065"/>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USMEPCOM </a:t>
            </a:r>
            <a:r>
              <a:rPr lang="en-US" sz="3200" dirty="0"/>
              <a:t>Form </a:t>
            </a:r>
            <a:r>
              <a:rPr lang="en-US" sz="3200" dirty="0" smtClean="0"/>
              <a:t>727-E; </a:t>
            </a:r>
            <a:r>
              <a:rPr lang="en-US" sz="3200" dirty="0"/>
              <a:t>Processing List</a:t>
            </a:r>
          </a:p>
        </p:txBody>
      </p:sp>
      <p:pic>
        <p:nvPicPr>
          <p:cNvPr id="5" name="Picture 4"/>
          <p:cNvPicPr>
            <a:picLocks noChangeAspect="1"/>
          </p:cNvPicPr>
          <p:nvPr/>
        </p:nvPicPr>
        <p:blipFill rotWithShape="1">
          <a:blip r:embed="rId3"/>
          <a:srcRect l="15333" t="18594" r="62572" b="30613"/>
          <a:stretch/>
        </p:blipFill>
        <p:spPr>
          <a:xfrm>
            <a:off x="3174216" y="2206437"/>
            <a:ext cx="5630150" cy="3640183"/>
          </a:xfrm>
          <a:prstGeom prst="rect">
            <a:avLst/>
          </a:prstGeom>
        </p:spPr>
      </p:pic>
      <p:sp>
        <p:nvSpPr>
          <p:cNvPr id="7" name="Text Box 7"/>
          <p:cNvSpPr txBox="1">
            <a:spLocks noChangeArrowheads="1"/>
          </p:cNvSpPr>
          <p:nvPr/>
        </p:nvSpPr>
        <p:spPr bwMode="auto">
          <a:xfrm>
            <a:off x="144173" y="2499466"/>
            <a:ext cx="3331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the data fields by using &lt;TAB&gt; or &lt;ENTER&gt; </a:t>
            </a:r>
            <a:r>
              <a:rPr lang="en-US" altLang="en-US" sz="1400" b="0" i="0" dirty="0" smtClean="0">
                <a:solidFill>
                  <a:srgbClr val="000000"/>
                </a:solidFill>
              </a:rPr>
              <a:t>key</a:t>
            </a:r>
            <a:endParaRPr lang="en-US" altLang="en-US" sz="1400" b="0" i="0" dirty="0" smtClean="0">
              <a:solidFill>
                <a:srgbClr val="000000"/>
              </a:solidFill>
              <a:cs typeface="+mn-cs"/>
            </a:endParaRPr>
          </a:p>
          <a:p>
            <a:pPr defTabSz="914400" eaLnBrk="1" hangingPunct="1"/>
            <a:endParaRPr lang="en-US" altLang="en-US" sz="1400" b="0" i="0" dirty="0">
              <a:solidFill>
                <a:srgbClr val="000000"/>
              </a:solidFill>
              <a:cs typeface="+mn-cs"/>
            </a:endParaRPr>
          </a:p>
          <a:p>
            <a:pPr defTabSz="914400" eaLnBrk="1" hangingPunct="1"/>
            <a:r>
              <a:rPr lang="en-US" altLang="en-US" sz="1400" b="0" i="0" dirty="0" smtClean="0">
                <a:solidFill>
                  <a:srgbClr val="000000"/>
                </a:solidFill>
                <a:cs typeface="+mn-cs"/>
              </a:rPr>
              <a:t>Ship To Base</a:t>
            </a:r>
          </a:p>
        </p:txBody>
      </p:sp>
    </p:spTree>
    <p:extLst>
      <p:ext uri="{BB962C8B-B14F-4D97-AF65-F5344CB8AC3E}">
        <p14:creationId xmlns:p14="http://schemas.microsoft.com/office/powerpoint/2010/main" val="1793400042"/>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USMEPCOM </a:t>
            </a:r>
            <a:r>
              <a:rPr lang="en-US" sz="3200" dirty="0"/>
              <a:t>Form </a:t>
            </a:r>
            <a:r>
              <a:rPr lang="en-US" sz="3200" dirty="0" smtClean="0"/>
              <a:t>727-E; </a:t>
            </a:r>
            <a:r>
              <a:rPr lang="en-US" sz="3200" dirty="0"/>
              <a:t>Processing List</a:t>
            </a:r>
          </a:p>
        </p:txBody>
      </p:sp>
      <p:pic>
        <p:nvPicPr>
          <p:cNvPr id="3" name="Picture 2"/>
          <p:cNvPicPr>
            <a:picLocks noChangeAspect="1"/>
          </p:cNvPicPr>
          <p:nvPr/>
        </p:nvPicPr>
        <p:blipFill rotWithShape="1">
          <a:blip r:embed="rId3"/>
          <a:srcRect l="15714" t="18592" r="62286" b="30614"/>
          <a:stretch/>
        </p:blipFill>
        <p:spPr>
          <a:xfrm>
            <a:off x="3400254" y="2031162"/>
            <a:ext cx="5602727" cy="3638135"/>
          </a:xfrm>
          <a:prstGeom prst="rect">
            <a:avLst/>
          </a:prstGeom>
        </p:spPr>
      </p:pic>
      <p:sp>
        <p:nvSpPr>
          <p:cNvPr id="7" name="AutoShape 4"/>
          <p:cNvSpPr>
            <a:spLocks noChangeArrowheads="1"/>
          </p:cNvSpPr>
          <p:nvPr/>
        </p:nvSpPr>
        <p:spPr bwMode="auto">
          <a:xfrm>
            <a:off x="4113486" y="5096857"/>
            <a:ext cx="1031008" cy="135101"/>
          </a:xfrm>
          <a:prstGeom prst="wedgeRectCallout">
            <a:avLst>
              <a:gd name="adj1" fmla="val 25597"/>
              <a:gd name="adj2" fmla="val 10417"/>
            </a:avLst>
          </a:prstGeom>
          <a:solidFill>
            <a:schemeClr val="accent1"/>
          </a:solidFill>
          <a:ln w="9525">
            <a:solidFill>
              <a:schemeClr val="tx1"/>
            </a:solidFill>
            <a:miter lim="800000"/>
            <a:headEnd/>
            <a:tailEnd/>
          </a:ln>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ctr" defTabSz="914400" eaLnBrk="1" hangingPunct="1"/>
            <a:endParaRPr lang="en-US" altLang="en-US">
              <a:solidFill>
                <a:srgbClr val="000000"/>
              </a:solidFill>
              <a:cs typeface="+mn-cs"/>
            </a:endParaRPr>
          </a:p>
        </p:txBody>
      </p:sp>
      <p:sp>
        <p:nvSpPr>
          <p:cNvPr id="8" name="AutoShape 4"/>
          <p:cNvSpPr>
            <a:spLocks noChangeArrowheads="1"/>
          </p:cNvSpPr>
          <p:nvPr/>
        </p:nvSpPr>
        <p:spPr bwMode="auto">
          <a:xfrm>
            <a:off x="4113486" y="5295728"/>
            <a:ext cx="1031008" cy="87305"/>
          </a:xfrm>
          <a:prstGeom prst="wedgeRectCallout">
            <a:avLst>
              <a:gd name="adj1" fmla="val 25597"/>
              <a:gd name="adj2" fmla="val 10417"/>
            </a:avLst>
          </a:prstGeom>
          <a:solidFill>
            <a:schemeClr val="accent1"/>
          </a:solidFill>
          <a:ln w="9525">
            <a:solidFill>
              <a:schemeClr val="tx1"/>
            </a:solidFill>
            <a:miter lim="800000"/>
            <a:headEnd/>
            <a:tailEnd/>
          </a:ln>
        </p:spPr>
        <p:txBody>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algn="ctr" defTabSz="914400" eaLnBrk="1" hangingPunct="1"/>
            <a:endParaRPr lang="en-US" altLang="en-US">
              <a:solidFill>
                <a:srgbClr val="000000"/>
              </a:solidFill>
              <a:cs typeface="+mn-cs"/>
            </a:endParaRPr>
          </a:p>
        </p:txBody>
      </p:sp>
      <p:sp>
        <p:nvSpPr>
          <p:cNvPr id="10" name="Rectangle 9"/>
          <p:cNvSpPr/>
          <p:nvPr/>
        </p:nvSpPr>
        <p:spPr>
          <a:xfrm>
            <a:off x="382615" y="2568394"/>
            <a:ext cx="2651760" cy="584775"/>
          </a:xfrm>
          <a:prstGeom prst="rect">
            <a:avLst/>
          </a:prstGeom>
        </p:spPr>
        <p:txBody>
          <a:bodyPr wrap="square">
            <a:spAutoFit/>
          </a:bodyPr>
          <a:lstStyle/>
          <a:p>
            <a:r>
              <a:rPr lang="en-US" altLang="en-US" b="0" dirty="0">
                <a:solidFill>
                  <a:srgbClr val="000000"/>
                </a:solidFill>
              </a:rPr>
              <a:t>&lt;</a:t>
            </a:r>
            <a:r>
              <a:rPr lang="en-US" altLang="en-US" b="0" dirty="0" smtClean="0">
                <a:solidFill>
                  <a:srgbClr val="000000"/>
                </a:solidFill>
              </a:rPr>
              <a:t>CTRL+F7&gt; commits the data</a:t>
            </a:r>
            <a:endParaRPr lang="en-US" b="0" dirty="0">
              <a:solidFill>
                <a:srgbClr val="000000"/>
              </a:solidFill>
              <a:latin typeface="Arial" panose="020B0604020202020204" pitchFamily="34" charset="0"/>
            </a:endParaRPr>
          </a:p>
        </p:txBody>
      </p:sp>
    </p:spTree>
    <p:extLst>
      <p:ext uri="{BB962C8B-B14F-4D97-AF65-F5344CB8AC3E}">
        <p14:creationId xmlns:p14="http://schemas.microsoft.com/office/powerpoint/2010/main" val="4150798388"/>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USMEPCOM </a:t>
            </a:r>
            <a:r>
              <a:rPr lang="en-US" sz="2800" dirty="0"/>
              <a:t>Form </a:t>
            </a:r>
            <a:r>
              <a:rPr lang="en-US" sz="2800" dirty="0" smtClean="0"/>
              <a:t>727-E;</a:t>
            </a:r>
            <a:br>
              <a:rPr lang="en-US" sz="2800" dirty="0" smtClean="0"/>
            </a:br>
            <a:r>
              <a:rPr lang="en-US" sz="2800" dirty="0" smtClean="0"/>
              <a:t> </a:t>
            </a:r>
            <a:r>
              <a:rPr lang="en-US" sz="2800" dirty="0"/>
              <a:t>Processing List</a:t>
            </a:r>
          </a:p>
        </p:txBody>
      </p:sp>
      <p:pic>
        <p:nvPicPr>
          <p:cNvPr id="3" name="Picture 2"/>
          <p:cNvPicPr>
            <a:picLocks noChangeAspect="1"/>
          </p:cNvPicPr>
          <p:nvPr/>
        </p:nvPicPr>
        <p:blipFill rotWithShape="1">
          <a:blip r:embed="rId3"/>
          <a:srcRect l="15714" t="17577" r="62191" b="30952"/>
          <a:stretch/>
        </p:blipFill>
        <p:spPr>
          <a:xfrm>
            <a:off x="3166251" y="2190853"/>
            <a:ext cx="5516196" cy="3614059"/>
          </a:xfrm>
          <a:prstGeom prst="rect">
            <a:avLst/>
          </a:prstGeom>
        </p:spPr>
      </p:pic>
      <p:sp>
        <p:nvSpPr>
          <p:cNvPr id="6" name="Text Box 4"/>
          <p:cNvSpPr txBox="1">
            <a:spLocks noChangeArrowheads="1"/>
          </p:cNvSpPr>
          <p:nvPr/>
        </p:nvSpPr>
        <p:spPr bwMode="auto">
          <a:xfrm>
            <a:off x="210040" y="2541644"/>
            <a:ext cx="27954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smtClean="0">
                <a:solidFill>
                  <a:srgbClr val="000000"/>
                </a:solidFill>
                <a:cs typeface="+mn-cs"/>
              </a:rPr>
              <a:t>With all data entered and committed, the projection data record is complete (P000P)</a:t>
            </a:r>
            <a:endParaRPr lang="en-US" altLang="en-US" sz="1400" b="0" i="0" dirty="0">
              <a:solidFill>
                <a:srgbClr val="000000"/>
              </a:solidFill>
              <a:cs typeface="+mn-cs"/>
            </a:endParaRPr>
          </a:p>
        </p:txBody>
      </p:sp>
    </p:spTree>
    <p:extLst>
      <p:ext uri="{BB962C8B-B14F-4D97-AF65-F5344CB8AC3E}">
        <p14:creationId xmlns:p14="http://schemas.microsoft.com/office/powerpoint/2010/main" val="730144677"/>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0" y="1234440"/>
            <a:ext cx="9144000" cy="4389120"/>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pic>
        <p:nvPicPr>
          <p:cNvPr id="7" name="Picture 5" descr="MEPCOM 4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749" y="5137096"/>
            <a:ext cx="1445622" cy="14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1885" y="3075057"/>
            <a:ext cx="5226111"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Opening Procedures</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543465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0000"/>
                </a:solidFill>
                <a:latin typeface="Arial Black" panose="020B0A04020102020204" pitchFamily="34" charset="0"/>
              </a:rPr>
              <a:t>Check-In/Out (Applicant </a:t>
            </a:r>
            <a:r>
              <a:rPr lang="en-US" sz="2800" dirty="0" smtClean="0">
                <a:solidFill>
                  <a:srgbClr val="000000"/>
                </a:solidFill>
                <a:latin typeface="Arial Black" panose="020B0A04020102020204" pitchFamily="34" charset="0"/>
              </a:rPr>
              <a:t>Tracking/Accountability) </a:t>
            </a:r>
            <a:r>
              <a:rPr lang="en-US" sz="2800" dirty="0">
                <a:solidFill>
                  <a:srgbClr val="000000"/>
                </a:solidFill>
                <a:latin typeface="Arial Black" panose="020B0A04020102020204" pitchFamily="34" charset="0"/>
              </a:rPr>
              <a:t>Process </a:t>
            </a:r>
            <a:endParaRPr lang="en-US" sz="2800" dirty="0">
              <a:latin typeface="Arial Black" panose="020B0A04020102020204" pitchFamily="34" charset="0"/>
            </a:endParaRPr>
          </a:p>
        </p:txBody>
      </p:sp>
      <p:sp>
        <p:nvSpPr>
          <p:cNvPr id="3" name="Rectangle 2"/>
          <p:cNvSpPr/>
          <p:nvPr/>
        </p:nvSpPr>
        <p:spPr>
          <a:xfrm>
            <a:off x="338662" y="1600394"/>
            <a:ext cx="8475112" cy="5016758"/>
          </a:xfrm>
          <a:prstGeom prst="rect">
            <a:avLst/>
          </a:prstGeom>
        </p:spPr>
        <p:txBody>
          <a:bodyPr wrap="square">
            <a:spAutoFit/>
          </a:bodyPr>
          <a:lstStyle/>
          <a:p>
            <a:pPr marL="285750" indent="-285750">
              <a:buFont typeface="Wingdings" panose="05000000000000000000" pitchFamily="2" charset="2"/>
              <a:buChar char="§"/>
            </a:pPr>
            <a:r>
              <a:rPr lang="en-US" dirty="0">
                <a:cs typeface="Arial" panose="020B0604020202020204" pitchFamily="34" charset="0"/>
              </a:rPr>
              <a:t>The MEPS will biometrically check-in (</a:t>
            </a:r>
            <a:r>
              <a:rPr lang="en-US" dirty="0" smtClean="0">
                <a:cs typeface="Arial" panose="020B0604020202020204" pitchFamily="34" charset="0"/>
              </a:rPr>
              <a:t>T000I</a:t>
            </a:r>
            <a:r>
              <a:rPr lang="en-US" dirty="0">
                <a:cs typeface="Arial" panose="020B0604020202020204" pitchFamily="34" charset="0"/>
              </a:rPr>
              <a:t>) applicants upon their arrival at the MEPS. </a:t>
            </a:r>
            <a:endParaRPr lang="en-US" dirty="0" smtClean="0">
              <a:cs typeface="Arial" panose="020B0604020202020204" pitchFamily="34" charset="0"/>
            </a:endParaRPr>
          </a:p>
          <a:p>
            <a:pPr marL="285750" indent="-285750">
              <a:buFont typeface="Wingdings" panose="05000000000000000000" pitchFamily="2" charset="2"/>
              <a:buChar char="§"/>
            </a:pPr>
            <a:endParaRPr lang="en-US" dirty="0">
              <a:cs typeface="Arial" panose="020B0604020202020204" pitchFamily="34" charset="0"/>
            </a:endParaRPr>
          </a:p>
          <a:p>
            <a:pPr marL="285750" indent="-285750">
              <a:buFont typeface="Wingdings" panose="05000000000000000000" pitchFamily="2" charset="2"/>
              <a:buChar char="§"/>
            </a:pPr>
            <a:r>
              <a:rPr lang="en-US" dirty="0" smtClean="0">
                <a:cs typeface="Arial" panose="020B0604020202020204" pitchFamily="34" charset="0"/>
              </a:rPr>
              <a:t>All </a:t>
            </a:r>
            <a:r>
              <a:rPr lang="en-US" dirty="0">
                <a:cs typeface="Arial" panose="020B0604020202020204" pitchFamily="34" charset="0"/>
              </a:rPr>
              <a:t>applicants that come to the MEPS will be biometrically checked in and out by each MEPS functional area (Testing, Medical, Operations and Service Liaison) </a:t>
            </a:r>
            <a:r>
              <a:rPr lang="en-US" dirty="0" smtClean="0">
                <a:cs typeface="Arial" panose="020B0604020202020204" pitchFamily="34" charset="0"/>
              </a:rPr>
              <a:t>and </a:t>
            </a:r>
            <a:r>
              <a:rPr lang="en-US" dirty="0">
                <a:cs typeface="Arial" panose="020B0604020202020204" pitchFamily="34" charset="0"/>
              </a:rPr>
              <a:t>at the Control Desk. </a:t>
            </a:r>
            <a:r>
              <a:rPr lang="en-US" dirty="0">
                <a:solidFill>
                  <a:srgbClr val="000000"/>
                </a:solidFill>
              </a:rPr>
              <a:t>In the event e-Security is not available, MEPS will still be required to check applicants in and out of every functional area.  </a:t>
            </a:r>
            <a:endParaRPr lang="en-US" dirty="0" smtClean="0">
              <a:cs typeface="Arial" panose="020B0604020202020204" pitchFamily="34" charset="0"/>
            </a:endParaRPr>
          </a:p>
          <a:p>
            <a:pPr marL="285750" indent="-285750">
              <a:buFont typeface="Wingdings" panose="05000000000000000000" pitchFamily="2" charset="2"/>
              <a:buChar char="§"/>
            </a:pPr>
            <a:endParaRPr lang="en-US" dirty="0" smtClean="0">
              <a:solidFill>
                <a:srgbClr val="000000"/>
              </a:solidFill>
              <a:cs typeface="Arial" panose="020B0604020202020204" pitchFamily="34" charset="0"/>
            </a:endParaRPr>
          </a:p>
          <a:p>
            <a:pPr marL="285750" indent="-285750">
              <a:buFont typeface="Wingdings" panose="05000000000000000000" pitchFamily="2" charset="2"/>
              <a:buChar char="§"/>
            </a:pPr>
            <a:r>
              <a:rPr lang="en-US" dirty="0" smtClean="0">
                <a:solidFill>
                  <a:srgbClr val="000000"/>
                </a:solidFill>
                <a:cs typeface="Arial" panose="020B0604020202020204" pitchFamily="34" charset="0"/>
              </a:rPr>
              <a:t>SL/GCs </a:t>
            </a:r>
            <a:r>
              <a:rPr lang="en-US" dirty="0">
                <a:solidFill>
                  <a:srgbClr val="000000"/>
                </a:solidFill>
                <a:cs typeface="Arial" panose="020B0604020202020204" pitchFamily="34" charset="0"/>
              </a:rPr>
              <a:t>should understand and follow these procedures as well. Statistics for time spent in a functional area is a </a:t>
            </a:r>
            <a:r>
              <a:rPr lang="en-US" dirty="0" smtClean="0">
                <a:solidFill>
                  <a:srgbClr val="000000"/>
                </a:solidFill>
                <a:cs typeface="Arial" panose="020B0604020202020204" pitchFamily="34" charset="0"/>
              </a:rPr>
              <a:t>USMEPCOM Command </a:t>
            </a:r>
            <a:r>
              <a:rPr lang="en-US" dirty="0">
                <a:solidFill>
                  <a:srgbClr val="000000"/>
                </a:solidFill>
                <a:cs typeface="Arial" panose="020B0604020202020204" pitchFamily="34" charset="0"/>
              </a:rPr>
              <a:t>interest item. </a:t>
            </a:r>
            <a:endParaRPr lang="en-US" dirty="0" smtClean="0">
              <a:solidFill>
                <a:srgbClr val="000000"/>
              </a:solidFill>
              <a:cs typeface="Arial" panose="020B0604020202020204" pitchFamily="34" charset="0"/>
            </a:endParaRPr>
          </a:p>
          <a:p>
            <a:endParaRPr lang="en-US" dirty="0">
              <a:solidFill>
                <a:srgbClr val="000000"/>
              </a:solidFill>
              <a:cs typeface="Arial" panose="020B0604020202020204" pitchFamily="34" charset="0"/>
            </a:endParaRPr>
          </a:p>
          <a:p>
            <a:pPr marL="285750" indent="-285750">
              <a:buFont typeface="Wingdings" panose="05000000000000000000" pitchFamily="2" charset="2"/>
              <a:buChar char="§"/>
            </a:pPr>
            <a:r>
              <a:rPr lang="en-US" dirty="0"/>
              <a:t>SL/GC will not delete or modify projection records on the day of processing. </a:t>
            </a:r>
            <a:r>
              <a:rPr lang="en-US" dirty="0">
                <a:solidFill>
                  <a:srgbClr val="000000"/>
                </a:solidFill>
              </a:rPr>
              <a:t>Do not re-project an applicant until they have been checked-out of the MEPS (T000O). </a:t>
            </a:r>
            <a:endParaRPr lang="en-US" dirty="0" smtClean="0">
              <a:solidFill>
                <a:srgbClr val="000000"/>
              </a:solidFill>
              <a:cs typeface="Arial" panose="020B0604020202020204" pitchFamily="34" charset="0"/>
            </a:endParaRPr>
          </a:p>
          <a:p>
            <a:pPr marL="285750" indent="-285750">
              <a:buFont typeface="Wingdings" panose="05000000000000000000" pitchFamily="2" charset="2"/>
              <a:buChar char="§"/>
            </a:pPr>
            <a:endParaRPr lang="en-US" dirty="0">
              <a:solidFill>
                <a:srgbClr val="000000"/>
              </a:solidFill>
              <a:cs typeface="Arial" panose="020B0604020202020204" pitchFamily="34" charset="0"/>
            </a:endParaRPr>
          </a:p>
          <a:p>
            <a:pPr marL="285750" indent="-285750">
              <a:buFont typeface="Wingdings" panose="05000000000000000000" pitchFamily="2" charset="2"/>
              <a:buChar char="§"/>
            </a:pPr>
            <a:r>
              <a:rPr lang="en-US" dirty="0">
                <a:cs typeface="Arial" panose="020B0604020202020204" pitchFamily="34" charset="0"/>
              </a:rPr>
              <a:t>MEPS personnel will MEPS-Out (MOT) an applicant when further processing is not required and there is not an expectation the applicant will return at the end of the processing day. </a:t>
            </a:r>
            <a:endParaRPr lang="en-US" dirty="0" smtClean="0">
              <a:cs typeface="Arial" panose="020B0604020202020204" pitchFamily="34" charset="0"/>
            </a:endParaRPr>
          </a:p>
          <a:p>
            <a:endParaRPr lang="en-US" dirty="0" smtClean="0">
              <a:cs typeface="Arial" panose="020B0604020202020204" pitchFamily="34" charset="0"/>
            </a:endParaRPr>
          </a:p>
          <a:p>
            <a:pPr marL="285750" indent="-285750">
              <a:buFont typeface="Wingdings" panose="05000000000000000000" pitchFamily="2" charset="2"/>
              <a:buChar char="§"/>
            </a:pPr>
            <a:r>
              <a:rPr lang="en-US" dirty="0"/>
              <a:t>Contact a MEPS operations representative if you have questions</a:t>
            </a:r>
            <a:r>
              <a:rPr lang="en-US" dirty="0">
                <a:solidFill>
                  <a:srgbClr val="000000"/>
                </a:solidFill>
              </a:rPr>
              <a:t>.</a:t>
            </a:r>
          </a:p>
          <a:p>
            <a:pPr marL="285750" indent="-285750">
              <a:buFont typeface="Wingdings" panose="05000000000000000000" pitchFamily="2" charset="2"/>
              <a:buChar char="§"/>
            </a:pPr>
            <a:endParaRPr lang="en-US" dirty="0">
              <a:cs typeface="Arial" panose="020B0604020202020204" pitchFamily="34" charset="0"/>
            </a:endParaRPr>
          </a:p>
        </p:txBody>
      </p:sp>
    </p:spTree>
    <p:extLst>
      <p:ext uri="{BB962C8B-B14F-4D97-AF65-F5344CB8AC3E}">
        <p14:creationId xmlns:p14="http://schemas.microsoft.com/office/powerpoint/2010/main" val="3891834508"/>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Check-In/Out</a:t>
            </a:r>
            <a:endParaRPr lang="en-US" dirty="0"/>
          </a:p>
        </p:txBody>
      </p:sp>
      <p:pic>
        <p:nvPicPr>
          <p:cNvPr id="3" name="Picture 2"/>
          <p:cNvPicPr>
            <a:picLocks noChangeAspect="1"/>
          </p:cNvPicPr>
          <p:nvPr/>
        </p:nvPicPr>
        <p:blipFill rotWithShape="1">
          <a:blip r:embed="rId3"/>
          <a:srcRect l="12286" t="17577" r="60381" b="9957"/>
          <a:stretch/>
        </p:blipFill>
        <p:spPr>
          <a:xfrm>
            <a:off x="583474" y="1455571"/>
            <a:ext cx="8116795" cy="4884269"/>
          </a:xfrm>
          <a:prstGeom prst="rect">
            <a:avLst/>
          </a:prstGeom>
        </p:spPr>
      </p:pic>
      <p:sp>
        <p:nvSpPr>
          <p:cNvPr id="4" name="Rectangular Callout 3"/>
          <p:cNvSpPr/>
          <p:nvPr/>
        </p:nvSpPr>
        <p:spPr bwMode="auto">
          <a:xfrm>
            <a:off x="4171608" y="1820092"/>
            <a:ext cx="2011478" cy="1077218"/>
          </a:xfrm>
          <a:prstGeom prst="wedgeRectCallout">
            <a:avLst>
              <a:gd name="adj1" fmla="val -97024"/>
              <a:gd name="adj2" fmla="val -39846"/>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Applicant location should be known at all times, during processing.</a:t>
            </a:r>
          </a:p>
        </p:txBody>
      </p:sp>
    </p:spTree>
    <p:extLst>
      <p:ext uri="{BB962C8B-B14F-4D97-AF65-F5344CB8AC3E}">
        <p14:creationId xmlns:p14="http://schemas.microsoft.com/office/powerpoint/2010/main" val="1925387263"/>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Check-In/Check-Out; TA01</a:t>
            </a:r>
            <a:endParaRPr lang="en-US" dirty="0"/>
          </a:p>
        </p:txBody>
      </p:sp>
      <p:pic>
        <p:nvPicPr>
          <p:cNvPr id="4" name="Picture 3"/>
          <p:cNvPicPr/>
          <p:nvPr/>
        </p:nvPicPr>
        <p:blipFill rotWithShape="1">
          <a:blip r:embed="rId3"/>
          <a:srcRect l="12627" t="30386" r="64530" b="13786"/>
          <a:stretch/>
        </p:blipFill>
        <p:spPr bwMode="auto">
          <a:xfrm>
            <a:off x="4127863" y="1839187"/>
            <a:ext cx="4694668" cy="403039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52400" y="1579717"/>
            <a:ext cx="3740331" cy="4616648"/>
          </a:xfrm>
          <a:prstGeom prst="rect">
            <a:avLst/>
          </a:prstGeom>
        </p:spPr>
        <p:txBody>
          <a:bodyPr wrap="square">
            <a:spAutoFit/>
          </a:bodyPr>
          <a:lstStyle/>
          <a:p>
            <a:r>
              <a:rPr lang="en-US" sz="1400" dirty="0">
                <a:solidFill>
                  <a:srgbClr val="000000"/>
                </a:solidFill>
                <a:latin typeface="Arial" panose="020B0604020202020204" pitchFamily="34" charset="0"/>
              </a:rPr>
              <a:t>Applicant Location in MEPS (6) Query </a:t>
            </a:r>
            <a:endParaRPr lang="en-US" sz="1400" dirty="0" smtClean="0">
              <a:solidFill>
                <a:srgbClr val="000000"/>
              </a:solidFill>
              <a:latin typeface="Arial" panose="020B0604020202020204" pitchFamily="34" charset="0"/>
            </a:endParaRPr>
          </a:p>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Enter </a:t>
            </a:r>
            <a:r>
              <a:rPr lang="en-US" sz="1400" dirty="0">
                <a:solidFill>
                  <a:srgbClr val="000000"/>
                </a:solidFill>
                <a:latin typeface="Arial" panose="020B0604020202020204" pitchFamily="34" charset="0"/>
              </a:rPr>
              <a:t>'X' </a:t>
            </a:r>
            <a:r>
              <a:rPr lang="en-US" sz="1400" b="0" dirty="0">
                <a:solidFill>
                  <a:srgbClr val="000000"/>
                </a:solidFill>
                <a:latin typeface="Arial" panose="020B0604020202020204" pitchFamily="34" charset="0"/>
              </a:rPr>
              <a:t>in APPLICANT LOCATION IN MEPS selection 6. Press &lt;</a:t>
            </a:r>
            <a:r>
              <a:rPr lang="en-US" sz="1400" b="0" dirty="0" smtClean="0">
                <a:solidFill>
                  <a:srgbClr val="000000"/>
                </a:solidFill>
                <a:latin typeface="Arial" panose="020B0604020202020204" pitchFamily="34" charset="0"/>
              </a:rPr>
              <a:t>ENTER&gt;.</a:t>
            </a:r>
          </a:p>
          <a:p>
            <a:r>
              <a:rPr lang="en-US" sz="1400" b="0" dirty="0" smtClean="0">
                <a:solidFill>
                  <a:srgbClr val="000000"/>
                </a:solidFill>
                <a:latin typeface="Arial" panose="020B0604020202020204" pitchFamily="34" charset="0"/>
              </a:rPr>
              <a:t> </a:t>
            </a:r>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SSN – enter the Social Security Number and press &lt;</a:t>
            </a:r>
            <a:r>
              <a:rPr lang="en-US" sz="1400" b="0" dirty="0" smtClean="0">
                <a:solidFill>
                  <a:srgbClr val="000000"/>
                </a:solidFill>
                <a:latin typeface="Arial" panose="020B0604020202020204" pitchFamily="34" charset="0"/>
              </a:rPr>
              <a:t>ENTER&gt;. </a:t>
            </a:r>
          </a:p>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 If SSN is found, the applicant's data will be displayed on TA01 </a:t>
            </a:r>
            <a:r>
              <a:rPr lang="en-US" sz="1400" b="0" dirty="0" smtClean="0">
                <a:solidFill>
                  <a:srgbClr val="000000"/>
                </a:solidFill>
                <a:latin typeface="Arial" panose="020B0604020202020204" pitchFamily="34" charset="0"/>
              </a:rPr>
              <a:t>Check-In </a:t>
            </a:r>
            <a:r>
              <a:rPr lang="en-US" sz="1400" b="0" dirty="0">
                <a:solidFill>
                  <a:srgbClr val="000000"/>
                </a:solidFill>
                <a:latin typeface="Arial" panose="020B0604020202020204" pitchFamily="34" charset="0"/>
              </a:rPr>
              <a:t>/ </a:t>
            </a:r>
            <a:r>
              <a:rPr lang="en-US" sz="1400" b="0" dirty="0" smtClean="0">
                <a:solidFill>
                  <a:srgbClr val="000000"/>
                </a:solidFill>
                <a:latin typeface="Arial" panose="020B0604020202020204" pitchFamily="34" charset="0"/>
              </a:rPr>
              <a:t>Check-Out screen.</a:t>
            </a:r>
          </a:p>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 If not found a message will be displayed, “CAN ONLY VIEW APPLICANT LOCATION FOR ENTERED SPF” or “TRACKING DATA DOES NOT EXIST”. </a:t>
            </a:r>
            <a:endParaRPr lang="en-US" sz="1400" b="0" dirty="0" smtClean="0">
              <a:solidFill>
                <a:srgbClr val="000000"/>
              </a:solidFill>
              <a:latin typeface="Arial" panose="020B0604020202020204" pitchFamily="34" charset="0"/>
            </a:endParaRPr>
          </a:p>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Use the &lt;</a:t>
            </a:r>
            <a:r>
              <a:rPr lang="en-US" sz="1400" b="0" dirty="0" smtClean="0">
                <a:solidFill>
                  <a:srgbClr val="000000"/>
                </a:solidFill>
                <a:latin typeface="Arial" panose="020B0604020202020204" pitchFamily="34" charset="0"/>
              </a:rPr>
              <a:t>UP/DOWN ARROW&gt; </a:t>
            </a:r>
            <a:r>
              <a:rPr lang="en-US" sz="1400" b="0" dirty="0">
                <a:solidFill>
                  <a:srgbClr val="000000"/>
                </a:solidFill>
                <a:latin typeface="Arial" panose="020B0604020202020204" pitchFamily="34" charset="0"/>
              </a:rPr>
              <a:t>or Scroll Bar to view the Tracking Roll-Up list</a:t>
            </a:r>
            <a:r>
              <a:rPr lang="en-US" sz="1400" b="0" dirty="0" smtClean="0">
                <a:solidFill>
                  <a:srgbClr val="000000"/>
                </a:solidFill>
                <a:latin typeface="Arial" panose="020B0604020202020204" pitchFamily="34" charset="0"/>
              </a:rPr>
              <a:t>.</a:t>
            </a:r>
          </a:p>
          <a:p>
            <a:r>
              <a:rPr lang="en-US" sz="1400" b="0" dirty="0" smtClean="0">
                <a:solidFill>
                  <a:srgbClr val="000000"/>
                </a:solidFill>
                <a:latin typeface="Arial" panose="020B0604020202020204" pitchFamily="34" charset="0"/>
              </a:rPr>
              <a:t>Press &lt;CTRL+F4</a:t>
            </a:r>
            <a:r>
              <a:rPr lang="en-US" sz="1400" b="0" dirty="0">
                <a:solidFill>
                  <a:srgbClr val="000000"/>
                </a:solidFill>
                <a:latin typeface="Arial" panose="020B0604020202020204" pitchFamily="34" charset="0"/>
              </a:rPr>
              <a:t>&gt; to exit the Tracking Roll-Up list. </a:t>
            </a:r>
            <a:endParaRPr lang="en-US" sz="1400" dirty="0"/>
          </a:p>
        </p:txBody>
      </p:sp>
    </p:spTree>
    <p:extLst>
      <p:ext uri="{BB962C8B-B14F-4D97-AF65-F5344CB8AC3E}">
        <p14:creationId xmlns:p14="http://schemas.microsoft.com/office/powerpoint/2010/main" val="4071117861"/>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170086" y="271381"/>
            <a:ext cx="4878259" cy="584775"/>
          </a:xfrm>
          <a:prstGeom prst="rect">
            <a:avLst/>
          </a:prstGeom>
          <a:noFill/>
          <a:ln w="9525">
            <a:noFill/>
            <a:miter lim="800000"/>
            <a:headEnd/>
            <a:tailEnd/>
          </a:ln>
        </p:spPr>
        <p:txBody>
          <a:bodyPr wrap="none">
            <a:spAutoFit/>
          </a:bodyPr>
          <a:lstStyle/>
          <a:p>
            <a:r>
              <a:rPr lang="en-US" sz="3200" dirty="0" smtClean="0"/>
              <a:t>USMIRS Report Printing</a:t>
            </a:r>
            <a:endParaRPr lang="en-US" sz="3200" dirty="0"/>
          </a:p>
        </p:txBody>
      </p:sp>
      <p:pic>
        <p:nvPicPr>
          <p:cNvPr id="2" name="Picture 1"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37" y="1198122"/>
            <a:ext cx="4330465" cy="5659878"/>
          </a:xfrm>
          <a:prstGeom prst="rect">
            <a:avLst/>
          </a:prstGeom>
        </p:spPr>
      </p:pic>
      <p:pic>
        <p:nvPicPr>
          <p:cNvPr id="3" name="Picture 2" hidden="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255" y="1201789"/>
            <a:ext cx="4322525" cy="5660136"/>
          </a:xfrm>
          <a:prstGeom prst="rect">
            <a:avLst/>
          </a:prstGeom>
        </p:spPr>
      </p:pic>
      <p:sp>
        <p:nvSpPr>
          <p:cNvPr id="6" name="Text Box 4"/>
          <p:cNvSpPr txBox="1">
            <a:spLocks noChangeArrowheads="1"/>
          </p:cNvSpPr>
          <p:nvPr/>
        </p:nvSpPr>
        <p:spPr bwMode="auto">
          <a:xfrm>
            <a:off x="348343" y="1779545"/>
            <a:ext cx="343988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a:solidFill>
                  <a:srgbClr val="000000"/>
                </a:solidFill>
                <a:latin typeface="Arial"/>
                <a:cs typeface="+mn-cs"/>
              </a:rPr>
              <a:t>HOW &amp; WHEN TO PRINT A </a:t>
            </a:r>
            <a:r>
              <a:rPr lang="en-US" altLang="en-US" dirty="0" smtClean="0">
                <a:solidFill>
                  <a:srgbClr val="000000"/>
                </a:solidFill>
                <a:latin typeface="Arial"/>
                <a:cs typeface="+mn-cs"/>
              </a:rPr>
              <a:t>USMEPCOM Form 727-E </a:t>
            </a:r>
            <a:r>
              <a:rPr lang="en-US" altLang="en-US" dirty="0">
                <a:solidFill>
                  <a:srgbClr val="000000"/>
                </a:solidFill>
                <a:latin typeface="Arial"/>
                <a:cs typeface="+mn-cs"/>
              </a:rPr>
              <a:t>PL </a:t>
            </a:r>
          </a:p>
          <a:p>
            <a:pPr defTabSz="914400"/>
            <a:endParaRPr lang="en-US" altLang="en-US" dirty="0">
              <a:solidFill>
                <a:srgbClr val="000000"/>
              </a:solidFill>
              <a:latin typeface="Arial"/>
              <a:cs typeface="+mn-cs"/>
            </a:endParaRPr>
          </a:p>
          <a:p>
            <a:pPr defTabSz="914400"/>
            <a:r>
              <a:rPr lang="en-US" altLang="en-US" dirty="0">
                <a:solidFill>
                  <a:srgbClr val="000000"/>
                </a:solidFill>
                <a:latin typeface="Arial"/>
                <a:cs typeface="+mn-cs"/>
              </a:rPr>
              <a:t>-IN THE MORNING TO LIST WHO IS </a:t>
            </a:r>
            <a:r>
              <a:rPr lang="en-US" altLang="en-US" dirty="0" smtClean="0">
                <a:solidFill>
                  <a:srgbClr val="000000"/>
                </a:solidFill>
                <a:latin typeface="Arial"/>
                <a:cs typeface="+mn-cs"/>
              </a:rPr>
              <a:t>PROCESSING</a:t>
            </a:r>
          </a:p>
          <a:p>
            <a:pPr defTabSz="914400"/>
            <a:endParaRPr lang="en-US" altLang="en-US" dirty="0">
              <a:solidFill>
                <a:srgbClr val="000000"/>
              </a:solidFill>
              <a:latin typeface="Arial"/>
              <a:cs typeface="+mn-cs"/>
            </a:endParaRPr>
          </a:p>
          <a:p>
            <a:pPr defTabSz="914400"/>
            <a:r>
              <a:rPr lang="en-US" altLang="en-US" dirty="0">
                <a:solidFill>
                  <a:srgbClr val="000000"/>
                </a:solidFill>
                <a:latin typeface="Arial"/>
                <a:cs typeface="+mn-cs"/>
              </a:rPr>
              <a:t>-TO TURN IN THE </a:t>
            </a:r>
            <a:r>
              <a:rPr lang="en-US" altLang="en-US" dirty="0" smtClean="0">
                <a:solidFill>
                  <a:srgbClr val="000000"/>
                </a:solidFill>
                <a:latin typeface="Arial"/>
                <a:cs typeface="+mn-cs"/>
              </a:rPr>
              <a:t>LUNCH ROSTER</a:t>
            </a:r>
          </a:p>
          <a:p>
            <a:pPr defTabSz="914400"/>
            <a:endParaRPr lang="en-US" altLang="en-US" dirty="0">
              <a:solidFill>
                <a:srgbClr val="000000"/>
              </a:solidFill>
              <a:latin typeface="Arial"/>
              <a:cs typeface="+mn-cs"/>
            </a:endParaRPr>
          </a:p>
          <a:p>
            <a:pPr defTabSz="914400"/>
            <a:r>
              <a:rPr lang="en-US" altLang="en-US" dirty="0">
                <a:solidFill>
                  <a:srgbClr val="000000"/>
                </a:solidFill>
                <a:latin typeface="Arial"/>
                <a:cs typeface="+mn-cs"/>
              </a:rPr>
              <a:t>-TO TURN IN NEXT DAY </a:t>
            </a:r>
            <a:r>
              <a:rPr lang="en-US" altLang="en-US" dirty="0" smtClean="0">
                <a:solidFill>
                  <a:srgbClr val="000000"/>
                </a:solidFill>
                <a:latin typeface="Arial"/>
                <a:cs typeface="+mn-cs"/>
              </a:rPr>
              <a:t>PROJECTIONS</a:t>
            </a:r>
          </a:p>
          <a:p>
            <a:pPr defTabSz="914400"/>
            <a:endParaRPr lang="en-US" altLang="en-US" dirty="0">
              <a:solidFill>
                <a:srgbClr val="000000"/>
              </a:solidFill>
              <a:latin typeface="Arial"/>
              <a:cs typeface="+mn-cs"/>
            </a:endParaRPr>
          </a:p>
          <a:p>
            <a:pPr defTabSz="914400"/>
            <a:r>
              <a:rPr lang="en-US" altLang="en-US" dirty="0">
                <a:solidFill>
                  <a:srgbClr val="000000"/>
                </a:solidFill>
                <a:latin typeface="Arial"/>
                <a:cs typeface="+mn-cs"/>
              </a:rPr>
              <a:t>-TO TURN IN </a:t>
            </a:r>
            <a:r>
              <a:rPr lang="en-US" altLang="en-US" dirty="0" smtClean="0">
                <a:solidFill>
                  <a:srgbClr val="000000"/>
                </a:solidFill>
                <a:latin typeface="Arial"/>
                <a:cs typeface="+mn-cs"/>
              </a:rPr>
              <a:t>LODGING</a:t>
            </a:r>
          </a:p>
          <a:p>
            <a:pPr defTabSz="914400"/>
            <a:endParaRPr lang="en-US" altLang="en-US" dirty="0">
              <a:solidFill>
                <a:srgbClr val="000000"/>
              </a:solidFill>
              <a:latin typeface="Arial"/>
              <a:cs typeface="+mn-cs"/>
            </a:endParaRPr>
          </a:p>
          <a:p>
            <a:pPr defTabSz="914400"/>
            <a:r>
              <a:rPr lang="en-US" altLang="en-US" dirty="0">
                <a:solidFill>
                  <a:srgbClr val="000000"/>
                </a:solidFill>
                <a:latin typeface="Arial"/>
                <a:cs typeface="+mn-cs"/>
              </a:rPr>
              <a:t>-ANY SPECIAL INSTANCES</a:t>
            </a:r>
          </a:p>
        </p:txBody>
      </p:sp>
      <p:pic>
        <p:nvPicPr>
          <p:cNvPr id="7" name="Picture 6"/>
          <p:cNvPicPr>
            <a:picLocks noChangeAspect="1"/>
          </p:cNvPicPr>
          <p:nvPr/>
        </p:nvPicPr>
        <p:blipFill rotWithShape="1">
          <a:blip r:embed="rId6"/>
          <a:srcRect l="15429" t="16561" r="56952" b="13683"/>
          <a:stretch/>
        </p:blipFill>
        <p:spPr>
          <a:xfrm>
            <a:off x="4328160" y="1779545"/>
            <a:ext cx="4371703" cy="3445598"/>
          </a:xfrm>
          <a:prstGeom prst="rect">
            <a:avLst/>
          </a:prstGeom>
        </p:spPr>
      </p:pic>
    </p:spTree>
    <p:extLst>
      <p:ext uri="{BB962C8B-B14F-4D97-AF65-F5344CB8AC3E}">
        <p14:creationId xmlns:p14="http://schemas.microsoft.com/office/powerpoint/2010/main" val="1506743838"/>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344422" y="49460"/>
            <a:ext cx="6635150" cy="1077218"/>
          </a:xfrm>
          <a:prstGeom prst="rect">
            <a:avLst/>
          </a:prstGeom>
          <a:noFill/>
          <a:ln w="9525">
            <a:noFill/>
            <a:miter lim="800000"/>
            <a:headEnd/>
            <a:tailEnd/>
          </a:ln>
        </p:spPr>
        <p:txBody>
          <a:bodyPr wrap="none">
            <a:spAutoFit/>
          </a:bodyPr>
          <a:lstStyle/>
          <a:p>
            <a:pPr algn="ctr"/>
            <a:r>
              <a:rPr lang="en-US" sz="3200" dirty="0" smtClean="0"/>
              <a:t>Print USMEPCOM Form 727-E PL</a:t>
            </a:r>
          </a:p>
          <a:p>
            <a:pPr algn="ctr"/>
            <a:r>
              <a:rPr lang="en-US" sz="3200" dirty="0" smtClean="0"/>
              <a:t>(CN02)</a:t>
            </a:r>
            <a:endParaRPr lang="en-US" sz="3200" dirty="0"/>
          </a:p>
        </p:txBody>
      </p:sp>
      <p:pic>
        <p:nvPicPr>
          <p:cNvPr id="2" name="Picture 1" hid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37" y="1198122"/>
            <a:ext cx="4330465" cy="5659878"/>
          </a:xfrm>
          <a:prstGeom prst="rect">
            <a:avLst/>
          </a:prstGeom>
        </p:spPr>
      </p:pic>
      <p:pic>
        <p:nvPicPr>
          <p:cNvPr id="3" name="Picture 2" hidden="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255" y="1201789"/>
            <a:ext cx="4322525" cy="5660136"/>
          </a:xfrm>
          <a:prstGeom prst="rect">
            <a:avLst/>
          </a:prstGeom>
        </p:spPr>
      </p:pic>
      <p:sp>
        <p:nvSpPr>
          <p:cNvPr id="6" name="Text Box 4"/>
          <p:cNvSpPr txBox="1">
            <a:spLocks noChangeArrowheads="1"/>
          </p:cNvSpPr>
          <p:nvPr/>
        </p:nvSpPr>
        <p:spPr bwMode="auto">
          <a:xfrm>
            <a:off x="365761" y="1838655"/>
            <a:ext cx="343988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smtClean="0">
                <a:solidFill>
                  <a:srgbClr val="000000"/>
                </a:solidFill>
                <a:latin typeface="Arial"/>
                <a:cs typeface="+mn-cs"/>
              </a:rPr>
              <a:t>Step 1. Select the projected processing date.</a:t>
            </a:r>
          </a:p>
          <a:p>
            <a:pPr defTabSz="914400"/>
            <a:endParaRPr lang="en-US" altLang="en-US" dirty="0">
              <a:solidFill>
                <a:srgbClr val="000000"/>
              </a:solidFill>
              <a:latin typeface="Arial"/>
              <a:cs typeface="+mn-cs"/>
            </a:endParaRPr>
          </a:p>
          <a:p>
            <a:pPr defTabSz="914400"/>
            <a:r>
              <a:rPr lang="en-US" altLang="en-US" dirty="0" smtClean="0">
                <a:solidFill>
                  <a:srgbClr val="000000"/>
                </a:solidFill>
                <a:latin typeface="Arial"/>
                <a:cs typeface="+mn-cs"/>
              </a:rPr>
              <a:t>Additional selections are:</a:t>
            </a:r>
          </a:p>
          <a:p>
            <a:pPr defTabSz="914400"/>
            <a:r>
              <a:rPr lang="en-US" altLang="en-US" dirty="0" smtClean="0">
                <a:solidFill>
                  <a:srgbClr val="000000"/>
                </a:solidFill>
                <a:latin typeface="Arial"/>
                <a:cs typeface="+mn-cs"/>
              </a:rPr>
              <a:t>Step 2. SPF</a:t>
            </a:r>
          </a:p>
          <a:p>
            <a:pPr defTabSz="914400"/>
            <a:r>
              <a:rPr lang="en-US" altLang="en-US" dirty="0" smtClean="0">
                <a:solidFill>
                  <a:srgbClr val="000000"/>
                </a:solidFill>
                <a:latin typeface="Arial"/>
                <a:cs typeface="+mn-cs"/>
              </a:rPr>
              <a:t>Step 3. Projection Type</a:t>
            </a:r>
          </a:p>
          <a:p>
            <a:pPr defTabSz="914400"/>
            <a:r>
              <a:rPr lang="en-US" altLang="en-US" dirty="0" smtClean="0">
                <a:solidFill>
                  <a:srgbClr val="000000"/>
                </a:solidFill>
                <a:latin typeface="Arial"/>
                <a:cs typeface="+mn-cs"/>
              </a:rPr>
              <a:t>Step 4. Processing Type</a:t>
            </a:r>
          </a:p>
          <a:p>
            <a:pPr defTabSz="914400"/>
            <a:r>
              <a:rPr lang="en-US" altLang="en-US" dirty="0" smtClean="0">
                <a:solidFill>
                  <a:srgbClr val="000000"/>
                </a:solidFill>
                <a:latin typeface="Arial"/>
                <a:cs typeface="+mn-cs"/>
              </a:rPr>
              <a:t>Step 5. Projection Time</a:t>
            </a:r>
          </a:p>
          <a:p>
            <a:pPr defTabSz="914400"/>
            <a:r>
              <a:rPr lang="en-US" altLang="en-US" dirty="0" smtClean="0">
                <a:solidFill>
                  <a:srgbClr val="000000"/>
                </a:solidFill>
                <a:latin typeface="Arial"/>
                <a:cs typeface="+mn-cs"/>
              </a:rPr>
              <a:t>Step 6. Print Pages</a:t>
            </a:r>
          </a:p>
          <a:p>
            <a:pPr defTabSz="914400"/>
            <a:r>
              <a:rPr lang="en-US" altLang="en-US" dirty="0" smtClean="0">
                <a:solidFill>
                  <a:srgbClr val="000000"/>
                </a:solidFill>
                <a:latin typeface="Arial"/>
                <a:cs typeface="+mn-cs"/>
              </a:rPr>
              <a:t>Sort By Sex</a:t>
            </a:r>
          </a:p>
          <a:p>
            <a:pPr defTabSz="914400"/>
            <a:r>
              <a:rPr lang="en-US" altLang="en-US" dirty="0" smtClean="0">
                <a:solidFill>
                  <a:srgbClr val="000000"/>
                </a:solidFill>
                <a:latin typeface="Arial"/>
                <a:cs typeface="+mn-cs"/>
              </a:rPr>
              <a:t>Sort By SSN</a:t>
            </a:r>
          </a:p>
          <a:p>
            <a:pPr defTabSz="914400"/>
            <a:endParaRPr lang="en-US" altLang="en-US" dirty="0">
              <a:solidFill>
                <a:srgbClr val="000000"/>
              </a:solidFill>
              <a:latin typeface="Arial"/>
              <a:cs typeface="+mn-cs"/>
            </a:endParaRPr>
          </a:p>
          <a:p>
            <a:pPr defTabSz="914400"/>
            <a:r>
              <a:rPr lang="en-US" altLang="en-US" dirty="0" smtClean="0">
                <a:solidFill>
                  <a:srgbClr val="000000"/>
                </a:solidFill>
                <a:latin typeface="Arial"/>
                <a:cs typeface="+mn-cs"/>
              </a:rPr>
              <a:t>Proceed to review each step</a:t>
            </a:r>
            <a:endParaRPr lang="en-US" altLang="en-US" dirty="0">
              <a:solidFill>
                <a:srgbClr val="000000"/>
              </a:solidFill>
              <a:latin typeface="Arial"/>
              <a:cs typeface="+mn-cs"/>
            </a:endParaRPr>
          </a:p>
        </p:txBody>
      </p:sp>
      <p:pic>
        <p:nvPicPr>
          <p:cNvPr id="5" name="Picture 4"/>
          <p:cNvPicPr>
            <a:picLocks noChangeAspect="1"/>
          </p:cNvPicPr>
          <p:nvPr/>
        </p:nvPicPr>
        <p:blipFill rotWithShape="1">
          <a:blip r:embed="rId6"/>
          <a:srcRect l="15523" t="16561" r="62095" b="31968"/>
          <a:stretch/>
        </p:blipFill>
        <p:spPr>
          <a:xfrm>
            <a:off x="4284617" y="1779545"/>
            <a:ext cx="4450079" cy="3411430"/>
          </a:xfrm>
          <a:prstGeom prst="rect">
            <a:avLst/>
          </a:prstGeom>
        </p:spPr>
      </p:pic>
      <p:cxnSp>
        <p:nvCxnSpPr>
          <p:cNvPr id="9" name="Straight Arrow Connector 8"/>
          <p:cNvCxnSpPr/>
          <p:nvPr/>
        </p:nvCxnSpPr>
        <p:spPr bwMode="auto">
          <a:xfrm>
            <a:off x="2188029" y="2293784"/>
            <a:ext cx="3899262" cy="85001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8" name="Straight Arrow Connector 7"/>
          <p:cNvCxnSpPr/>
          <p:nvPr/>
        </p:nvCxnSpPr>
        <p:spPr bwMode="auto">
          <a:xfrm>
            <a:off x="1724577" y="2857709"/>
            <a:ext cx="4462863" cy="56844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a:off x="2808514" y="3243093"/>
            <a:ext cx="2710543" cy="494181"/>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5" name="Straight Arrow Connector 14"/>
          <p:cNvCxnSpPr/>
          <p:nvPr/>
        </p:nvCxnSpPr>
        <p:spPr bwMode="auto">
          <a:xfrm>
            <a:off x="2913017" y="3573631"/>
            <a:ext cx="2714897" cy="629176"/>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cxnSp>
        <p:nvCxnSpPr>
          <p:cNvPr id="18" name="Straight Arrow Connector 17"/>
          <p:cNvCxnSpPr/>
          <p:nvPr/>
        </p:nvCxnSpPr>
        <p:spPr bwMode="auto">
          <a:xfrm>
            <a:off x="2808514" y="3737274"/>
            <a:ext cx="2819400" cy="832699"/>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00349397"/>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913263" y="279400"/>
            <a:ext cx="5317481" cy="584775"/>
          </a:xfrm>
          <a:prstGeom prst="rect">
            <a:avLst/>
          </a:prstGeom>
          <a:noFill/>
          <a:ln w="9525">
            <a:noFill/>
            <a:miter lim="800000"/>
            <a:headEnd/>
            <a:tailEnd/>
          </a:ln>
        </p:spPr>
        <p:txBody>
          <a:bodyPr wrap="none">
            <a:spAutoFit/>
          </a:bodyPr>
          <a:lstStyle/>
          <a:p>
            <a:pPr algn="ctr"/>
            <a:r>
              <a:rPr lang="en-US" sz="3200" dirty="0" smtClean="0"/>
              <a:t>PURPOSE &amp; OBJECTIVES</a:t>
            </a:r>
            <a:endParaRPr lang="en-US" sz="3200" dirty="0"/>
          </a:p>
        </p:txBody>
      </p:sp>
      <p:sp>
        <p:nvSpPr>
          <p:cNvPr id="6147" name="TextBox 4"/>
          <p:cNvSpPr txBox="1">
            <a:spLocks noChangeArrowheads="1"/>
          </p:cNvSpPr>
          <p:nvPr/>
        </p:nvSpPr>
        <p:spPr bwMode="auto">
          <a:xfrm>
            <a:off x="182291" y="1403971"/>
            <a:ext cx="8823512" cy="5632311"/>
          </a:xfrm>
          <a:prstGeom prst="rect">
            <a:avLst/>
          </a:prstGeom>
          <a:noFill/>
          <a:ln w="9525">
            <a:noFill/>
            <a:miter lim="800000"/>
            <a:headEnd/>
            <a:tailEnd/>
          </a:ln>
        </p:spPr>
        <p:txBody>
          <a:bodyPr wrap="square">
            <a:spAutoFit/>
          </a:bodyPr>
          <a:lstStyle/>
          <a:p>
            <a:r>
              <a:rPr lang="en-US" sz="2400" dirty="0" smtClean="0"/>
              <a:t>Purpose: </a:t>
            </a:r>
            <a:r>
              <a:rPr lang="en-US" sz="2400" b="0" dirty="0"/>
              <a:t>The purpose of this session is to provide an overview of your tasks as a S</a:t>
            </a:r>
            <a:r>
              <a:rPr lang="en-US" sz="2400" b="0" dirty="0" smtClean="0"/>
              <a:t>ervice </a:t>
            </a:r>
            <a:r>
              <a:rPr lang="en-US" sz="2400" b="0" dirty="0"/>
              <a:t>L</a:t>
            </a:r>
            <a:r>
              <a:rPr lang="en-US" sz="2400" b="0" dirty="0" smtClean="0"/>
              <a:t>iaison or Guidance Counselor. In </a:t>
            </a:r>
            <a:r>
              <a:rPr lang="en-US" sz="2400" b="0" dirty="0"/>
              <a:t>partnership with </a:t>
            </a:r>
            <a:r>
              <a:rPr lang="en-US" sz="2400" b="0" dirty="0" smtClean="0"/>
              <a:t>USMEPCOM, this session is provided as a template to enhance current Service’s guidance on MEPS processes.  </a:t>
            </a:r>
            <a:endParaRPr lang="en-US" sz="800" b="0" dirty="0" smtClean="0"/>
          </a:p>
          <a:p>
            <a:endParaRPr lang="en-US" sz="800" b="0" dirty="0"/>
          </a:p>
          <a:p>
            <a:endParaRPr lang="en-US" sz="800" b="0" dirty="0"/>
          </a:p>
          <a:p>
            <a:r>
              <a:rPr lang="en-US" sz="2400" dirty="0" smtClean="0"/>
              <a:t>Objectives: </a:t>
            </a:r>
          </a:p>
          <a:p>
            <a:r>
              <a:rPr lang="en-US" sz="2400" b="0" dirty="0" smtClean="0"/>
              <a:t>At </a:t>
            </a:r>
            <a:r>
              <a:rPr lang="en-US" sz="2400" b="0" dirty="0"/>
              <a:t>the end of this session, participants will </a:t>
            </a:r>
            <a:r>
              <a:rPr lang="en-US" sz="2400" b="0" dirty="0" smtClean="0"/>
              <a:t>understand:</a:t>
            </a:r>
          </a:p>
          <a:p>
            <a:endParaRPr lang="en-US" sz="2400" b="0" dirty="0" smtClean="0"/>
          </a:p>
          <a:p>
            <a:pPr marL="342900" indent="-342900">
              <a:buFont typeface="Wingdings" panose="05000000000000000000" pitchFamily="2" charset="2"/>
              <a:buChar char="§"/>
            </a:pPr>
            <a:r>
              <a:rPr lang="en-US" sz="1800" b="0" dirty="0" smtClean="0"/>
              <a:t>MDC/A Calculation</a:t>
            </a:r>
            <a:endParaRPr lang="en-US" sz="1800" b="0" dirty="0"/>
          </a:p>
          <a:p>
            <a:pPr marL="342900" indent="-342900">
              <a:buFont typeface="Wingdings" panose="05000000000000000000" pitchFamily="2" charset="2"/>
              <a:buChar char="§"/>
            </a:pPr>
            <a:r>
              <a:rPr lang="en-US" sz="1800" b="0" dirty="0" smtClean="0"/>
              <a:t>Applicant Record Data Entry</a:t>
            </a:r>
          </a:p>
          <a:p>
            <a:pPr marL="342900" indent="-342900">
              <a:buFont typeface="Wingdings" panose="05000000000000000000" pitchFamily="2" charset="2"/>
              <a:buChar char="§"/>
            </a:pPr>
            <a:r>
              <a:rPr lang="en-US" sz="1800" b="0" dirty="0" smtClean="0"/>
              <a:t>Projection Scheduling</a:t>
            </a:r>
          </a:p>
          <a:p>
            <a:pPr marL="342900" indent="-342900">
              <a:buFont typeface="Wingdings" panose="05000000000000000000" pitchFamily="2" charset="2"/>
              <a:buChar char="§"/>
            </a:pPr>
            <a:r>
              <a:rPr lang="en-US" sz="1800" b="0" dirty="0" smtClean="0"/>
              <a:t>Opening Procedures</a:t>
            </a:r>
          </a:p>
          <a:p>
            <a:pPr marL="342900" indent="-342900">
              <a:buFont typeface="Wingdings" panose="05000000000000000000" pitchFamily="2" charset="2"/>
              <a:buChar char="§"/>
            </a:pPr>
            <a:r>
              <a:rPr lang="en-US" sz="1800" b="0" dirty="0" smtClean="0"/>
              <a:t>Aptitude </a:t>
            </a:r>
            <a:r>
              <a:rPr lang="en-US" sz="1800" b="0" dirty="0"/>
              <a:t>Testing </a:t>
            </a:r>
            <a:endParaRPr lang="en-US" sz="1800" b="0" dirty="0" smtClean="0"/>
          </a:p>
          <a:p>
            <a:pPr marL="342900" indent="-342900">
              <a:buFont typeface="Wingdings" panose="05000000000000000000" pitchFamily="2" charset="2"/>
              <a:buChar char="§"/>
            </a:pPr>
            <a:r>
              <a:rPr lang="en-US" sz="1800" b="0" dirty="0" smtClean="0"/>
              <a:t>Medical Processing</a:t>
            </a:r>
          </a:p>
          <a:p>
            <a:pPr marL="342900" indent="-342900">
              <a:buFont typeface="Wingdings" panose="05000000000000000000" pitchFamily="2" charset="2"/>
              <a:buChar char="§"/>
            </a:pPr>
            <a:r>
              <a:rPr lang="en-US" sz="1800" b="0" dirty="0" smtClean="0"/>
              <a:t>Enlistment Processing</a:t>
            </a:r>
            <a:endParaRPr lang="en-US" sz="1800" b="0" dirty="0"/>
          </a:p>
          <a:p>
            <a:pPr marL="342900" indent="-342900">
              <a:buFont typeface="Wingdings" panose="05000000000000000000" pitchFamily="2" charset="2"/>
              <a:buChar char="§"/>
            </a:pPr>
            <a:r>
              <a:rPr lang="en-US" sz="1800" b="0" dirty="0" smtClean="0"/>
              <a:t>Travel Processing</a:t>
            </a:r>
            <a:endParaRPr lang="en-US" sz="1800" b="0" dirty="0"/>
          </a:p>
          <a:p>
            <a:endParaRPr lang="en-US" sz="800" b="0" dirty="0"/>
          </a:p>
        </p:txBody>
      </p:sp>
    </p:spTree>
    <p:extLst>
      <p:ext uri="{BB962C8B-B14F-4D97-AF65-F5344CB8AC3E}">
        <p14:creationId xmlns:p14="http://schemas.microsoft.com/office/powerpoint/2010/main" val="38723205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7">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7">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7">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7">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742" y="397143"/>
            <a:ext cx="6821487" cy="652462"/>
          </a:xfrm>
        </p:spPr>
        <p:txBody>
          <a:bodyPr/>
          <a:lstStyle/>
          <a:p>
            <a:r>
              <a:rPr lang="en-US" dirty="0"/>
              <a:t/>
            </a:r>
            <a:br>
              <a:rPr lang="en-US" dirty="0"/>
            </a:br>
            <a:endParaRPr lang="en-US" dirty="0"/>
          </a:p>
        </p:txBody>
      </p:sp>
      <p:pic>
        <p:nvPicPr>
          <p:cNvPr id="4" name="Picture 3"/>
          <p:cNvPicPr>
            <a:picLocks noChangeAspect="1"/>
          </p:cNvPicPr>
          <p:nvPr/>
        </p:nvPicPr>
        <p:blipFill rotWithShape="1">
          <a:blip r:embed="rId3"/>
          <a:srcRect l="15523" t="16222" r="62095" b="31968"/>
          <a:stretch/>
        </p:blipFill>
        <p:spPr>
          <a:xfrm>
            <a:off x="4859894" y="1558834"/>
            <a:ext cx="4200038" cy="4781006"/>
          </a:xfrm>
          <a:prstGeom prst="rect">
            <a:avLst/>
          </a:prstGeom>
        </p:spPr>
      </p:pic>
      <p:sp>
        <p:nvSpPr>
          <p:cNvPr id="5" name="Text Box 4"/>
          <p:cNvSpPr txBox="1">
            <a:spLocks noChangeArrowheads="1"/>
          </p:cNvSpPr>
          <p:nvPr/>
        </p:nvSpPr>
        <p:spPr bwMode="auto">
          <a:xfrm>
            <a:off x="455581" y="1354722"/>
            <a:ext cx="346327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sz="1400" dirty="0" smtClean="0">
                <a:solidFill>
                  <a:srgbClr val="000000"/>
                </a:solidFill>
                <a:latin typeface="Arial"/>
                <a:cs typeface="+mn-cs"/>
              </a:rPr>
              <a:t>Step 2. Select: Service Processed For (SPF).</a:t>
            </a:r>
          </a:p>
          <a:p>
            <a:pPr defTabSz="914400"/>
            <a:endParaRPr lang="en-US" altLang="en-US" sz="1400" dirty="0">
              <a:solidFill>
                <a:srgbClr val="000000"/>
              </a:solidFill>
              <a:latin typeface="Arial"/>
              <a:cs typeface="+mn-cs"/>
            </a:endParaRPr>
          </a:p>
          <a:p>
            <a:pPr defTabSz="914400"/>
            <a:r>
              <a:rPr lang="en-US" altLang="en-US" sz="1400" dirty="0" smtClean="0">
                <a:solidFill>
                  <a:srgbClr val="000000"/>
                </a:solidFill>
                <a:latin typeface="Arial"/>
                <a:cs typeface="+mn-cs"/>
              </a:rPr>
              <a:t>The 3 letter SPF identity code for each Service is explained below:</a:t>
            </a:r>
          </a:p>
          <a:p>
            <a:pPr defTabSz="914400"/>
            <a:endParaRPr lang="en-US" altLang="en-US" sz="1400" dirty="0" smtClean="0">
              <a:solidFill>
                <a:srgbClr val="000000"/>
              </a:solidFill>
              <a:latin typeface="Arial"/>
              <a:cs typeface="+mn-cs"/>
            </a:endParaRPr>
          </a:p>
          <a:p>
            <a:pPr defTabSz="914400"/>
            <a:r>
              <a:rPr lang="en-US" altLang="en-US" sz="1400" dirty="0" smtClean="0">
                <a:solidFill>
                  <a:srgbClr val="000000"/>
                </a:solidFill>
                <a:latin typeface="Arial"/>
                <a:cs typeface="+mn-cs"/>
              </a:rPr>
              <a:t>The first 2 letters is the Service Branch</a:t>
            </a:r>
          </a:p>
          <a:p>
            <a:pPr defTabSz="914400"/>
            <a:endParaRPr lang="en-US" altLang="en-US" sz="1400" dirty="0">
              <a:solidFill>
                <a:srgbClr val="000000"/>
              </a:solidFill>
              <a:latin typeface="Arial"/>
              <a:cs typeface="+mn-cs"/>
            </a:endParaRPr>
          </a:p>
          <a:p>
            <a:pPr defTabSz="914400"/>
            <a:r>
              <a:rPr lang="en-US" altLang="en-US" sz="1400" dirty="0" smtClean="0">
                <a:solidFill>
                  <a:srgbClr val="000000"/>
                </a:solidFill>
                <a:latin typeface="Arial"/>
                <a:cs typeface="+mn-cs"/>
              </a:rPr>
              <a:t>DA – Army</a:t>
            </a:r>
          </a:p>
          <a:p>
            <a:pPr defTabSz="914400"/>
            <a:r>
              <a:rPr lang="en-US" altLang="en-US" sz="1400" dirty="0" smtClean="0">
                <a:solidFill>
                  <a:srgbClr val="000000"/>
                </a:solidFill>
                <a:latin typeface="Arial"/>
                <a:cs typeface="+mn-cs"/>
              </a:rPr>
              <a:t>DN - Navy</a:t>
            </a:r>
          </a:p>
          <a:p>
            <a:pPr defTabSz="914400"/>
            <a:r>
              <a:rPr lang="en-US" altLang="en-US" sz="1400" dirty="0" smtClean="0">
                <a:solidFill>
                  <a:srgbClr val="000000"/>
                </a:solidFill>
                <a:latin typeface="Arial"/>
                <a:cs typeface="+mn-cs"/>
              </a:rPr>
              <a:t>DM – Marine Corps</a:t>
            </a:r>
          </a:p>
          <a:p>
            <a:r>
              <a:rPr lang="en-US" altLang="en-US" sz="1400" dirty="0">
                <a:solidFill>
                  <a:srgbClr val="000000"/>
                </a:solidFill>
                <a:latin typeface="Arial"/>
              </a:rPr>
              <a:t>DF – Air </a:t>
            </a:r>
            <a:r>
              <a:rPr lang="en-US" altLang="en-US" sz="1400" dirty="0" smtClean="0">
                <a:solidFill>
                  <a:srgbClr val="000000"/>
                </a:solidFill>
                <a:latin typeface="Arial"/>
              </a:rPr>
              <a:t>Force</a:t>
            </a:r>
          </a:p>
          <a:p>
            <a:r>
              <a:rPr lang="en-US" altLang="en-US" sz="1400" dirty="0" smtClean="0">
                <a:solidFill>
                  <a:srgbClr val="000000"/>
                </a:solidFill>
                <a:latin typeface="Arial"/>
              </a:rPr>
              <a:t>GP – Coast Guard</a:t>
            </a:r>
            <a:endParaRPr lang="en-US" altLang="en-US" sz="1400" dirty="0">
              <a:solidFill>
                <a:srgbClr val="000000"/>
              </a:solidFill>
              <a:latin typeface="Arial"/>
            </a:endParaRPr>
          </a:p>
          <a:p>
            <a:pPr defTabSz="914400"/>
            <a:endParaRPr lang="en-US" altLang="en-US" sz="1400" dirty="0" smtClean="0">
              <a:solidFill>
                <a:srgbClr val="000000"/>
              </a:solidFill>
              <a:latin typeface="Arial"/>
              <a:cs typeface="+mn-cs"/>
            </a:endParaRPr>
          </a:p>
          <a:p>
            <a:pPr defTabSz="914400"/>
            <a:r>
              <a:rPr lang="en-US" altLang="en-US" sz="1400" dirty="0" smtClean="0">
                <a:solidFill>
                  <a:srgbClr val="000000"/>
                </a:solidFill>
                <a:latin typeface="Arial"/>
                <a:cs typeface="+mn-cs"/>
              </a:rPr>
              <a:t>The third letter represents the component, Regular, Reserve, Guard, or Non-applicant.</a:t>
            </a:r>
          </a:p>
          <a:p>
            <a:pPr defTabSz="914400"/>
            <a:endParaRPr lang="en-US" altLang="en-US" sz="1400" dirty="0" smtClean="0">
              <a:solidFill>
                <a:srgbClr val="000000"/>
              </a:solidFill>
              <a:latin typeface="Arial"/>
              <a:cs typeface="+mn-cs"/>
            </a:endParaRPr>
          </a:p>
          <a:p>
            <a:pPr defTabSz="914400"/>
            <a:r>
              <a:rPr lang="en-US" altLang="en-US" sz="1400" dirty="0" smtClean="0">
                <a:solidFill>
                  <a:srgbClr val="000000"/>
                </a:solidFill>
                <a:latin typeface="Arial"/>
                <a:cs typeface="+mn-cs"/>
              </a:rPr>
              <a:t>R – Regular</a:t>
            </a:r>
          </a:p>
          <a:p>
            <a:pPr defTabSz="914400"/>
            <a:r>
              <a:rPr lang="en-US" altLang="en-US" sz="1400" dirty="0" smtClean="0">
                <a:solidFill>
                  <a:srgbClr val="000000"/>
                </a:solidFill>
                <a:latin typeface="Arial"/>
                <a:cs typeface="+mn-cs"/>
              </a:rPr>
              <a:t>V – Reserve</a:t>
            </a:r>
          </a:p>
          <a:p>
            <a:pPr defTabSz="914400"/>
            <a:r>
              <a:rPr lang="en-US" altLang="en-US" sz="1400" dirty="0" smtClean="0">
                <a:solidFill>
                  <a:srgbClr val="000000"/>
                </a:solidFill>
                <a:latin typeface="Arial"/>
                <a:cs typeface="+mn-cs"/>
              </a:rPr>
              <a:t>G – Guard</a:t>
            </a:r>
          </a:p>
          <a:p>
            <a:pPr defTabSz="914400"/>
            <a:r>
              <a:rPr lang="en-US" altLang="en-US" sz="1400" dirty="0" smtClean="0">
                <a:solidFill>
                  <a:srgbClr val="000000"/>
                </a:solidFill>
                <a:latin typeface="Arial"/>
                <a:cs typeface="+mn-cs"/>
              </a:rPr>
              <a:t>Z – Non-applicant</a:t>
            </a:r>
          </a:p>
          <a:p>
            <a:pPr defTabSz="914400"/>
            <a:endParaRPr lang="en-US" altLang="en-US" sz="1600" dirty="0" smtClean="0">
              <a:solidFill>
                <a:srgbClr val="000000"/>
              </a:solidFill>
              <a:latin typeface="Arial"/>
              <a:cs typeface="+mn-cs"/>
            </a:endParaRPr>
          </a:p>
        </p:txBody>
      </p:sp>
      <p:sp>
        <p:nvSpPr>
          <p:cNvPr id="7" name="TextBox 6"/>
          <p:cNvSpPr txBox="1">
            <a:spLocks noChangeArrowheads="1"/>
          </p:cNvSpPr>
          <p:nvPr/>
        </p:nvSpPr>
        <p:spPr bwMode="auto">
          <a:xfrm>
            <a:off x="1473731" y="-27613"/>
            <a:ext cx="6635150" cy="1077218"/>
          </a:xfrm>
          <a:prstGeom prst="rect">
            <a:avLst/>
          </a:prstGeom>
          <a:noFill/>
          <a:ln w="9525">
            <a:noFill/>
            <a:miter lim="800000"/>
            <a:headEnd/>
            <a:tailEnd/>
          </a:ln>
        </p:spPr>
        <p:txBody>
          <a:bodyPr wrap="none">
            <a:spAutoFit/>
          </a:bodyPr>
          <a:lstStyle/>
          <a:p>
            <a:pPr algn="ctr"/>
            <a:r>
              <a:rPr lang="en-US" sz="3200" dirty="0" smtClean="0"/>
              <a:t>Print USMEPCOM Form 727-E PL</a:t>
            </a:r>
          </a:p>
          <a:p>
            <a:pPr algn="ctr"/>
            <a:r>
              <a:rPr lang="en-US" sz="3200" dirty="0" smtClean="0"/>
              <a:t>(CN02)</a:t>
            </a:r>
            <a:endParaRPr lang="en-US" sz="3200" dirty="0"/>
          </a:p>
        </p:txBody>
      </p:sp>
    </p:spTree>
    <p:extLst>
      <p:ext uri="{BB962C8B-B14F-4D97-AF65-F5344CB8AC3E}">
        <p14:creationId xmlns:p14="http://schemas.microsoft.com/office/powerpoint/2010/main" val="2815323930"/>
      </p:ext>
    </p:extLst>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795" y="460517"/>
            <a:ext cx="6821487" cy="652462"/>
          </a:xfrm>
        </p:spPr>
        <p:txBody>
          <a:bodyPr/>
          <a:lstStyle/>
          <a:p>
            <a:r>
              <a:rPr lang="en-US" dirty="0"/>
              <a:t/>
            </a:r>
            <a:br>
              <a:rPr lang="en-US" dirty="0"/>
            </a:br>
            <a:endParaRPr lang="en-US" dirty="0"/>
          </a:p>
        </p:txBody>
      </p:sp>
      <p:pic>
        <p:nvPicPr>
          <p:cNvPr id="4" name="Picture 3"/>
          <p:cNvPicPr>
            <a:picLocks noChangeAspect="1"/>
          </p:cNvPicPr>
          <p:nvPr/>
        </p:nvPicPr>
        <p:blipFill rotWithShape="1">
          <a:blip r:embed="rId3"/>
          <a:srcRect l="15333" t="16222" r="62095" b="31630"/>
          <a:stretch/>
        </p:blipFill>
        <p:spPr>
          <a:xfrm>
            <a:off x="4408589" y="1628504"/>
            <a:ext cx="4409306" cy="4937760"/>
          </a:xfrm>
          <a:prstGeom prst="rect">
            <a:avLst/>
          </a:prstGeom>
        </p:spPr>
      </p:pic>
      <p:sp>
        <p:nvSpPr>
          <p:cNvPr id="5" name="Text Box 4"/>
          <p:cNvSpPr txBox="1">
            <a:spLocks noChangeArrowheads="1"/>
          </p:cNvSpPr>
          <p:nvPr/>
        </p:nvSpPr>
        <p:spPr bwMode="auto">
          <a:xfrm rot="10800000" flipV="1">
            <a:off x="491315" y="1970408"/>
            <a:ext cx="372970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smtClean="0">
                <a:solidFill>
                  <a:srgbClr val="000000"/>
                </a:solidFill>
                <a:latin typeface="Arial"/>
                <a:cs typeface="+mn-cs"/>
              </a:rPr>
              <a:t>Step 3. Select your Projection Type.</a:t>
            </a:r>
          </a:p>
          <a:p>
            <a:pPr defTabSz="914400"/>
            <a:endParaRPr lang="en-US" altLang="en-US" dirty="0" smtClean="0">
              <a:solidFill>
                <a:srgbClr val="000000"/>
              </a:solidFill>
              <a:latin typeface="Arial"/>
              <a:cs typeface="+mn-cs"/>
            </a:endParaRPr>
          </a:p>
          <a:p>
            <a:pPr defTabSz="914400"/>
            <a:r>
              <a:rPr lang="en-US" altLang="en-US" dirty="0" smtClean="0">
                <a:solidFill>
                  <a:srgbClr val="000000"/>
                </a:solidFill>
                <a:latin typeface="Arial"/>
                <a:cs typeface="+mn-cs"/>
              </a:rPr>
              <a:t>A – All</a:t>
            </a:r>
          </a:p>
          <a:p>
            <a:pPr defTabSz="914400"/>
            <a:r>
              <a:rPr lang="en-US" altLang="en-US" dirty="0" smtClean="0">
                <a:solidFill>
                  <a:srgbClr val="000000"/>
                </a:solidFill>
                <a:latin typeface="Arial"/>
                <a:cs typeface="+mn-cs"/>
              </a:rPr>
              <a:t>H – Holdover, Next Day Projection</a:t>
            </a:r>
          </a:p>
          <a:p>
            <a:pPr defTabSz="914400"/>
            <a:r>
              <a:rPr lang="en-US" altLang="en-US" dirty="0" smtClean="0">
                <a:solidFill>
                  <a:srgbClr val="000000"/>
                </a:solidFill>
                <a:latin typeface="Arial"/>
                <a:cs typeface="+mn-cs"/>
              </a:rPr>
              <a:t>P -  Projection</a:t>
            </a:r>
          </a:p>
          <a:p>
            <a:pPr defTabSz="914400"/>
            <a:r>
              <a:rPr lang="en-US" altLang="en-US" dirty="0" smtClean="0">
                <a:solidFill>
                  <a:srgbClr val="000000"/>
                </a:solidFill>
                <a:latin typeface="Arial"/>
                <a:cs typeface="+mn-cs"/>
              </a:rPr>
              <a:t>T – Night Test, Next Day Projection</a:t>
            </a:r>
          </a:p>
          <a:p>
            <a:pPr defTabSz="914400"/>
            <a:r>
              <a:rPr lang="en-US" altLang="en-US" dirty="0" smtClean="0">
                <a:solidFill>
                  <a:srgbClr val="000000"/>
                </a:solidFill>
                <a:latin typeface="Arial"/>
                <a:cs typeface="+mn-cs"/>
              </a:rPr>
              <a:t>W – Walk-In</a:t>
            </a:r>
          </a:p>
          <a:p>
            <a:pPr defTabSz="914400"/>
            <a:endParaRPr lang="en-US" altLang="en-US" sz="1400" dirty="0">
              <a:solidFill>
                <a:srgbClr val="000000"/>
              </a:solidFill>
              <a:latin typeface="Arial"/>
              <a:cs typeface="+mn-cs"/>
            </a:endParaRPr>
          </a:p>
        </p:txBody>
      </p:sp>
      <p:sp>
        <p:nvSpPr>
          <p:cNvPr id="6" name="TextBox 5"/>
          <p:cNvSpPr txBox="1">
            <a:spLocks noChangeArrowheads="1"/>
          </p:cNvSpPr>
          <p:nvPr/>
        </p:nvSpPr>
        <p:spPr bwMode="auto">
          <a:xfrm>
            <a:off x="1406132" y="35761"/>
            <a:ext cx="6635150" cy="1077218"/>
          </a:xfrm>
          <a:prstGeom prst="rect">
            <a:avLst/>
          </a:prstGeom>
          <a:noFill/>
          <a:ln w="9525">
            <a:noFill/>
            <a:miter lim="800000"/>
            <a:headEnd/>
            <a:tailEnd/>
          </a:ln>
        </p:spPr>
        <p:txBody>
          <a:bodyPr wrap="none">
            <a:spAutoFit/>
          </a:bodyPr>
          <a:lstStyle/>
          <a:p>
            <a:pPr algn="ctr"/>
            <a:r>
              <a:rPr lang="en-US" sz="3200" dirty="0"/>
              <a:t>Print USMEPCOM Form 727-E PL</a:t>
            </a:r>
          </a:p>
          <a:p>
            <a:pPr algn="ctr"/>
            <a:r>
              <a:rPr lang="en-US" sz="3200" dirty="0"/>
              <a:t>(CN02)</a:t>
            </a:r>
          </a:p>
        </p:txBody>
      </p:sp>
    </p:spTree>
    <p:extLst>
      <p:ext uri="{BB962C8B-B14F-4D97-AF65-F5344CB8AC3E}">
        <p14:creationId xmlns:p14="http://schemas.microsoft.com/office/powerpoint/2010/main" val="174900023"/>
      </p:ext>
    </p:extLst>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89" y="424303"/>
            <a:ext cx="6821487" cy="652462"/>
          </a:xfrm>
        </p:spPr>
        <p:txBody>
          <a:bodyPr/>
          <a:lstStyle/>
          <a:p>
            <a:r>
              <a:rPr lang="en-US" dirty="0"/>
              <a:t/>
            </a:r>
            <a:br>
              <a:rPr lang="en-US" dirty="0"/>
            </a:br>
            <a:endParaRPr lang="en-US" dirty="0"/>
          </a:p>
        </p:txBody>
      </p:sp>
      <p:pic>
        <p:nvPicPr>
          <p:cNvPr id="3" name="Picture 2"/>
          <p:cNvPicPr>
            <a:picLocks noChangeAspect="1"/>
          </p:cNvPicPr>
          <p:nvPr/>
        </p:nvPicPr>
        <p:blipFill rotWithShape="1">
          <a:blip r:embed="rId3"/>
          <a:srcRect l="13429" t="15884" r="64000" b="31968"/>
          <a:stretch/>
        </p:blipFill>
        <p:spPr>
          <a:xfrm>
            <a:off x="4336869" y="1489166"/>
            <a:ext cx="4347837" cy="4937759"/>
          </a:xfrm>
          <a:prstGeom prst="rect">
            <a:avLst/>
          </a:prstGeom>
        </p:spPr>
      </p:pic>
      <p:sp>
        <p:nvSpPr>
          <p:cNvPr id="4" name="Text Box 4"/>
          <p:cNvSpPr txBox="1">
            <a:spLocks noChangeArrowheads="1"/>
          </p:cNvSpPr>
          <p:nvPr/>
        </p:nvSpPr>
        <p:spPr bwMode="auto">
          <a:xfrm>
            <a:off x="358310" y="1185809"/>
            <a:ext cx="3421210"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spcBef>
                <a:spcPct val="50000"/>
              </a:spcBef>
            </a:pPr>
            <a:r>
              <a:rPr lang="en-US" altLang="en-US" sz="1600" dirty="0" smtClean="0">
                <a:solidFill>
                  <a:srgbClr val="000000"/>
                </a:solidFill>
                <a:latin typeface="Arial"/>
                <a:cs typeface="+mn-cs"/>
              </a:rPr>
              <a:t>Step 4. Selecting Processing Type; examples below</a:t>
            </a:r>
          </a:p>
          <a:p>
            <a:pPr defTabSz="914400">
              <a:spcBef>
                <a:spcPct val="50000"/>
              </a:spcBef>
            </a:pPr>
            <a:r>
              <a:rPr lang="en-US" altLang="en-US" dirty="0" smtClean="0">
                <a:solidFill>
                  <a:srgbClr val="000000"/>
                </a:solidFill>
                <a:latin typeface="Arial"/>
                <a:cs typeface="+mn-cs"/>
              </a:rPr>
              <a:t>AL – All Types</a:t>
            </a:r>
          </a:p>
          <a:p>
            <a:pPr defTabSz="914400">
              <a:spcBef>
                <a:spcPct val="50000"/>
              </a:spcBef>
            </a:pPr>
            <a:r>
              <a:rPr lang="en-US" altLang="en-US" sz="1600" dirty="0" smtClean="0">
                <a:solidFill>
                  <a:srgbClr val="000000"/>
                </a:solidFill>
                <a:latin typeface="Arial"/>
                <a:cs typeface="+mn-cs"/>
              </a:rPr>
              <a:t>AN – All Non Shippers</a:t>
            </a:r>
          </a:p>
          <a:p>
            <a:pPr defTabSz="914400">
              <a:spcBef>
                <a:spcPct val="50000"/>
              </a:spcBef>
            </a:pPr>
            <a:r>
              <a:rPr lang="en-US" altLang="en-US" dirty="0" smtClean="0">
                <a:solidFill>
                  <a:srgbClr val="000000"/>
                </a:solidFill>
                <a:latin typeface="Arial"/>
                <a:cs typeface="+mn-cs"/>
              </a:rPr>
              <a:t>CA – Access Only</a:t>
            </a:r>
          </a:p>
          <a:p>
            <a:pPr defTabSz="914400">
              <a:spcBef>
                <a:spcPct val="50000"/>
              </a:spcBef>
            </a:pPr>
            <a:r>
              <a:rPr lang="en-US" altLang="en-US" sz="1600" dirty="0" smtClean="0">
                <a:solidFill>
                  <a:srgbClr val="000000"/>
                </a:solidFill>
                <a:latin typeface="Arial"/>
                <a:cs typeface="+mn-cs"/>
              </a:rPr>
              <a:t>DI – DEP IN</a:t>
            </a:r>
          </a:p>
          <a:p>
            <a:pPr defTabSz="914400">
              <a:spcBef>
                <a:spcPct val="50000"/>
              </a:spcBef>
            </a:pPr>
            <a:r>
              <a:rPr lang="en-US" altLang="en-US" dirty="0" smtClean="0">
                <a:solidFill>
                  <a:srgbClr val="000000"/>
                </a:solidFill>
                <a:latin typeface="Arial"/>
                <a:cs typeface="+mn-cs"/>
              </a:rPr>
              <a:t>MA – All MEDICAL</a:t>
            </a:r>
          </a:p>
          <a:p>
            <a:pPr defTabSz="914400">
              <a:spcBef>
                <a:spcPct val="50000"/>
              </a:spcBef>
            </a:pPr>
            <a:r>
              <a:rPr lang="en-US" altLang="en-US" sz="1600" dirty="0" smtClean="0">
                <a:solidFill>
                  <a:srgbClr val="000000"/>
                </a:solidFill>
                <a:latin typeface="Arial"/>
                <a:cs typeface="+mn-cs"/>
              </a:rPr>
              <a:t>MC – Med Consult</a:t>
            </a:r>
          </a:p>
          <a:p>
            <a:pPr defTabSz="914400">
              <a:spcBef>
                <a:spcPct val="50000"/>
              </a:spcBef>
            </a:pPr>
            <a:r>
              <a:rPr lang="en-US" altLang="en-US" dirty="0" smtClean="0">
                <a:solidFill>
                  <a:srgbClr val="000000"/>
                </a:solidFill>
                <a:latin typeface="Arial"/>
                <a:cs typeface="+mn-cs"/>
              </a:rPr>
              <a:t>MF – Med Physical</a:t>
            </a:r>
          </a:p>
          <a:p>
            <a:pPr defTabSz="914400">
              <a:spcBef>
                <a:spcPct val="50000"/>
              </a:spcBef>
            </a:pPr>
            <a:r>
              <a:rPr lang="en-US" altLang="en-US" sz="1600" dirty="0" smtClean="0">
                <a:solidFill>
                  <a:srgbClr val="000000"/>
                </a:solidFill>
                <a:latin typeface="Arial"/>
                <a:cs typeface="+mn-cs"/>
              </a:rPr>
              <a:t>MI – Med Inspect</a:t>
            </a:r>
          </a:p>
          <a:p>
            <a:pPr defTabSz="914400">
              <a:spcBef>
                <a:spcPct val="50000"/>
              </a:spcBef>
            </a:pPr>
            <a:r>
              <a:rPr lang="en-US" altLang="en-US" dirty="0" smtClean="0">
                <a:solidFill>
                  <a:srgbClr val="000000"/>
                </a:solidFill>
                <a:latin typeface="Arial"/>
                <a:cs typeface="+mn-cs"/>
              </a:rPr>
              <a:t>NT – Night Testing</a:t>
            </a:r>
          </a:p>
          <a:p>
            <a:pPr defTabSz="914400">
              <a:spcBef>
                <a:spcPct val="50000"/>
              </a:spcBef>
            </a:pPr>
            <a:r>
              <a:rPr lang="en-US" altLang="en-US" sz="1600" dirty="0" smtClean="0">
                <a:solidFill>
                  <a:srgbClr val="000000"/>
                </a:solidFill>
                <a:latin typeface="Arial"/>
                <a:cs typeface="+mn-cs"/>
              </a:rPr>
              <a:t>OP – Other Processor</a:t>
            </a:r>
          </a:p>
          <a:p>
            <a:pPr defTabSz="914400">
              <a:spcBef>
                <a:spcPct val="50000"/>
              </a:spcBef>
            </a:pPr>
            <a:r>
              <a:rPr lang="en-US" altLang="en-US" dirty="0" smtClean="0">
                <a:solidFill>
                  <a:srgbClr val="000000"/>
                </a:solidFill>
                <a:latin typeface="Arial"/>
                <a:cs typeface="+mn-cs"/>
              </a:rPr>
              <a:t>TA – All Testing</a:t>
            </a:r>
          </a:p>
          <a:p>
            <a:pPr defTabSz="914400">
              <a:spcBef>
                <a:spcPct val="50000"/>
              </a:spcBef>
            </a:pPr>
            <a:r>
              <a:rPr lang="en-US" altLang="en-US" sz="1600" dirty="0" smtClean="0">
                <a:solidFill>
                  <a:srgbClr val="000000"/>
                </a:solidFill>
                <a:latin typeface="Arial"/>
                <a:cs typeface="+mn-cs"/>
              </a:rPr>
              <a:t>TE – </a:t>
            </a:r>
            <a:r>
              <a:rPr lang="en-US" altLang="en-US" sz="1600" dirty="0" err="1" smtClean="0">
                <a:solidFill>
                  <a:srgbClr val="000000"/>
                </a:solidFill>
                <a:latin typeface="Arial"/>
                <a:cs typeface="+mn-cs"/>
              </a:rPr>
              <a:t>Enl</a:t>
            </a:r>
            <a:r>
              <a:rPr lang="en-US" altLang="en-US" sz="1600" dirty="0" smtClean="0">
                <a:solidFill>
                  <a:srgbClr val="000000"/>
                </a:solidFill>
                <a:latin typeface="Arial"/>
                <a:cs typeface="+mn-cs"/>
              </a:rPr>
              <a:t> ASVAB</a:t>
            </a:r>
          </a:p>
          <a:p>
            <a:pPr defTabSz="914400">
              <a:spcBef>
                <a:spcPct val="50000"/>
              </a:spcBef>
            </a:pPr>
            <a:r>
              <a:rPr lang="en-US" altLang="en-US" dirty="0" smtClean="0">
                <a:solidFill>
                  <a:srgbClr val="000000"/>
                </a:solidFill>
                <a:latin typeface="Arial"/>
                <a:cs typeface="+mn-cs"/>
              </a:rPr>
              <a:t>TS – Testing Special</a:t>
            </a:r>
          </a:p>
          <a:p>
            <a:pPr defTabSz="914400">
              <a:spcBef>
                <a:spcPct val="50000"/>
              </a:spcBef>
            </a:pPr>
            <a:r>
              <a:rPr lang="en-US" altLang="en-US" sz="1600" dirty="0" smtClean="0">
                <a:solidFill>
                  <a:srgbClr val="000000"/>
                </a:solidFill>
                <a:latin typeface="Arial"/>
                <a:cs typeface="+mn-cs"/>
              </a:rPr>
              <a:t>WK – Walk-Ins</a:t>
            </a:r>
            <a:endParaRPr lang="en-US" altLang="en-US" sz="1600" dirty="0">
              <a:solidFill>
                <a:srgbClr val="000000"/>
              </a:solidFill>
              <a:latin typeface="Arial"/>
              <a:cs typeface="+mn-cs"/>
            </a:endParaRPr>
          </a:p>
        </p:txBody>
      </p:sp>
      <p:sp>
        <p:nvSpPr>
          <p:cNvPr id="5" name="TextBox 4"/>
          <p:cNvSpPr txBox="1">
            <a:spLocks noChangeArrowheads="1"/>
          </p:cNvSpPr>
          <p:nvPr/>
        </p:nvSpPr>
        <p:spPr bwMode="auto">
          <a:xfrm>
            <a:off x="1388026" y="0"/>
            <a:ext cx="6635150" cy="1077218"/>
          </a:xfrm>
          <a:prstGeom prst="rect">
            <a:avLst/>
          </a:prstGeom>
          <a:noFill/>
          <a:ln w="9525">
            <a:noFill/>
            <a:miter lim="800000"/>
            <a:headEnd/>
            <a:tailEnd/>
          </a:ln>
        </p:spPr>
        <p:txBody>
          <a:bodyPr wrap="none">
            <a:spAutoFit/>
          </a:bodyPr>
          <a:lstStyle/>
          <a:p>
            <a:pPr algn="ctr"/>
            <a:r>
              <a:rPr lang="en-US" sz="3200" dirty="0"/>
              <a:t>Print USMEPCOM Form 727-E PL</a:t>
            </a:r>
          </a:p>
          <a:p>
            <a:pPr algn="ctr"/>
            <a:r>
              <a:rPr lang="en-US" sz="3200" dirty="0"/>
              <a:t>(CN02)</a:t>
            </a:r>
          </a:p>
        </p:txBody>
      </p:sp>
    </p:spTree>
    <p:extLst>
      <p:ext uri="{BB962C8B-B14F-4D97-AF65-F5344CB8AC3E}">
        <p14:creationId xmlns:p14="http://schemas.microsoft.com/office/powerpoint/2010/main" val="3586788962"/>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742" y="469570"/>
            <a:ext cx="6821487" cy="652462"/>
          </a:xfrm>
        </p:spPr>
        <p:txBody>
          <a:bodyPr/>
          <a:lstStyle/>
          <a:p>
            <a:r>
              <a:rPr lang="en-US" dirty="0"/>
              <a:t/>
            </a:r>
            <a:br>
              <a:rPr lang="en-US" dirty="0"/>
            </a:br>
            <a:endParaRPr lang="en-US" dirty="0"/>
          </a:p>
        </p:txBody>
      </p:sp>
      <p:pic>
        <p:nvPicPr>
          <p:cNvPr id="3" name="Picture 2"/>
          <p:cNvPicPr>
            <a:picLocks noChangeAspect="1"/>
          </p:cNvPicPr>
          <p:nvPr/>
        </p:nvPicPr>
        <p:blipFill rotWithShape="1">
          <a:blip r:embed="rId3"/>
          <a:srcRect l="15428" t="15884" r="62095" b="31629"/>
          <a:stretch/>
        </p:blipFill>
        <p:spPr>
          <a:xfrm>
            <a:off x="4693920" y="1724297"/>
            <a:ext cx="4033753" cy="4606834"/>
          </a:xfrm>
          <a:prstGeom prst="rect">
            <a:avLst/>
          </a:prstGeom>
        </p:spPr>
      </p:pic>
      <p:sp>
        <p:nvSpPr>
          <p:cNvPr id="4" name="Text Box 4"/>
          <p:cNvSpPr txBox="1">
            <a:spLocks noChangeArrowheads="1"/>
          </p:cNvSpPr>
          <p:nvPr/>
        </p:nvSpPr>
        <p:spPr bwMode="auto">
          <a:xfrm>
            <a:off x="512138" y="1927525"/>
            <a:ext cx="23241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smtClean="0">
                <a:solidFill>
                  <a:srgbClr val="000000"/>
                </a:solidFill>
                <a:latin typeface="Arial"/>
                <a:cs typeface="+mn-cs"/>
              </a:rPr>
              <a:t>Step 5. Processing Time</a:t>
            </a:r>
          </a:p>
          <a:p>
            <a:pPr defTabSz="914400"/>
            <a:endParaRPr lang="en-US" altLang="en-US" dirty="0">
              <a:solidFill>
                <a:srgbClr val="000000"/>
              </a:solidFill>
              <a:latin typeface="Arial"/>
              <a:cs typeface="+mn-cs"/>
            </a:endParaRPr>
          </a:p>
          <a:p>
            <a:pPr defTabSz="914400"/>
            <a:r>
              <a:rPr lang="en-US" altLang="en-US" dirty="0" smtClean="0">
                <a:solidFill>
                  <a:srgbClr val="000000"/>
                </a:solidFill>
                <a:latin typeface="Arial"/>
                <a:cs typeface="+mn-cs"/>
              </a:rPr>
              <a:t>This step can be modified by entering a specific (from – to) time period.</a:t>
            </a:r>
            <a:endParaRPr lang="en-US" altLang="en-US" dirty="0">
              <a:solidFill>
                <a:srgbClr val="000000"/>
              </a:solidFill>
              <a:latin typeface="Arial"/>
              <a:cs typeface="+mn-cs"/>
            </a:endParaRPr>
          </a:p>
        </p:txBody>
      </p:sp>
      <p:sp>
        <p:nvSpPr>
          <p:cNvPr id="5" name="TextBox 4"/>
          <p:cNvSpPr txBox="1">
            <a:spLocks noChangeArrowheads="1"/>
          </p:cNvSpPr>
          <p:nvPr/>
        </p:nvSpPr>
        <p:spPr bwMode="auto">
          <a:xfrm>
            <a:off x="1376345" y="44814"/>
            <a:ext cx="6635150" cy="1077218"/>
          </a:xfrm>
          <a:prstGeom prst="rect">
            <a:avLst/>
          </a:prstGeom>
          <a:noFill/>
          <a:ln w="9525">
            <a:noFill/>
            <a:miter lim="800000"/>
            <a:headEnd/>
            <a:tailEnd/>
          </a:ln>
        </p:spPr>
        <p:txBody>
          <a:bodyPr wrap="none">
            <a:spAutoFit/>
          </a:bodyPr>
          <a:lstStyle/>
          <a:p>
            <a:pPr algn="ctr"/>
            <a:r>
              <a:rPr lang="en-US" sz="3200" dirty="0"/>
              <a:t>Print USMEPCOM Form 727-E PL</a:t>
            </a:r>
          </a:p>
          <a:p>
            <a:pPr algn="ctr"/>
            <a:r>
              <a:rPr lang="en-US" sz="3200" dirty="0"/>
              <a:t>(CN02)</a:t>
            </a:r>
          </a:p>
        </p:txBody>
      </p:sp>
    </p:spTree>
    <p:extLst>
      <p:ext uri="{BB962C8B-B14F-4D97-AF65-F5344CB8AC3E}">
        <p14:creationId xmlns:p14="http://schemas.microsoft.com/office/powerpoint/2010/main" val="2405662749"/>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742" y="478624"/>
            <a:ext cx="6821487" cy="652462"/>
          </a:xfrm>
        </p:spPr>
        <p:txBody>
          <a:bodyPr/>
          <a:lstStyle/>
          <a:p>
            <a:r>
              <a:rPr lang="en-US" dirty="0"/>
              <a:t/>
            </a:r>
            <a:br>
              <a:rPr lang="en-US" dirty="0"/>
            </a:br>
            <a:endParaRPr lang="en-US" dirty="0"/>
          </a:p>
        </p:txBody>
      </p:sp>
      <p:pic>
        <p:nvPicPr>
          <p:cNvPr id="3" name="Picture 2"/>
          <p:cNvPicPr>
            <a:picLocks noChangeAspect="1"/>
          </p:cNvPicPr>
          <p:nvPr/>
        </p:nvPicPr>
        <p:blipFill rotWithShape="1">
          <a:blip r:embed="rId3"/>
          <a:srcRect l="13429" t="15884" r="63905" b="31629"/>
          <a:stretch/>
        </p:blipFill>
        <p:spPr>
          <a:xfrm>
            <a:off x="4319451" y="1593669"/>
            <a:ext cx="4441372" cy="4650377"/>
          </a:xfrm>
          <a:prstGeom prst="rect">
            <a:avLst/>
          </a:prstGeom>
        </p:spPr>
      </p:pic>
      <p:sp>
        <p:nvSpPr>
          <p:cNvPr id="4" name="Text Box 5"/>
          <p:cNvSpPr txBox="1">
            <a:spLocks noChangeArrowheads="1"/>
          </p:cNvSpPr>
          <p:nvPr/>
        </p:nvSpPr>
        <p:spPr bwMode="auto">
          <a:xfrm>
            <a:off x="364985" y="1827852"/>
            <a:ext cx="378029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smtClean="0">
                <a:solidFill>
                  <a:srgbClr val="000000"/>
                </a:solidFill>
                <a:latin typeface="Arial"/>
                <a:cs typeface="+mn-cs"/>
              </a:rPr>
              <a:t>Step 6.</a:t>
            </a:r>
            <a:r>
              <a:rPr lang="en-US" altLang="en-US" dirty="0">
                <a:solidFill>
                  <a:srgbClr val="000000"/>
                </a:solidFill>
                <a:latin typeface="Arial"/>
                <a:cs typeface="+mn-cs"/>
              </a:rPr>
              <a:t> </a:t>
            </a:r>
            <a:r>
              <a:rPr lang="en-US" altLang="en-US" dirty="0" smtClean="0">
                <a:solidFill>
                  <a:srgbClr val="000000"/>
                </a:solidFill>
                <a:latin typeface="Arial"/>
                <a:cs typeface="+mn-cs"/>
              </a:rPr>
              <a:t>Print Pages; pages are listed below:</a:t>
            </a:r>
          </a:p>
          <a:p>
            <a:pPr defTabSz="914400"/>
            <a:endParaRPr lang="en-US" altLang="en-US" dirty="0" smtClean="0">
              <a:solidFill>
                <a:srgbClr val="000000"/>
              </a:solidFill>
              <a:latin typeface="Arial"/>
              <a:cs typeface="+mn-cs"/>
            </a:endParaRPr>
          </a:p>
          <a:p>
            <a:pPr defTabSz="914400"/>
            <a:r>
              <a:rPr lang="en-US" altLang="en-US" dirty="0" smtClean="0">
                <a:solidFill>
                  <a:srgbClr val="000000"/>
                </a:solidFill>
                <a:latin typeface="Arial"/>
                <a:cs typeface="+mn-cs"/>
              </a:rPr>
              <a:t>A - Processing List Copy 1-5</a:t>
            </a:r>
          </a:p>
          <a:p>
            <a:pPr defTabSz="914400"/>
            <a:r>
              <a:rPr lang="en-US" altLang="en-US" dirty="0" smtClean="0">
                <a:solidFill>
                  <a:srgbClr val="000000"/>
                </a:solidFill>
                <a:latin typeface="Arial"/>
                <a:cs typeface="+mn-cs"/>
              </a:rPr>
              <a:t>B - </a:t>
            </a:r>
            <a:r>
              <a:rPr lang="en-US" altLang="en-US" dirty="0">
                <a:solidFill>
                  <a:srgbClr val="000000"/>
                </a:solidFill>
                <a:latin typeface="Arial"/>
              </a:rPr>
              <a:t>Processing List </a:t>
            </a:r>
            <a:r>
              <a:rPr lang="en-US" altLang="en-US" dirty="0" smtClean="0">
                <a:solidFill>
                  <a:srgbClr val="000000"/>
                </a:solidFill>
                <a:latin typeface="Arial"/>
              </a:rPr>
              <a:t>Copy 2-5 </a:t>
            </a:r>
            <a:endParaRPr lang="en-US" altLang="en-US" dirty="0" smtClean="0">
              <a:solidFill>
                <a:srgbClr val="000000"/>
              </a:solidFill>
              <a:latin typeface="Arial"/>
              <a:cs typeface="+mn-cs"/>
            </a:endParaRPr>
          </a:p>
          <a:p>
            <a:pPr defTabSz="914400"/>
            <a:r>
              <a:rPr lang="en-US" altLang="en-US" dirty="0" smtClean="0">
                <a:solidFill>
                  <a:srgbClr val="000000"/>
                </a:solidFill>
                <a:latin typeface="Arial"/>
                <a:cs typeface="+mn-cs"/>
              </a:rPr>
              <a:t>C - </a:t>
            </a:r>
            <a:r>
              <a:rPr lang="en-US" altLang="en-US" dirty="0">
                <a:solidFill>
                  <a:srgbClr val="000000"/>
                </a:solidFill>
                <a:latin typeface="Arial"/>
              </a:rPr>
              <a:t>Processing List Copy </a:t>
            </a:r>
            <a:r>
              <a:rPr lang="en-US" altLang="en-US" dirty="0" smtClean="0">
                <a:solidFill>
                  <a:srgbClr val="000000"/>
                </a:solidFill>
                <a:latin typeface="Arial"/>
              </a:rPr>
              <a:t>1 and 5</a:t>
            </a:r>
            <a:endParaRPr lang="en-US" altLang="en-US" dirty="0" smtClean="0">
              <a:solidFill>
                <a:srgbClr val="000000"/>
              </a:solidFill>
              <a:latin typeface="Arial"/>
              <a:cs typeface="+mn-cs"/>
            </a:endParaRPr>
          </a:p>
          <a:p>
            <a:pPr defTabSz="914400"/>
            <a:r>
              <a:rPr lang="en-US" altLang="en-US" dirty="0" smtClean="0">
                <a:solidFill>
                  <a:srgbClr val="000000"/>
                </a:solidFill>
                <a:latin typeface="Arial"/>
                <a:cs typeface="+mn-cs"/>
              </a:rPr>
              <a:t>D - </a:t>
            </a:r>
            <a:r>
              <a:rPr lang="en-US" altLang="en-US" dirty="0">
                <a:solidFill>
                  <a:srgbClr val="000000"/>
                </a:solidFill>
                <a:latin typeface="Arial"/>
              </a:rPr>
              <a:t>Processing List Copy </a:t>
            </a:r>
            <a:r>
              <a:rPr lang="en-US" altLang="en-US" dirty="0" smtClean="0">
                <a:solidFill>
                  <a:srgbClr val="000000"/>
                </a:solidFill>
                <a:latin typeface="Arial"/>
              </a:rPr>
              <a:t>1,2, and 5</a:t>
            </a:r>
            <a:endParaRPr lang="en-US" altLang="en-US" dirty="0" smtClean="0">
              <a:solidFill>
                <a:srgbClr val="000000"/>
              </a:solidFill>
              <a:latin typeface="Arial"/>
              <a:cs typeface="+mn-cs"/>
            </a:endParaRPr>
          </a:p>
          <a:p>
            <a:pPr defTabSz="914400"/>
            <a:r>
              <a:rPr lang="en-US" altLang="en-US" dirty="0" smtClean="0">
                <a:solidFill>
                  <a:srgbClr val="000000"/>
                </a:solidFill>
                <a:latin typeface="Arial"/>
                <a:cs typeface="+mn-cs"/>
              </a:rPr>
              <a:t>1 - </a:t>
            </a:r>
            <a:r>
              <a:rPr lang="en-US" altLang="en-US" dirty="0">
                <a:solidFill>
                  <a:srgbClr val="000000"/>
                </a:solidFill>
                <a:latin typeface="Arial"/>
              </a:rPr>
              <a:t>Processing List Copy </a:t>
            </a:r>
            <a:r>
              <a:rPr lang="en-US" altLang="en-US" dirty="0" smtClean="0">
                <a:solidFill>
                  <a:srgbClr val="000000"/>
                </a:solidFill>
                <a:latin typeface="Arial"/>
              </a:rPr>
              <a:t>1</a:t>
            </a:r>
            <a:endParaRPr lang="en-US" altLang="en-US" dirty="0" smtClean="0">
              <a:solidFill>
                <a:srgbClr val="000000"/>
              </a:solidFill>
              <a:latin typeface="Arial"/>
              <a:cs typeface="+mn-cs"/>
            </a:endParaRPr>
          </a:p>
          <a:p>
            <a:pPr defTabSz="914400"/>
            <a:r>
              <a:rPr lang="en-US" altLang="en-US" dirty="0" smtClean="0">
                <a:solidFill>
                  <a:srgbClr val="000000"/>
                </a:solidFill>
                <a:latin typeface="Arial"/>
                <a:cs typeface="+mn-cs"/>
              </a:rPr>
              <a:t>2 - Lodging List</a:t>
            </a:r>
          </a:p>
          <a:p>
            <a:pPr defTabSz="914400"/>
            <a:r>
              <a:rPr lang="en-US" altLang="en-US" dirty="0" smtClean="0">
                <a:solidFill>
                  <a:srgbClr val="000000"/>
                </a:solidFill>
                <a:latin typeface="Arial"/>
                <a:cs typeface="+mn-cs"/>
              </a:rPr>
              <a:t>3 - Supper Meal List Copy 3 N/A</a:t>
            </a:r>
          </a:p>
          <a:p>
            <a:pPr defTabSz="914400"/>
            <a:r>
              <a:rPr lang="en-US" altLang="en-US" dirty="0" smtClean="0">
                <a:solidFill>
                  <a:srgbClr val="000000"/>
                </a:solidFill>
                <a:latin typeface="Arial"/>
                <a:cs typeface="+mn-cs"/>
              </a:rPr>
              <a:t>4 - Breakfast Meal List Copy 4  N/A</a:t>
            </a:r>
          </a:p>
          <a:p>
            <a:pPr defTabSz="914400"/>
            <a:r>
              <a:rPr lang="en-US" altLang="en-US" dirty="0" smtClean="0">
                <a:solidFill>
                  <a:srgbClr val="000000"/>
                </a:solidFill>
                <a:latin typeface="Arial"/>
                <a:cs typeface="+mn-cs"/>
              </a:rPr>
              <a:t>5 - Dinner (Lunch) List Copy 5</a:t>
            </a:r>
          </a:p>
        </p:txBody>
      </p:sp>
      <p:sp>
        <p:nvSpPr>
          <p:cNvPr id="5" name="TextBox 4"/>
          <p:cNvSpPr txBox="1">
            <a:spLocks noChangeArrowheads="1"/>
          </p:cNvSpPr>
          <p:nvPr/>
        </p:nvSpPr>
        <p:spPr bwMode="auto">
          <a:xfrm>
            <a:off x="1303910" y="53868"/>
            <a:ext cx="6635150" cy="1077218"/>
          </a:xfrm>
          <a:prstGeom prst="rect">
            <a:avLst/>
          </a:prstGeom>
          <a:noFill/>
          <a:ln w="9525">
            <a:noFill/>
            <a:miter lim="800000"/>
            <a:headEnd/>
            <a:tailEnd/>
          </a:ln>
        </p:spPr>
        <p:txBody>
          <a:bodyPr wrap="none">
            <a:spAutoFit/>
          </a:bodyPr>
          <a:lstStyle/>
          <a:p>
            <a:pPr algn="ctr"/>
            <a:r>
              <a:rPr lang="en-US" sz="3200" dirty="0"/>
              <a:t>Print USMEPCOM Form 727-E PL</a:t>
            </a:r>
          </a:p>
          <a:p>
            <a:pPr algn="ctr"/>
            <a:r>
              <a:rPr lang="en-US" sz="3200" dirty="0"/>
              <a:t>(CN02)</a:t>
            </a:r>
          </a:p>
        </p:txBody>
      </p:sp>
    </p:spTree>
    <p:extLst>
      <p:ext uri="{BB962C8B-B14F-4D97-AF65-F5344CB8AC3E}">
        <p14:creationId xmlns:p14="http://schemas.microsoft.com/office/powerpoint/2010/main" val="2484056467"/>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422" y="514838"/>
            <a:ext cx="6821487" cy="652462"/>
          </a:xfrm>
        </p:spPr>
        <p:txBody>
          <a:bodyPr/>
          <a:lstStyle/>
          <a:p>
            <a:r>
              <a:rPr lang="en-US" dirty="0"/>
              <a:t/>
            </a:r>
            <a:br>
              <a:rPr lang="en-US" dirty="0"/>
            </a:br>
            <a:endParaRPr lang="en-US" dirty="0"/>
          </a:p>
        </p:txBody>
      </p:sp>
      <p:pic>
        <p:nvPicPr>
          <p:cNvPr id="3" name="Picture 2"/>
          <p:cNvPicPr>
            <a:picLocks noChangeAspect="1"/>
          </p:cNvPicPr>
          <p:nvPr/>
        </p:nvPicPr>
        <p:blipFill rotWithShape="1">
          <a:blip r:embed="rId3"/>
          <a:srcRect l="15428" t="15884" r="62000" b="31968"/>
          <a:stretch/>
        </p:blipFill>
        <p:spPr>
          <a:xfrm>
            <a:off x="4406538" y="1759131"/>
            <a:ext cx="4380412" cy="4632960"/>
          </a:xfrm>
          <a:prstGeom prst="rect">
            <a:avLst/>
          </a:prstGeom>
        </p:spPr>
      </p:pic>
      <p:sp>
        <p:nvSpPr>
          <p:cNvPr id="4" name="Text Box 5"/>
          <p:cNvSpPr txBox="1">
            <a:spLocks noChangeArrowheads="1"/>
          </p:cNvSpPr>
          <p:nvPr/>
        </p:nvSpPr>
        <p:spPr bwMode="auto">
          <a:xfrm>
            <a:off x="702978" y="2096108"/>
            <a:ext cx="2209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a:r>
              <a:rPr lang="en-US" altLang="en-US" b="1" dirty="0" smtClean="0">
                <a:solidFill>
                  <a:srgbClr val="000000"/>
                </a:solidFill>
                <a:latin typeface="Arial"/>
                <a:cs typeface="+mn-cs"/>
              </a:rPr>
              <a:t>The remaining steps are used to sort form by SSN or Sex; rarely used.</a:t>
            </a:r>
          </a:p>
          <a:p>
            <a:pPr defTabSz="914400"/>
            <a:endParaRPr lang="en-US" altLang="en-US" dirty="0" smtClean="0">
              <a:solidFill>
                <a:srgbClr val="000000"/>
              </a:solidFill>
              <a:latin typeface="Arial"/>
              <a:cs typeface="+mn-cs"/>
            </a:endParaRPr>
          </a:p>
          <a:p>
            <a:pPr defTabSz="914400"/>
            <a:endParaRPr lang="en-US" altLang="en-US" dirty="0">
              <a:solidFill>
                <a:srgbClr val="000000"/>
              </a:solidFill>
              <a:latin typeface="Arial"/>
              <a:cs typeface="+mn-cs"/>
            </a:endParaRPr>
          </a:p>
          <a:p>
            <a:pPr defTabSz="914400"/>
            <a:r>
              <a:rPr lang="en-US" altLang="en-US" b="1" dirty="0" smtClean="0">
                <a:solidFill>
                  <a:srgbClr val="000000"/>
                </a:solidFill>
                <a:latin typeface="Arial"/>
                <a:cs typeface="+mn-cs"/>
              </a:rPr>
              <a:t>Final step is to p</a:t>
            </a:r>
            <a:r>
              <a:rPr lang="en-US" altLang="en-US" dirty="0" smtClean="0">
                <a:solidFill>
                  <a:srgbClr val="000000"/>
                </a:solidFill>
                <a:latin typeface="Arial"/>
                <a:cs typeface="+mn-cs"/>
              </a:rPr>
              <a:t>ress</a:t>
            </a:r>
            <a:r>
              <a:rPr lang="en-US" altLang="en-US" b="1" dirty="0" smtClean="0">
                <a:solidFill>
                  <a:srgbClr val="000000"/>
                </a:solidFill>
                <a:latin typeface="Arial"/>
                <a:cs typeface="+mn-cs"/>
              </a:rPr>
              <a:t> &lt;SHIFT+F6&gt; to print the requested USMEPCOM Form 727-E PL</a:t>
            </a:r>
            <a:endParaRPr lang="en-US" altLang="en-US" b="1" dirty="0">
              <a:solidFill>
                <a:srgbClr val="000000"/>
              </a:solidFill>
              <a:latin typeface="Arial"/>
              <a:cs typeface="+mn-cs"/>
            </a:endParaRPr>
          </a:p>
        </p:txBody>
      </p:sp>
      <p:sp>
        <p:nvSpPr>
          <p:cNvPr id="5" name="TextBox 4"/>
          <p:cNvSpPr txBox="1">
            <a:spLocks noChangeArrowheads="1"/>
          </p:cNvSpPr>
          <p:nvPr/>
        </p:nvSpPr>
        <p:spPr bwMode="auto">
          <a:xfrm>
            <a:off x="1364555" y="90082"/>
            <a:ext cx="6635150" cy="1077218"/>
          </a:xfrm>
          <a:prstGeom prst="rect">
            <a:avLst/>
          </a:prstGeom>
          <a:noFill/>
          <a:ln w="9525">
            <a:noFill/>
            <a:miter lim="800000"/>
            <a:headEnd/>
            <a:tailEnd/>
          </a:ln>
        </p:spPr>
        <p:txBody>
          <a:bodyPr wrap="none">
            <a:spAutoFit/>
          </a:bodyPr>
          <a:lstStyle/>
          <a:p>
            <a:pPr algn="ctr"/>
            <a:r>
              <a:rPr lang="en-US" sz="3200" dirty="0"/>
              <a:t>Print USMEPCOM Form 727-E PL</a:t>
            </a:r>
          </a:p>
          <a:p>
            <a:pPr algn="ctr"/>
            <a:r>
              <a:rPr lang="en-US" sz="3200" dirty="0"/>
              <a:t>(CN02)</a:t>
            </a:r>
          </a:p>
        </p:txBody>
      </p:sp>
    </p:spTree>
    <p:extLst>
      <p:ext uri="{BB962C8B-B14F-4D97-AF65-F5344CB8AC3E}">
        <p14:creationId xmlns:p14="http://schemas.microsoft.com/office/powerpoint/2010/main" val="3973026279"/>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USMEPCOM Form 727-E; Processing List</a:t>
            </a:r>
            <a:endParaRPr lang="en-US" dirty="0"/>
          </a:p>
        </p:txBody>
      </p:sp>
      <p:pic>
        <p:nvPicPr>
          <p:cNvPr id="3" name="Picture 2"/>
          <p:cNvPicPr/>
          <p:nvPr/>
        </p:nvPicPr>
        <p:blipFill rotWithShape="1">
          <a:blip r:embed="rId3"/>
          <a:srcRect l="10897" t="15382" r="59776" b="53299"/>
          <a:stretch/>
        </p:blipFill>
        <p:spPr bwMode="auto">
          <a:xfrm>
            <a:off x="4434252" y="1549748"/>
            <a:ext cx="4535814" cy="1330339"/>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99713" y="1549748"/>
            <a:ext cx="3765294" cy="276999"/>
          </a:xfrm>
          <a:prstGeom prst="rect">
            <a:avLst/>
          </a:prstGeom>
        </p:spPr>
        <p:txBody>
          <a:bodyPr wrap="square">
            <a:spAutoFit/>
          </a:bodyPr>
          <a:lstStyle/>
          <a:p>
            <a:r>
              <a:rPr lang="en-US" sz="1200" dirty="0" smtClean="0">
                <a:latin typeface="Arial" panose="020B0604020202020204" pitchFamily="34" charset="0"/>
                <a:ea typeface="Times New Roman" panose="02020603050405020304" pitchFamily="18" charset="0"/>
                <a:cs typeface="Arial" panose="020B0604020202020204" pitchFamily="34" charset="0"/>
              </a:rPr>
              <a:t>USMEPCOM Form 727-E Copy 1: Processing List</a:t>
            </a:r>
            <a:endParaRPr lang="en-US" sz="1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a:srcRect l="1192" t="19781" r="50863" b="33328"/>
          <a:stretch/>
        </p:blipFill>
        <p:spPr>
          <a:xfrm>
            <a:off x="4434252" y="3216687"/>
            <a:ext cx="4594938" cy="1417223"/>
          </a:xfrm>
          <a:prstGeom prst="rect">
            <a:avLst/>
          </a:prstGeom>
        </p:spPr>
      </p:pic>
      <p:sp>
        <p:nvSpPr>
          <p:cNvPr id="6" name="Rectangle 5"/>
          <p:cNvSpPr/>
          <p:nvPr/>
        </p:nvSpPr>
        <p:spPr>
          <a:xfrm>
            <a:off x="145804" y="3216687"/>
            <a:ext cx="4136486" cy="461665"/>
          </a:xfrm>
          <a:prstGeom prst="rect">
            <a:avLst/>
          </a:prstGeom>
        </p:spPr>
        <p:txBody>
          <a:bodyPr wrap="square">
            <a:spAutoFit/>
          </a:bodyPr>
          <a:lstStyle/>
          <a:p>
            <a:r>
              <a:rPr lang="en-US" sz="1200" dirty="0" smtClean="0">
                <a:latin typeface="Arial" panose="020B0604020202020204" pitchFamily="34" charset="0"/>
                <a:ea typeface="Times New Roman" panose="02020603050405020304" pitchFamily="18" charset="0"/>
                <a:cs typeface="Arial" panose="020B0604020202020204" pitchFamily="34" charset="0"/>
              </a:rPr>
              <a:t>USMEPCOM Form 727-E Copy 2: Lodging Authorization and Receipt Voucher</a:t>
            </a:r>
            <a:endParaRPr lang="en-US" sz="1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a:srcRect l="1191" t="20530" r="51425" b="35036"/>
          <a:stretch/>
        </p:blipFill>
        <p:spPr>
          <a:xfrm>
            <a:off x="4434252" y="4970510"/>
            <a:ext cx="4535814" cy="1444238"/>
          </a:xfrm>
          <a:prstGeom prst="rect">
            <a:avLst/>
          </a:prstGeom>
        </p:spPr>
      </p:pic>
      <p:sp>
        <p:nvSpPr>
          <p:cNvPr id="8" name="Rectangle 7"/>
          <p:cNvSpPr/>
          <p:nvPr/>
        </p:nvSpPr>
        <p:spPr>
          <a:xfrm>
            <a:off x="145804" y="4970510"/>
            <a:ext cx="3919203" cy="461665"/>
          </a:xfrm>
          <a:prstGeom prst="rect">
            <a:avLst/>
          </a:prstGeom>
        </p:spPr>
        <p:txBody>
          <a:bodyPr wrap="square">
            <a:spAutoFit/>
          </a:bodyPr>
          <a:lstStyle/>
          <a:p>
            <a:r>
              <a:rPr lang="en-US" sz="1200" dirty="0" smtClean="0">
                <a:latin typeface="Arial" panose="020B0604020202020204" pitchFamily="34" charset="0"/>
                <a:ea typeface="Times New Roman" panose="02020603050405020304" pitchFamily="18" charset="0"/>
                <a:cs typeface="Arial" panose="020B0604020202020204" pitchFamily="34" charset="0"/>
              </a:rPr>
              <a:t>USMEPCOM Form 727-E Copy 5: Dinner (Lunch) Meal Authorization and Receipt Voucher</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00633"/>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Results (CR01)</a:t>
            </a:r>
            <a:endParaRPr lang="en-US" dirty="0"/>
          </a:p>
        </p:txBody>
      </p:sp>
      <p:pic>
        <p:nvPicPr>
          <p:cNvPr id="3" name="Picture 2"/>
          <p:cNvPicPr>
            <a:picLocks noChangeAspect="1"/>
          </p:cNvPicPr>
          <p:nvPr/>
        </p:nvPicPr>
        <p:blipFill rotWithShape="1">
          <a:blip r:embed="rId3"/>
          <a:srcRect l="15643" t="18053" r="57129" b="10836"/>
          <a:stretch/>
        </p:blipFill>
        <p:spPr>
          <a:xfrm>
            <a:off x="4171406" y="1466661"/>
            <a:ext cx="4411279" cy="5078994"/>
          </a:xfrm>
          <a:prstGeom prst="rect">
            <a:avLst/>
          </a:prstGeom>
        </p:spPr>
      </p:pic>
      <p:sp>
        <p:nvSpPr>
          <p:cNvPr id="5" name="Text Box 7"/>
          <p:cNvSpPr txBox="1">
            <a:spLocks noChangeArrowheads="1"/>
          </p:cNvSpPr>
          <p:nvPr/>
        </p:nvSpPr>
        <p:spPr bwMode="auto">
          <a:xfrm>
            <a:off x="391336" y="2405279"/>
            <a:ext cx="3331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i="1">
                <a:solidFill>
                  <a:schemeClr val="tx1"/>
                </a:solidFill>
                <a:latin typeface="Arial" charset="0"/>
              </a:defRPr>
            </a:lvl1pPr>
            <a:lvl2pPr marL="742950" indent="-285750" eaLnBrk="0" hangingPunct="0">
              <a:defRPr b="1" i="1">
                <a:solidFill>
                  <a:schemeClr val="tx1"/>
                </a:solidFill>
                <a:latin typeface="Arial" charset="0"/>
              </a:defRPr>
            </a:lvl2pPr>
            <a:lvl3pPr marL="1143000" indent="-228600" eaLnBrk="0" hangingPunct="0">
              <a:defRPr b="1" i="1">
                <a:solidFill>
                  <a:schemeClr val="tx1"/>
                </a:solidFill>
                <a:latin typeface="Arial" charset="0"/>
              </a:defRPr>
            </a:lvl3pPr>
            <a:lvl4pPr marL="1600200" indent="-228600" eaLnBrk="0" hangingPunct="0">
              <a:defRPr b="1" i="1">
                <a:solidFill>
                  <a:schemeClr val="tx1"/>
                </a:solidFill>
                <a:latin typeface="Arial" charset="0"/>
              </a:defRPr>
            </a:lvl4pPr>
            <a:lvl5pPr marL="2057400" indent="-228600" eaLnBrk="0" hangingPunct="0">
              <a:defRPr b="1" i="1">
                <a:solidFill>
                  <a:schemeClr val="tx1"/>
                </a:solidFill>
                <a:latin typeface="Arial" charset="0"/>
              </a:defRPr>
            </a:lvl5pPr>
            <a:lvl6pPr marL="2514600" indent="-228600" eaLnBrk="0" fontAlgn="base" hangingPunct="0">
              <a:spcBef>
                <a:spcPct val="0"/>
              </a:spcBef>
              <a:spcAft>
                <a:spcPct val="0"/>
              </a:spcAft>
              <a:defRPr b="1" i="1">
                <a:solidFill>
                  <a:schemeClr val="tx1"/>
                </a:solidFill>
                <a:latin typeface="Arial" charset="0"/>
              </a:defRPr>
            </a:lvl6pPr>
            <a:lvl7pPr marL="2971800" indent="-228600" eaLnBrk="0" fontAlgn="base" hangingPunct="0">
              <a:spcBef>
                <a:spcPct val="0"/>
              </a:spcBef>
              <a:spcAft>
                <a:spcPct val="0"/>
              </a:spcAft>
              <a:defRPr b="1" i="1">
                <a:solidFill>
                  <a:schemeClr val="tx1"/>
                </a:solidFill>
                <a:latin typeface="Arial" charset="0"/>
              </a:defRPr>
            </a:lvl7pPr>
            <a:lvl8pPr marL="3429000" indent="-228600" eaLnBrk="0" fontAlgn="base" hangingPunct="0">
              <a:spcBef>
                <a:spcPct val="0"/>
              </a:spcBef>
              <a:spcAft>
                <a:spcPct val="0"/>
              </a:spcAft>
              <a:defRPr b="1" i="1">
                <a:solidFill>
                  <a:schemeClr val="tx1"/>
                </a:solidFill>
                <a:latin typeface="Arial" charset="0"/>
              </a:defRPr>
            </a:lvl8pPr>
            <a:lvl9pPr marL="3886200" indent="-228600" eaLnBrk="0" fontAlgn="base" hangingPunct="0">
              <a:spcBef>
                <a:spcPct val="0"/>
              </a:spcBef>
              <a:spcAft>
                <a:spcPct val="0"/>
              </a:spcAft>
              <a:defRPr b="1" i="1">
                <a:solidFill>
                  <a:schemeClr val="tx1"/>
                </a:solidFill>
                <a:latin typeface="Arial" charset="0"/>
              </a:defRPr>
            </a:lvl9pPr>
          </a:lstStyle>
          <a:p>
            <a:pPr defTabSz="914400" eaLnBrk="1" hangingPunct="1"/>
            <a:r>
              <a:rPr lang="en-US" altLang="en-US" sz="1400" b="0" i="0" dirty="0">
                <a:solidFill>
                  <a:srgbClr val="000000"/>
                </a:solidFill>
              </a:rPr>
              <a:t>Navigate through </a:t>
            </a:r>
            <a:r>
              <a:rPr lang="en-US" altLang="en-US" sz="1400" b="0" i="0" dirty="0" smtClean="0">
                <a:solidFill>
                  <a:srgbClr val="000000"/>
                </a:solidFill>
              </a:rPr>
              <a:t>menus/screens </a:t>
            </a:r>
            <a:r>
              <a:rPr lang="en-US" altLang="en-US" sz="1400" b="0" i="0" dirty="0">
                <a:solidFill>
                  <a:srgbClr val="000000"/>
                </a:solidFill>
              </a:rPr>
              <a:t>by using &lt;TAB&gt; or &lt;ENTER&gt; key</a:t>
            </a:r>
          </a:p>
          <a:p>
            <a:pPr defTabSz="914400" eaLnBrk="1" hangingPunct="1"/>
            <a:endParaRPr lang="en-US" altLang="en-US" sz="1400" b="0" i="0" dirty="0" smtClean="0">
              <a:solidFill>
                <a:srgbClr val="000000"/>
              </a:solidFill>
              <a:cs typeface="+mn-cs"/>
            </a:endParaRPr>
          </a:p>
        </p:txBody>
      </p:sp>
    </p:spTree>
    <p:extLst>
      <p:ext uri="{BB962C8B-B14F-4D97-AF65-F5344CB8AC3E}">
        <p14:creationId xmlns:p14="http://schemas.microsoft.com/office/powerpoint/2010/main" val="385072830"/>
      </p:ext>
    </p:extLst>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892" y="206330"/>
            <a:ext cx="6821487" cy="652462"/>
          </a:xfrm>
        </p:spPr>
        <p:txBody>
          <a:bodyPr/>
          <a:lstStyle/>
          <a:p>
            <a:r>
              <a:rPr lang="en-US" sz="3200" dirty="0" smtClean="0"/>
              <a:t>MEPS Processing Workload</a:t>
            </a:r>
            <a:endParaRPr lang="en-US" sz="3200" dirty="0"/>
          </a:p>
        </p:txBody>
      </p:sp>
      <p:pic>
        <p:nvPicPr>
          <p:cNvPr id="3" name="Picture 2"/>
          <p:cNvPicPr>
            <a:picLocks noChangeAspect="1"/>
          </p:cNvPicPr>
          <p:nvPr/>
        </p:nvPicPr>
        <p:blipFill rotWithShape="1">
          <a:blip r:embed="rId3"/>
          <a:srcRect l="15743" t="18405" r="62079" b="30902"/>
          <a:stretch/>
        </p:blipFill>
        <p:spPr>
          <a:xfrm>
            <a:off x="4906978" y="1530036"/>
            <a:ext cx="3847724" cy="4943192"/>
          </a:xfrm>
          <a:prstGeom prst="rect">
            <a:avLst/>
          </a:prstGeom>
        </p:spPr>
      </p:pic>
      <p:sp>
        <p:nvSpPr>
          <p:cNvPr id="4" name="Text Box 4"/>
          <p:cNvSpPr txBox="1">
            <a:spLocks noChangeArrowheads="1"/>
          </p:cNvSpPr>
          <p:nvPr/>
        </p:nvSpPr>
        <p:spPr bwMode="auto">
          <a:xfrm>
            <a:off x="559133" y="3187129"/>
            <a:ext cx="408529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smtClean="0">
                <a:solidFill>
                  <a:srgbClr val="000000"/>
                </a:solidFill>
                <a:latin typeface="Arial"/>
                <a:cs typeface="+mn-cs"/>
              </a:rPr>
              <a:t>The date is a default; however, the data field can be changed to the date the user prefers. </a:t>
            </a:r>
          </a:p>
          <a:p>
            <a:pPr defTabSz="914400"/>
            <a:endParaRPr lang="en-US" altLang="en-US" dirty="0">
              <a:solidFill>
                <a:srgbClr val="000000"/>
              </a:solidFill>
              <a:latin typeface="Arial"/>
              <a:cs typeface="+mn-cs"/>
            </a:endParaRPr>
          </a:p>
          <a:p>
            <a:pPr defTabSz="914400"/>
            <a:r>
              <a:rPr lang="en-US" altLang="en-US" dirty="0" smtClean="0">
                <a:solidFill>
                  <a:srgbClr val="000000"/>
                </a:solidFill>
                <a:latin typeface="Arial"/>
                <a:cs typeface="+mn-cs"/>
              </a:rPr>
              <a:t>Select your SPF</a:t>
            </a:r>
          </a:p>
          <a:p>
            <a:pPr defTabSz="914400"/>
            <a:endParaRPr lang="en-US" altLang="en-US" dirty="0">
              <a:solidFill>
                <a:srgbClr val="000000"/>
              </a:solidFill>
              <a:latin typeface="Arial"/>
              <a:cs typeface="+mn-cs"/>
            </a:endParaRPr>
          </a:p>
          <a:p>
            <a:pPr defTabSz="914400"/>
            <a:r>
              <a:rPr lang="en-US" altLang="en-US" dirty="0" smtClean="0">
                <a:solidFill>
                  <a:srgbClr val="000000"/>
                </a:solidFill>
                <a:latin typeface="Arial"/>
                <a:cs typeface="+mn-cs"/>
              </a:rPr>
              <a:t>Select your item choice; e.g., </a:t>
            </a:r>
          </a:p>
          <a:p>
            <a:pPr defTabSz="914400"/>
            <a:r>
              <a:rPr lang="en-US" altLang="en-US" dirty="0" smtClean="0">
                <a:solidFill>
                  <a:srgbClr val="000000"/>
                </a:solidFill>
                <a:latin typeface="Arial"/>
                <a:cs typeface="+mn-cs"/>
              </a:rPr>
              <a:t>19 Host DAT Results</a:t>
            </a:r>
          </a:p>
          <a:p>
            <a:pPr defTabSz="914400"/>
            <a:endParaRPr lang="en-US" altLang="en-US" dirty="0" smtClean="0">
              <a:solidFill>
                <a:srgbClr val="000000"/>
              </a:solidFill>
              <a:latin typeface="Arial"/>
              <a:cs typeface="+mn-cs"/>
            </a:endParaRPr>
          </a:p>
          <a:p>
            <a:pPr defTabSz="914400"/>
            <a:endParaRPr lang="en-US" altLang="en-US" dirty="0">
              <a:solidFill>
                <a:srgbClr val="000000"/>
              </a:solidFill>
              <a:latin typeface="Arial"/>
              <a:cs typeface="+mn-cs"/>
            </a:endParaRPr>
          </a:p>
        </p:txBody>
      </p:sp>
      <p:sp>
        <p:nvSpPr>
          <p:cNvPr id="5" name="Text Box 4"/>
          <p:cNvSpPr txBox="1">
            <a:spLocks noChangeArrowheads="1"/>
          </p:cNvSpPr>
          <p:nvPr/>
        </p:nvSpPr>
        <p:spPr bwMode="auto">
          <a:xfrm>
            <a:off x="509339" y="2224785"/>
            <a:ext cx="41848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smtClean="0">
                <a:solidFill>
                  <a:srgbClr val="000000"/>
                </a:solidFill>
                <a:latin typeface="Arial"/>
                <a:cs typeface="+mn-cs"/>
              </a:rPr>
              <a:t>Check Drug Alcohol Test (DAT) Results every morning; ZHM002</a:t>
            </a:r>
            <a:endParaRPr lang="en-US" altLang="en-US" dirty="0">
              <a:solidFill>
                <a:srgbClr val="000000"/>
              </a:solidFill>
              <a:latin typeface="Arial"/>
              <a:cs typeface="+mn-cs"/>
            </a:endParaRPr>
          </a:p>
        </p:txBody>
      </p:sp>
    </p:spTree>
    <p:extLst>
      <p:ext uri="{BB962C8B-B14F-4D97-AF65-F5344CB8AC3E}">
        <p14:creationId xmlns:p14="http://schemas.microsoft.com/office/powerpoint/2010/main" val="888492416"/>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MEPS </a:t>
            </a:r>
            <a:r>
              <a:rPr lang="en-US" sz="3200" dirty="0"/>
              <a:t>Processing Workload</a:t>
            </a:r>
          </a:p>
        </p:txBody>
      </p:sp>
      <p:pic>
        <p:nvPicPr>
          <p:cNvPr id="3" name="Picture 2"/>
          <p:cNvPicPr>
            <a:picLocks noChangeAspect="1"/>
          </p:cNvPicPr>
          <p:nvPr/>
        </p:nvPicPr>
        <p:blipFill rotWithShape="1">
          <a:blip r:embed="rId3"/>
          <a:srcRect l="11089" t="18053" r="66931" b="30902"/>
          <a:stretch/>
        </p:blipFill>
        <p:spPr>
          <a:xfrm>
            <a:off x="4562947" y="1385180"/>
            <a:ext cx="4282289" cy="5078994"/>
          </a:xfrm>
          <a:prstGeom prst="rect">
            <a:avLst/>
          </a:prstGeom>
        </p:spPr>
      </p:pic>
      <p:sp>
        <p:nvSpPr>
          <p:cNvPr id="4" name="Text Box 4"/>
          <p:cNvSpPr txBox="1">
            <a:spLocks noChangeArrowheads="1"/>
          </p:cNvSpPr>
          <p:nvPr/>
        </p:nvSpPr>
        <p:spPr bwMode="auto">
          <a:xfrm>
            <a:off x="94712" y="2119447"/>
            <a:ext cx="40517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endParaRPr lang="en-US" altLang="en-US" dirty="0">
              <a:solidFill>
                <a:srgbClr val="000000"/>
              </a:solidFill>
              <a:latin typeface="Arial"/>
              <a:cs typeface="+mn-cs"/>
            </a:endParaRPr>
          </a:p>
          <a:p>
            <a:pPr defTabSz="914400"/>
            <a:r>
              <a:rPr lang="en-US" altLang="en-US" dirty="0" smtClean="0">
                <a:solidFill>
                  <a:srgbClr val="000000"/>
                </a:solidFill>
                <a:latin typeface="Arial"/>
                <a:cs typeface="+mn-cs"/>
              </a:rPr>
              <a:t>Item 19. Host DAT Results will display with a by SSN list. </a:t>
            </a:r>
          </a:p>
        </p:txBody>
      </p:sp>
    </p:spTree>
    <p:extLst>
      <p:ext uri="{BB962C8B-B14F-4D97-AF65-F5344CB8AC3E}">
        <p14:creationId xmlns:p14="http://schemas.microsoft.com/office/powerpoint/2010/main" val="3029112193"/>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Maximum Daily </a:t>
            </a:r>
            <a:r>
              <a:rPr lang="en-US" sz="3200" dirty="0" smtClean="0"/>
              <a:t>Capacity/Allocation (MDC/A) </a:t>
            </a:r>
            <a:endParaRPr lang="en-US" sz="3200" dirty="0"/>
          </a:p>
        </p:txBody>
      </p:sp>
      <p:sp>
        <p:nvSpPr>
          <p:cNvPr id="3" name="Rectangle 2"/>
          <p:cNvSpPr/>
          <p:nvPr/>
        </p:nvSpPr>
        <p:spPr>
          <a:xfrm>
            <a:off x="320790" y="1382750"/>
            <a:ext cx="8510856" cy="6078587"/>
          </a:xfrm>
          <a:prstGeom prst="rect">
            <a:avLst/>
          </a:prstGeom>
        </p:spPr>
        <p:txBody>
          <a:bodyPr wrap="square">
            <a:spAutoFit/>
          </a:bodyPr>
          <a:lstStyle/>
          <a:p>
            <a:pPr marL="285750" indent="-285750">
              <a:buFont typeface="Wingdings" panose="05000000000000000000" pitchFamily="2" charset="2"/>
              <a:buChar char="§"/>
            </a:pPr>
            <a:r>
              <a:rPr lang="en-US" b="1" dirty="0" smtClean="0">
                <a:solidFill>
                  <a:srgbClr val="000000"/>
                </a:solidFill>
              </a:rPr>
              <a:t>MDC/A </a:t>
            </a:r>
            <a:r>
              <a:rPr lang="en-US" b="1" dirty="0">
                <a:solidFill>
                  <a:srgbClr val="000000"/>
                </a:solidFill>
              </a:rPr>
              <a:t>determines both the MEPS’ maximum daily capacity for </a:t>
            </a:r>
            <a:r>
              <a:rPr lang="en-US" b="1" dirty="0" smtClean="0">
                <a:solidFill>
                  <a:srgbClr val="000000"/>
                </a:solidFill>
              </a:rPr>
              <a:t>new contracts </a:t>
            </a:r>
            <a:r>
              <a:rPr lang="en-US" b="1" dirty="0">
                <a:solidFill>
                  <a:srgbClr val="000000"/>
                </a:solidFill>
              </a:rPr>
              <a:t>(excluding shippers) and full medical exams (excluding inspects) based on MEPS Human Resources Assistant (HRA) and medical staffing (excluding CMO, Assistant Chief Medical Officer (ACMO), and </a:t>
            </a:r>
            <a:r>
              <a:rPr lang="en-US" b="1" dirty="0" smtClean="0">
                <a:solidFill>
                  <a:srgbClr val="000000"/>
                </a:solidFill>
              </a:rPr>
              <a:t>Fee Basis Provider (FBP).</a:t>
            </a:r>
          </a:p>
          <a:p>
            <a:pPr marL="285750" indent="-285750">
              <a:buFont typeface="Wingdings" panose="05000000000000000000" pitchFamily="2" charset="2"/>
              <a:buChar char="§"/>
            </a:pPr>
            <a:endParaRPr lang="en-US" b="1" dirty="0" smtClean="0">
              <a:solidFill>
                <a:srgbClr val="000000"/>
              </a:solidFill>
            </a:endParaRPr>
          </a:p>
          <a:p>
            <a:pPr marL="285750" indent="-285750">
              <a:buFont typeface="Wingdings" panose="05000000000000000000" pitchFamily="2" charset="2"/>
              <a:buChar char="§"/>
            </a:pPr>
            <a:r>
              <a:rPr lang="en-US" b="1" dirty="0" smtClean="0">
                <a:solidFill>
                  <a:srgbClr val="000000"/>
                </a:solidFill>
              </a:rPr>
              <a:t>MDC/A provides </a:t>
            </a:r>
            <a:r>
              <a:rPr lang="en-US" b="1" dirty="0">
                <a:solidFill>
                  <a:srgbClr val="000000"/>
                </a:solidFill>
              </a:rPr>
              <a:t>each Service a guaranteed minimum level of daily contract/full medical exams</a:t>
            </a:r>
            <a:r>
              <a:rPr lang="en-US" b="1" dirty="0" smtClean="0">
                <a:solidFill>
                  <a:srgbClr val="000000"/>
                </a:solidFill>
              </a:rPr>
              <a:t>.</a:t>
            </a:r>
          </a:p>
          <a:p>
            <a:pPr marL="285750" indent="-285750">
              <a:buFont typeface="Wingdings" panose="05000000000000000000" pitchFamily="2" charset="2"/>
              <a:buChar char="§"/>
            </a:pPr>
            <a:endParaRPr lang="en-US" b="1" dirty="0">
              <a:solidFill>
                <a:srgbClr val="000000"/>
              </a:solidFill>
            </a:endParaRPr>
          </a:p>
          <a:p>
            <a:pPr marL="285750" indent="-285750">
              <a:buFont typeface="Wingdings" panose="05000000000000000000" pitchFamily="2" charset="2"/>
              <a:buChar char="§"/>
            </a:pPr>
            <a:r>
              <a:rPr lang="en-US" b="1" dirty="0" smtClean="0">
                <a:solidFill>
                  <a:srgbClr val="000000"/>
                </a:solidFill>
              </a:rPr>
              <a:t>Service </a:t>
            </a:r>
            <a:r>
              <a:rPr lang="en-US" b="1" dirty="0">
                <a:solidFill>
                  <a:srgbClr val="000000"/>
                </a:solidFill>
              </a:rPr>
              <a:t>allocation is determined by the MEPS workload percentage each Service executed the previous fiscal year</a:t>
            </a:r>
            <a:r>
              <a:rPr lang="en-US" b="1" dirty="0" smtClean="0">
                <a:solidFill>
                  <a:srgbClr val="000000"/>
                </a:solidFill>
              </a:rPr>
              <a:t>.</a:t>
            </a:r>
          </a:p>
          <a:p>
            <a:pPr marL="285750" indent="-285750">
              <a:buFont typeface="Wingdings" panose="05000000000000000000" pitchFamily="2" charset="2"/>
              <a:buChar char="§"/>
            </a:pPr>
            <a:endParaRPr lang="en-US" b="1" dirty="0">
              <a:solidFill>
                <a:srgbClr val="000000"/>
              </a:solidFill>
            </a:endParaRPr>
          </a:p>
          <a:p>
            <a:pPr marL="285750" indent="-285750">
              <a:buFont typeface="Wingdings" panose="05000000000000000000" pitchFamily="2" charset="2"/>
              <a:buChar char="§"/>
            </a:pPr>
            <a:r>
              <a:rPr lang="en-US" b="1" dirty="0" smtClean="0">
                <a:solidFill>
                  <a:srgbClr val="000000"/>
                </a:solidFill>
              </a:rPr>
              <a:t>Allocation </a:t>
            </a:r>
            <a:r>
              <a:rPr lang="en-US" b="1" dirty="0">
                <a:solidFill>
                  <a:srgbClr val="000000"/>
                </a:solidFill>
              </a:rPr>
              <a:t>numbers are rounded up to the next full </a:t>
            </a:r>
            <a:r>
              <a:rPr lang="en-US" b="1" dirty="0" smtClean="0">
                <a:solidFill>
                  <a:srgbClr val="000000"/>
                </a:solidFill>
              </a:rPr>
              <a:t>number.</a:t>
            </a:r>
          </a:p>
          <a:p>
            <a:pPr marL="285750" indent="-285750">
              <a:buFont typeface="Wingdings" panose="05000000000000000000" pitchFamily="2" charset="2"/>
              <a:buChar char="§"/>
            </a:pPr>
            <a:endParaRPr lang="en-US" b="1" dirty="0" smtClean="0">
              <a:solidFill>
                <a:srgbClr val="000000"/>
              </a:solidFill>
            </a:endParaRPr>
          </a:p>
          <a:p>
            <a:pPr marL="285750" indent="-285750">
              <a:buFont typeface="Wingdings" panose="05000000000000000000" pitchFamily="2" charset="2"/>
              <a:buChar char="§"/>
            </a:pPr>
            <a:r>
              <a:rPr lang="en-US" b="1" dirty="0" smtClean="0">
                <a:solidFill>
                  <a:srgbClr val="000000"/>
                </a:solidFill>
              </a:rPr>
              <a:t>Service </a:t>
            </a:r>
            <a:r>
              <a:rPr lang="en-US" b="1" dirty="0">
                <a:solidFill>
                  <a:srgbClr val="000000"/>
                </a:solidFill>
              </a:rPr>
              <a:t>allocation will only be used to limit processing when the overall MEPS capacity for contracts or full medical exams is exceeded</a:t>
            </a:r>
            <a:r>
              <a:rPr lang="en-US" b="1" dirty="0" smtClean="0">
                <a:solidFill>
                  <a:srgbClr val="000000"/>
                </a:solidFill>
              </a:rPr>
              <a:t>.</a:t>
            </a:r>
          </a:p>
          <a:p>
            <a:pPr marL="285750" indent="-285750">
              <a:buFont typeface="Wingdings" panose="05000000000000000000" pitchFamily="2" charset="2"/>
              <a:buChar char="§"/>
            </a:pPr>
            <a:endParaRPr lang="en-US" b="1" dirty="0" smtClean="0">
              <a:solidFill>
                <a:srgbClr val="000000"/>
              </a:solidFill>
            </a:endParaRPr>
          </a:p>
          <a:p>
            <a:pPr marL="285750" indent="-285750">
              <a:buFont typeface="Wingdings" panose="05000000000000000000" pitchFamily="2" charset="2"/>
              <a:buChar char="§"/>
            </a:pPr>
            <a:r>
              <a:rPr lang="en-US" b="1" dirty="0" smtClean="0">
                <a:solidFill>
                  <a:srgbClr val="000000"/>
                </a:solidFill>
              </a:rPr>
              <a:t>MDC/A </a:t>
            </a:r>
            <a:r>
              <a:rPr lang="en-US" b="1" dirty="0">
                <a:solidFill>
                  <a:srgbClr val="000000"/>
                </a:solidFill>
              </a:rPr>
              <a:t>numbers established annually are available on SPEAR: J-3/Current Operations Division </a:t>
            </a:r>
            <a:r>
              <a:rPr lang="en-US" b="1" dirty="0" smtClean="0">
                <a:solidFill>
                  <a:srgbClr val="000000"/>
                </a:solidFill>
              </a:rPr>
              <a:t>page, under Operational </a:t>
            </a:r>
            <a:r>
              <a:rPr lang="en-US" b="1" dirty="0">
                <a:solidFill>
                  <a:srgbClr val="000000"/>
                </a:solidFill>
              </a:rPr>
              <a:t>Guidance MDCA for FY</a:t>
            </a:r>
            <a:r>
              <a:rPr lang="en-US" b="1" dirty="0" smtClean="0">
                <a:solidFill>
                  <a:srgbClr val="000000"/>
                </a:solidFill>
              </a:rPr>
              <a:t>__ : </a:t>
            </a:r>
            <a:r>
              <a:rPr lang="en-US" b="1" dirty="0">
                <a:solidFill>
                  <a:srgbClr val="000000"/>
                </a:solidFill>
                <a:hlinkClick r:id="rId3"/>
              </a:rPr>
              <a:t>https://</a:t>
            </a:r>
            <a:r>
              <a:rPr lang="en-US" b="1" dirty="0" smtClean="0">
                <a:solidFill>
                  <a:srgbClr val="000000"/>
                </a:solidFill>
                <a:hlinkClick r:id="rId3"/>
              </a:rPr>
              <a:t>spear.mepcom.army.mil/Headquarters/J-3%20MEOP/CurrentOps/SitePages/Home.aspx</a:t>
            </a:r>
            <a:endParaRPr lang="en-US" b="1" dirty="0" smtClean="0">
              <a:solidFill>
                <a:srgbClr val="000000"/>
              </a:solidFill>
            </a:endParaRPr>
          </a:p>
          <a:p>
            <a:pPr>
              <a:spcBef>
                <a:spcPts val="600"/>
              </a:spcBef>
            </a:pPr>
            <a:r>
              <a:rPr lang="en-US" dirty="0" smtClean="0">
                <a:solidFill>
                  <a:srgbClr val="000000"/>
                </a:solidFill>
                <a:latin typeface="+mn-lt"/>
              </a:rPr>
              <a:t> </a:t>
            </a:r>
            <a:endParaRPr lang="en-US" dirty="0">
              <a:solidFill>
                <a:srgbClr val="000000"/>
              </a:solidFill>
              <a:latin typeface="+mn-lt"/>
            </a:endParaRPr>
          </a:p>
          <a:p>
            <a:r>
              <a:rPr lang="en-US" dirty="0">
                <a:solidFill>
                  <a:srgbClr val="000000"/>
                </a:solidFill>
              </a:rPr>
              <a:t> </a:t>
            </a:r>
            <a:endParaRPr lang="en-US" dirty="0" smtClean="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39714826"/>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Forms; OU10</a:t>
            </a:r>
            <a:endParaRPr lang="en-US" dirty="0"/>
          </a:p>
        </p:txBody>
      </p:sp>
      <p:pic>
        <p:nvPicPr>
          <p:cNvPr id="6" name="Picture 5"/>
          <p:cNvPicPr>
            <a:picLocks noChangeAspect="1"/>
          </p:cNvPicPr>
          <p:nvPr/>
        </p:nvPicPr>
        <p:blipFill rotWithShape="1">
          <a:blip r:embed="rId3"/>
          <a:srcRect l="15619" t="17576" r="56381" b="13006"/>
          <a:stretch/>
        </p:blipFill>
        <p:spPr>
          <a:xfrm>
            <a:off x="4450080" y="1480457"/>
            <a:ext cx="4328160" cy="4937759"/>
          </a:xfrm>
          <a:prstGeom prst="rect">
            <a:avLst/>
          </a:prstGeom>
        </p:spPr>
      </p:pic>
      <p:sp>
        <p:nvSpPr>
          <p:cNvPr id="7" name="Text Box 5"/>
          <p:cNvSpPr txBox="1">
            <a:spLocks noChangeArrowheads="1"/>
          </p:cNvSpPr>
          <p:nvPr/>
        </p:nvSpPr>
        <p:spPr bwMode="auto">
          <a:xfrm>
            <a:off x="236355" y="2268109"/>
            <a:ext cx="3960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a:solidFill>
                  <a:srgbClr val="000000"/>
                </a:solidFill>
                <a:latin typeface="Arial"/>
                <a:cs typeface="+mn-cs"/>
              </a:rPr>
              <a:t>HOW TO PRINT FORMS YOU MAY NEED</a:t>
            </a:r>
          </a:p>
        </p:txBody>
      </p:sp>
    </p:spTree>
    <p:extLst>
      <p:ext uri="{BB962C8B-B14F-4D97-AF65-F5344CB8AC3E}">
        <p14:creationId xmlns:p14="http://schemas.microsoft.com/office/powerpoint/2010/main" val="4125849233"/>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a:t>
            </a:r>
            <a:endParaRPr lang="en-US" dirty="0"/>
          </a:p>
        </p:txBody>
      </p:sp>
      <p:pic>
        <p:nvPicPr>
          <p:cNvPr id="3" name="Picture 2"/>
          <p:cNvPicPr>
            <a:picLocks noChangeAspect="1"/>
          </p:cNvPicPr>
          <p:nvPr/>
        </p:nvPicPr>
        <p:blipFill rotWithShape="1">
          <a:blip r:embed="rId3"/>
          <a:srcRect l="15524" t="17577" r="56190" b="26211"/>
          <a:stretch/>
        </p:blipFill>
        <p:spPr>
          <a:xfrm>
            <a:off x="4441371" y="1576251"/>
            <a:ext cx="4249783" cy="4746171"/>
          </a:xfrm>
          <a:prstGeom prst="rect">
            <a:avLst/>
          </a:prstGeom>
        </p:spPr>
      </p:pic>
      <p:sp>
        <p:nvSpPr>
          <p:cNvPr id="4" name="Text Box 4"/>
          <p:cNvSpPr txBox="1">
            <a:spLocks noChangeArrowheads="1"/>
          </p:cNvSpPr>
          <p:nvPr/>
        </p:nvSpPr>
        <p:spPr bwMode="auto">
          <a:xfrm>
            <a:off x="304672" y="2309582"/>
            <a:ext cx="37113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smtClean="0">
                <a:solidFill>
                  <a:srgbClr val="000000"/>
                </a:solidFill>
                <a:latin typeface="Arial"/>
                <a:cs typeface="+mn-cs"/>
              </a:rPr>
              <a:t>Select form by using &lt;ARROW&gt; keys or press &lt;ENTER&gt; to accept</a:t>
            </a:r>
            <a:endParaRPr lang="en-US" altLang="en-US" dirty="0">
              <a:solidFill>
                <a:srgbClr val="000000"/>
              </a:solidFill>
              <a:latin typeface="Arial"/>
              <a:cs typeface="+mn-cs"/>
            </a:endParaRPr>
          </a:p>
        </p:txBody>
      </p:sp>
    </p:spTree>
    <p:extLst>
      <p:ext uri="{BB962C8B-B14F-4D97-AF65-F5344CB8AC3E}">
        <p14:creationId xmlns:p14="http://schemas.microsoft.com/office/powerpoint/2010/main" val="2771254098"/>
      </p:ext>
    </p:extLst>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475" y="188913"/>
            <a:ext cx="6910216" cy="652462"/>
          </a:xfrm>
        </p:spPr>
        <p:txBody>
          <a:bodyPr/>
          <a:lstStyle/>
          <a:p>
            <a:r>
              <a:rPr lang="en-US" sz="3200" dirty="0" smtClean="0"/>
              <a:t>Forms and Reports; OU10</a:t>
            </a:r>
            <a:endParaRPr lang="en-US" sz="3200" dirty="0"/>
          </a:p>
        </p:txBody>
      </p:sp>
      <p:pic>
        <p:nvPicPr>
          <p:cNvPr id="4" name="Picture 3"/>
          <p:cNvPicPr>
            <a:picLocks noChangeAspect="1"/>
          </p:cNvPicPr>
          <p:nvPr/>
        </p:nvPicPr>
        <p:blipFill rotWithShape="1">
          <a:blip r:embed="rId3"/>
          <a:srcRect l="15715" t="18254" r="56476" b="33323"/>
          <a:stretch/>
        </p:blipFill>
        <p:spPr>
          <a:xfrm>
            <a:off x="3884023" y="1358537"/>
            <a:ext cx="4955177" cy="5172892"/>
          </a:xfrm>
          <a:prstGeom prst="rect">
            <a:avLst/>
          </a:prstGeom>
        </p:spPr>
      </p:pic>
      <p:sp>
        <p:nvSpPr>
          <p:cNvPr id="5" name="Text Box 4"/>
          <p:cNvSpPr txBox="1">
            <a:spLocks noChangeArrowheads="1"/>
          </p:cNvSpPr>
          <p:nvPr/>
        </p:nvSpPr>
        <p:spPr bwMode="auto">
          <a:xfrm>
            <a:off x="229221" y="1876450"/>
            <a:ext cx="279265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a:solidFill>
                  <a:srgbClr val="000000"/>
                </a:solidFill>
                <a:latin typeface="Arial"/>
                <a:cs typeface="+mn-cs"/>
              </a:rPr>
              <a:t>ENTER SSN FOR APPLICANT REQUIRING THE FORM  </a:t>
            </a:r>
            <a:endParaRPr lang="en-US" altLang="en-US" dirty="0" smtClean="0">
              <a:solidFill>
                <a:srgbClr val="000000"/>
              </a:solidFill>
              <a:latin typeface="Arial"/>
              <a:cs typeface="+mn-cs"/>
            </a:endParaRPr>
          </a:p>
          <a:p>
            <a:pPr defTabSz="914400"/>
            <a:endParaRPr lang="en-US" altLang="en-US" dirty="0">
              <a:solidFill>
                <a:srgbClr val="000000"/>
              </a:solidFill>
              <a:latin typeface="Arial"/>
              <a:cs typeface="+mn-cs"/>
            </a:endParaRPr>
          </a:p>
          <a:p>
            <a:pPr defTabSz="914400"/>
            <a:r>
              <a:rPr lang="en-US" altLang="en-US" dirty="0" smtClean="0">
                <a:solidFill>
                  <a:srgbClr val="000000"/>
                </a:solidFill>
                <a:latin typeface="Arial"/>
                <a:cs typeface="+mn-cs"/>
              </a:rPr>
              <a:t>PRESS &lt;ENTER&gt; </a:t>
            </a:r>
            <a:r>
              <a:rPr lang="en-US" altLang="en-US" dirty="0">
                <a:solidFill>
                  <a:srgbClr val="000000"/>
                </a:solidFill>
                <a:latin typeface="Arial"/>
                <a:cs typeface="+mn-cs"/>
              </a:rPr>
              <a:t>TO AUTOMATICALLY PRINT</a:t>
            </a:r>
          </a:p>
        </p:txBody>
      </p:sp>
    </p:spTree>
    <p:extLst>
      <p:ext uri="{BB962C8B-B14F-4D97-AF65-F5344CB8AC3E}">
        <p14:creationId xmlns:p14="http://schemas.microsoft.com/office/powerpoint/2010/main" val="3077636664"/>
      </p:ext>
    </p:extLst>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Labels; TP07</a:t>
            </a:r>
            <a:endParaRPr lang="en-US" dirty="0"/>
          </a:p>
        </p:txBody>
      </p:sp>
      <p:pic>
        <p:nvPicPr>
          <p:cNvPr id="3" name="Picture 2"/>
          <p:cNvPicPr>
            <a:picLocks noChangeAspect="1"/>
          </p:cNvPicPr>
          <p:nvPr/>
        </p:nvPicPr>
        <p:blipFill rotWithShape="1">
          <a:blip r:embed="rId3"/>
          <a:srcRect l="12762" t="17577" r="59333" b="12667"/>
          <a:stretch/>
        </p:blipFill>
        <p:spPr>
          <a:xfrm>
            <a:off x="581085" y="2203268"/>
            <a:ext cx="3459691" cy="3534278"/>
          </a:xfrm>
          <a:prstGeom prst="rect">
            <a:avLst/>
          </a:prstGeom>
        </p:spPr>
      </p:pic>
      <p:sp>
        <p:nvSpPr>
          <p:cNvPr id="4" name="Text Box 4"/>
          <p:cNvSpPr txBox="1">
            <a:spLocks noChangeArrowheads="1"/>
          </p:cNvSpPr>
          <p:nvPr/>
        </p:nvSpPr>
        <p:spPr bwMode="auto">
          <a:xfrm>
            <a:off x="1514940" y="1556505"/>
            <a:ext cx="61225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a:solidFill>
                  <a:srgbClr val="000000"/>
                </a:solidFill>
                <a:latin typeface="Arial"/>
                <a:cs typeface="+mn-cs"/>
              </a:rPr>
              <a:t>HOW TO PRINT APPLICANT </a:t>
            </a:r>
            <a:r>
              <a:rPr lang="en-US" altLang="en-US" dirty="0" smtClean="0">
                <a:solidFill>
                  <a:srgbClr val="000000"/>
                </a:solidFill>
                <a:latin typeface="Arial"/>
                <a:cs typeface="+mn-cs"/>
              </a:rPr>
              <a:t>IDENTIFICATION BADGE and FILE RECORD LABEL</a:t>
            </a:r>
            <a:endParaRPr lang="en-US" altLang="en-US" dirty="0">
              <a:solidFill>
                <a:srgbClr val="000000"/>
              </a:solidFill>
              <a:latin typeface="Arial"/>
              <a:cs typeface="+mn-cs"/>
            </a:endParaRPr>
          </a:p>
        </p:txBody>
      </p:sp>
      <p:sp>
        <p:nvSpPr>
          <p:cNvPr id="5" name="TextBox 4"/>
          <p:cNvSpPr txBox="1"/>
          <p:nvPr/>
        </p:nvSpPr>
        <p:spPr>
          <a:xfrm>
            <a:off x="2012450" y="4136571"/>
            <a:ext cx="298480" cy="338554"/>
          </a:xfrm>
          <a:prstGeom prst="rect">
            <a:avLst/>
          </a:prstGeom>
          <a:noFill/>
        </p:spPr>
        <p:txBody>
          <a:bodyPr wrap="none" rtlCol="0">
            <a:spAutoFit/>
          </a:bodyPr>
          <a:lstStyle/>
          <a:p>
            <a:r>
              <a:rPr lang="en-US" dirty="0" smtClean="0"/>
              <a:t>1</a:t>
            </a:r>
            <a:endParaRPr lang="en-US" dirty="0"/>
          </a:p>
        </p:txBody>
      </p:sp>
      <p:pic>
        <p:nvPicPr>
          <p:cNvPr id="6" name="Picture 5"/>
          <p:cNvPicPr>
            <a:picLocks noChangeAspect="1"/>
          </p:cNvPicPr>
          <p:nvPr/>
        </p:nvPicPr>
        <p:blipFill rotWithShape="1">
          <a:blip r:embed="rId4"/>
          <a:srcRect l="15714" t="17915" r="62191" b="30275"/>
          <a:stretch/>
        </p:blipFill>
        <p:spPr>
          <a:xfrm>
            <a:off x="4902927" y="2203268"/>
            <a:ext cx="3805644" cy="3534278"/>
          </a:xfrm>
          <a:prstGeom prst="rect">
            <a:avLst/>
          </a:prstGeom>
        </p:spPr>
      </p:pic>
      <p:sp>
        <p:nvSpPr>
          <p:cNvPr id="7" name="TextBox 6"/>
          <p:cNvSpPr txBox="1"/>
          <p:nvPr/>
        </p:nvSpPr>
        <p:spPr>
          <a:xfrm>
            <a:off x="6656509" y="4136571"/>
            <a:ext cx="298480" cy="338554"/>
          </a:xfrm>
          <a:prstGeom prst="rect">
            <a:avLst/>
          </a:prstGeom>
          <a:noFill/>
        </p:spPr>
        <p:txBody>
          <a:bodyPr wrap="none" rtlCol="0">
            <a:spAutoFit/>
          </a:bodyPr>
          <a:lstStyle/>
          <a:p>
            <a:r>
              <a:rPr lang="en-US" dirty="0" smtClean="0"/>
              <a:t>2</a:t>
            </a:r>
            <a:endParaRPr lang="en-US" dirty="0"/>
          </a:p>
        </p:txBody>
      </p:sp>
    </p:spTree>
    <p:extLst>
      <p:ext uri="{BB962C8B-B14F-4D97-AF65-F5344CB8AC3E}">
        <p14:creationId xmlns:p14="http://schemas.microsoft.com/office/powerpoint/2010/main" val="1508712637"/>
      </p:ext>
    </p:extLst>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Labels; TP07</a:t>
            </a:r>
            <a:endParaRPr lang="en-US" dirty="0"/>
          </a:p>
        </p:txBody>
      </p:sp>
      <p:pic>
        <p:nvPicPr>
          <p:cNvPr id="4" name="Picture 3"/>
          <p:cNvPicPr>
            <a:picLocks noChangeAspect="1"/>
          </p:cNvPicPr>
          <p:nvPr/>
        </p:nvPicPr>
        <p:blipFill rotWithShape="1">
          <a:blip r:embed="rId3"/>
          <a:srcRect l="15619" t="17916" r="62000" b="29937"/>
          <a:stretch/>
        </p:blipFill>
        <p:spPr>
          <a:xfrm>
            <a:off x="416383" y="1628503"/>
            <a:ext cx="3570813" cy="3709852"/>
          </a:xfrm>
          <a:prstGeom prst="rect">
            <a:avLst/>
          </a:prstGeom>
        </p:spPr>
      </p:pic>
      <p:sp>
        <p:nvSpPr>
          <p:cNvPr id="5" name="Text Box 4"/>
          <p:cNvSpPr txBox="1">
            <a:spLocks noChangeArrowheads="1"/>
          </p:cNvSpPr>
          <p:nvPr/>
        </p:nvSpPr>
        <p:spPr bwMode="auto">
          <a:xfrm>
            <a:off x="606643" y="5567783"/>
            <a:ext cx="31902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spcBef>
                <a:spcPct val="50000"/>
              </a:spcBef>
            </a:pPr>
            <a:r>
              <a:rPr lang="en-US" altLang="en-US" dirty="0">
                <a:solidFill>
                  <a:srgbClr val="000000"/>
                </a:solidFill>
                <a:latin typeface="Arial"/>
                <a:cs typeface="+mn-cs"/>
              </a:rPr>
              <a:t>SELECT CATEGORY TO PRINT</a:t>
            </a:r>
          </a:p>
        </p:txBody>
      </p:sp>
      <p:sp>
        <p:nvSpPr>
          <p:cNvPr id="6" name="TextBox 5"/>
          <p:cNvSpPr txBox="1"/>
          <p:nvPr/>
        </p:nvSpPr>
        <p:spPr>
          <a:xfrm>
            <a:off x="2052549" y="3927566"/>
            <a:ext cx="298480" cy="338554"/>
          </a:xfrm>
          <a:prstGeom prst="rect">
            <a:avLst/>
          </a:prstGeom>
          <a:noFill/>
        </p:spPr>
        <p:txBody>
          <a:bodyPr wrap="none" rtlCol="0">
            <a:spAutoFit/>
          </a:bodyPr>
          <a:lstStyle/>
          <a:p>
            <a:r>
              <a:rPr lang="en-US" dirty="0" smtClean="0"/>
              <a:t>3</a:t>
            </a:r>
            <a:endParaRPr lang="en-US" dirty="0"/>
          </a:p>
        </p:txBody>
      </p:sp>
      <p:pic>
        <p:nvPicPr>
          <p:cNvPr id="7" name="Picture 6"/>
          <p:cNvPicPr>
            <a:picLocks noChangeAspect="1"/>
          </p:cNvPicPr>
          <p:nvPr/>
        </p:nvPicPr>
        <p:blipFill rotWithShape="1">
          <a:blip r:embed="rId4"/>
          <a:srcRect l="15714" t="17915" r="61905" b="30275"/>
          <a:stretch/>
        </p:blipFill>
        <p:spPr>
          <a:xfrm>
            <a:off x="4711337" y="1625366"/>
            <a:ext cx="3936275" cy="3712990"/>
          </a:xfrm>
          <a:prstGeom prst="rect">
            <a:avLst/>
          </a:prstGeom>
        </p:spPr>
      </p:pic>
      <p:sp>
        <p:nvSpPr>
          <p:cNvPr id="8" name="Text Box 4"/>
          <p:cNvSpPr txBox="1">
            <a:spLocks noChangeArrowheads="1"/>
          </p:cNvSpPr>
          <p:nvPr/>
        </p:nvSpPr>
        <p:spPr bwMode="auto">
          <a:xfrm>
            <a:off x="4824817" y="5567783"/>
            <a:ext cx="34396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r>
              <a:rPr lang="en-US" altLang="en-US" dirty="0">
                <a:solidFill>
                  <a:srgbClr val="000000"/>
                </a:solidFill>
                <a:latin typeface="Arial"/>
                <a:cs typeface="+mn-cs"/>
              </a:rPr>
              <a:t>SELECT WHAT TYPE OF </a:t>
            </a:r>
            <a:r>
              <a:rPr lang="en-US" altLang="en-US" dirty="0" smtClean="0">
                <a:solidFill>
                  <a:srgbClr val="000000"/>
                </a:solidFill>
                <a:latin typeface="Arial"/>
                <a:cs typeface="+mn-cs"/>
              </a:rPr>
              <a:t>BADGE/LABEL and enter “X”</a:t>
            </a:r>
            <a:endParaRPr lang="en-US" altLang="en-US" dirty="0">
              <a:solidFill>
                <a:srgbClr val="000000"/>
              </a:solidFill>
              <a:latin typeface="Arial"/>
              <a:cs typeface="+mn-cs"/>
            </a:endParaRPr>
          </a:p>
        </p:txBody>
      </p:sp>
      <p:sp>
        <p:nvSpPr>
          <p:cNvPr id="9" name="TextBox 8"/>
          <p:cNvSpPr txBox="1"/>
          <p:nvPr/>
        </p:nvSpPr>
        <p:spPr>
          <a:xfrm>
            <a:off x="6530234" y="3927566"/>
            <a:ext cx="298480" cy="338554"/>
          </a:xfrm>
          <a:prstGeom prst="rect">
            <a:avLst/>
          </a:prstGeom>
          <a:noFill/>
        </p:spPr>
        <p:txBody>
          <a:bodyPr wrap="none" rtlCol="0">
            <a:spAutoFit/>
          </a:bodyPr>
          <a:lstStyle/>
          <a:p>
            <a:r>
              <a:rPr lang="en-US" dirty="0" smtClean="0"/>
              <a:t>4</a:t>
            </a:r>
            <a:endParaRPr lang="en-US" dirty="0"/>
          </a:p>
        </p:txBody>
      </p:sp>
    </p:spTree>
    <p:extLst>
      <p:ext uri="{BB962C8B-B14F-4D97-AF65-F5344CB8AC3E}">
        <p14:creationId xmlns:p14="http://schemas.microsoft.com/office/powerpoint/2010/main" val="3890546094"/>
      </p:ext>
    </p:extLst>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0" y="1234440"/>
            <a:ext cx="9144000" cy="4389120"/>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pic>
        <p:nvPicPr>
          <p:cNvPr id="7" name="Picture 5" descr="MEPCOM 4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749" y="5137096"/>
            <a:ext cx="1445622" cy="14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1885" y="3075057"/>
            <a:ext cx="4190955"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Aptitude Testing</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96525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870603" y="243186"/>
            <a:ext cx="3384260" cy="584775"/>
          </a:xfrm>
          <a:prstGeom prst="rect">
            <a:avLst/>
          </a:prstGeom>
          <a:noFill/>
          <a:ln w="9525">
            <a:noFill/>
            <a:miter lim="800000"/>
            <a:headEnd/>
            <a:tailEnd/>
          </a:ln>
        </p:spPr>
        <p:txBody>
          <a:bodyPr wrap="none">
            <a:spAutoFit/>
          </a:bodyPr>
          <a:lstStyle/>
          <a:p>
            <a:r>
              <a:rPr lang="en-US" sz="3200" dirty="0" smtClean="0"/>
              <a:t>Aptitude Testing</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85" y="2056046"/>
            <a:ext cx="2857500" cy="1857375"/>
          </a:xfrm>
          <a:prstGeom prst="rect">
            <a:avLst/>
          </a:prstGeom>
          <a:effectLst>
            <a:outerShdw blurRad="50800" dist="38100" dir="5400000" algn="t"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85" y="4225837"/>
            <a:ext cx="2862072" cy="1902177"/>
          </a:xfrm>
          <a:prstGeom prst="rect">
            <a:avLst/>
          </a:prstGeom>
          <a:effectLst>
            <a:outerShdw blurRad="50800" dist="38100" dir="5400000" algn="t" rotWithShape="0">
              <a:prstClr val="black">
                <a:alpha val="40000"/>
              </a:prstClr>
            </a:outerShdw>
          </a:effectLst>
        </p:spPr>
      </p:pic>
      <p:sp>
        <p:nvSpPr>
          <p:cNvPr id="6" name="TextBox 5"/>
          <p:cNvSpPr txBox="1"/>
          <p:nvPr/>
        </p:nvSpPr>
        <p:spPr>
          <a:xfrm>
            <a:off x="3971109" y="2984734"/>
            <a:ext cx="4961615" cy="1631216"/>
          </a:xfrm>
          <a:prstGeom prst="rect">
            <a:avLst/>
          </a:prstGeom>
          <a:noFill/>
        </p:spPr>
        <p:txBody>
          <a:bodyPr wrap="none" rtlCol="0">
            <a:spAutoFit/>
          </a:bodyPr>
          <a:lstStyle/>
          <a:p>
            <a:pPr marL="285750" indent="-285750">
              <a:buFont typeface="Arial" panose="020B0604020202020204" pitchFamily="34" charset="0"/>
              <a:buChar char="•"/>
            </a:pPr>
            <a:r>
              <a:rPr lang="en-US" sz="2000" b="0" dirty="0" smtClean="0"/>
              <a:t>Multiple </a:t>
            </a:r>
            <a:r>
              <a:rPr lang="en-US" sz="2000" b="0" dirty="0"/>
              <a:t>aptitude test </a:t>
            </a:r>
            <a:r>
              <a:rPr lang="en-US" sz="2000" b="0" dirty="0" smtClean="0"/>
              <a:t>batteries</a:t>
            </a:r>
          </a:p>
          <a:p>
            <a:pPr marL="285750" indent="-285750">
              <a:buFont typeface="Arial" panose="020B0604020202020204" pitchFamily="34" charset="0"/>
              <a:buChar char="•"/>
            </a:pPr>
            <a:r>
              <a:rPr lang="en-US" sz="2000" b="0" dirty="0" smtClean="0"/>
              <a:t>One </a:t>
            </a:r>
            <a:r>
              <a:rPr lang="en-US" sz="2000" b="0" dirty="0"/>
              <a:t>of several criteria to determine </a:t>
            </a:r>
            <a:endParaRPr lang="en-US" sz="2000" b="0" dirty="0" smtClean="0"/>
          </a:p>
          <a:p>
            <a:r>
              <a:rPr lang="en-US" sz="2000" b="0" dirty="0" smtClean="0"/>
              <a:t>    eligibility to </a:t>
            </a:r>
            <a:r>
              <a:rPr lang="en-US" sz="2000" b="0" dirty="0"/>
              <a:t>enlist in the Armed Forces</a:t>
            </a:r>
            <a:endParaRPr lang="en-US" sz="2000" b="0" dirty="0" smtClean="0"/>
          </a:p>
          <a:p>
            <a:pPr marL="285750" indent="-285750">
              <a:buFont typeface="Arial" panose="020B0604020202020204" pitchFamily="34" charset="0"/>
              <a:buChar char="•"/>
            </a:pPr>
            <a:r>
              <a:rPr lang="en-US" sz="2000" b="0" dirty="0" smtClean="0"/>
              <a:t>Career exploration partially determined </a:t>
            </a:r>
          </a:p>
          <a:p>
            <a:r>
              <a:rPr lang="en-US" sz="2000" b="0" dirty="0" smtClean="0"/>
              <a:t>    by test scores</a:t>
            </a:r>
            <a:endParaRPr lang="en-US" sz="2000" dirty="0"/>
          </a:p>
        </p:txBody>
      </p:sp>
    </p:spTree>
    <p:extLst>
      <p:ext uri="{BB962C8B-B14F-4D97-AF65-F5344CB8AC3E}">
        <p14:creationId xmlns:p14="http://schemas.microsoft.com/office/powerpoint/2010/main" val="3556007050"/>
      </p:ext>
    </p:extLst>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237437" y="306560"/>
            <a:ext cx="3130985" cy="584775"/>
          </a:xfrm>
          <a:prstGeom prst="rect">
            <a:avLst/>
          </a:prstGeom>
          <a:noFill/>
          <a:ln w="9525">
            <a:noFill/>
            <a:miter lim="800000"/>
            <a:headEnd/>
            <a:tailEnd/>
          </a:ln>
        </p:spPr>
        <p:txBody>
          <a:bodyPr wrap="none">
            <a:spAutoFit/>
          </a:bodyPr>
          <a:lstStyle/>
          <a:p>
            <a:r>
              <a:rPr lang="en-US" sz="3200" dirty="0" smtClean="0"/>
              <a:t>ASVAB Testing</a:t>
            </a:r>
            <a:endParaRPr lang="en-US" sz="3200" dirty="0"/>
          </a:p>
        </p:txBody>
      </p:sp>
      <p:graphicFrame>
        <p:nvGraphicFramePr>
          <p:cNvPr id="2" name="Diagram 1"/>
          <p:cNvGraphicFramePr/>
          <p:nvPr>
            <p:extLst>
              <p:ext uri="{D42A27DB-BD31-4B8C-83A1-F6EECF244321}">
                <p14:modId xmlns:p14="http://schemas.microsoft.com/office/powerpoint/2010/main" val="2604508813"/>
              </p:ext>
            </p:extLst>
          </p:nvPr>
        </p:nvGraphicFramePr>
        <p:xfrm>
          <a:off x="357050" y="1301204"/>
          <a:ext cx="8421189" cy="5508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599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54E864C-66B8-44C4-8BC6-3086A2BDF2D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38323AB-2461-4056-B89A-794A79C7747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37F3A58B-D05F-44D7-94B6-9A488D684A4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2C72604-E880-4F58-A296-B6878CF466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095352" y="253763"/>
            <a:ext cx="4867807" cy="584775"/>
          </a:xfrm>
          <a:prstGeom prst="rect">
            <a:avLst/>
          </a:prstGeom>
          <a:noFill/>
          <a:ln w="9525">
            <a:noFill/>
            <a:miter lim="800000"/>
            <a:headEnd/>
            <a:tailEnd/>
          </a:ln>
        </p:spPr>
        <p:txBody>
          <a:bodyPr wrap="none">
            <a:spAutoFit/>
          </a:bodyPr>
          <a:lstStyle/>
          <a:p>
            <a:r>
              <a:rPr lang="en-US" sz="3200" dirty="0" smtClean="0"/>
              <a:t>Additional ASVAB Tools</a:t>
            </a:r>
            <a:endParaRPr lang="en-US" sz="3200" dirty="0"/>
          </a:p>
        </p:txBody>
      </p:sp>
      <p:grpSp>
        <p:nvGrpSpPr>
          <p:cNvPr id="9" name="Group 8"/>
          <p:cNvGrpSpPr/>
          <p:nvPr/>
        </p:nvGrpSpPr>
        <p:grpSpPr>
          <a:xfrm>
            <a:off x="322077" y="1581893"/>
            <a:ext cx="1372652" cy="1960931"/>
            <a:chOff x="1" y="3544235"/>
            <a:chExt cx="1372652" cy="1960931"/>
          </a:xfrm>
        </p:grpSpPr>
        <p:sp>
          <p:nvSpPr>
            <p:cNvPr id="10" name="Chevron 9"/>
            <p:cNvSpPr/>
            <p:nvPr/>
          </p:nvSpPr>
          <p:spPr>
            <a:xfrm rot="5400000">
              <a:off x="-294139" y="3838375"/>
              <a:ext cx="1960931" cy="1372651"/>
            </a:xfrm>
            <a:prstGeom prst="chevron">
              <a:avLst/>
            </a:prstGeom>
          </p:spPr>
          <p:style>
            <a:lnRef idx="2">
              <a:schemeClr val="accent4">
                <a:alpha val="90000"/>
                <a:hueOff val="0"/>
                <a:satOff val="0"/>
                <a:lumOff val="0"/>
                <a:alphaOff val="-40000"/>
              </a:schemeClr>
            </a:lnRef>
            <a:fillRef idx="1">
              <a:schemeClr val="accent4">
                <a:alpha val="90000"/>
                <a:hueOff val="0"/>
                <a:satOff val="0"/>
                <a:lumOff val="0"/>
                <a:alphaOff val="-40000"/>
              </a:schemeClr>
            </a:fillRef>
            <a:effectRef idx="1">
              <a:schemeClr val="accent4">
                <a:alpha val="90000"/>
                <a:hueOff val="0"/>
                <a:satOff val="0"/>
                <a:lumOff val="0"/>
                <a:alphaOff val="-40000"/>
              </a:schemeClr>
            </a:effectRef>
            <a:fontRef idx="minor">
              <a:schemeClr val="lt1"/>
            </a:fontRef>
          </p:style>
        </p:sp>
        <p:sp>
          <p:nvSpPr>
            <p:cNvPr id="11" name="Chevron 4"/>
            <p:cNvSpPr/>
            <p:nvPr/>
          </p:nvSpPr>
          <p:spPr>
            <a:xfrm>
              <a:off x="2" y="4230561"/>
              <a:ext cx="1372651" cy="5882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Additional Tool/Test</a:t>
              </a:r>
              <a:endParaRPr lang="en-US" sz="2000" kern="1200" dirty="0"/>
            </a:p>
          </p:txBody>
        </p:sp>
      </p:grpSp>
      <p:grpSp>
        <p:nvGrpSpPr>
          <p:cNvPr id="13" name="Group 12"/>
          <p:cNvGrpSpPr/>
          <p:nvPr/>
        </p:nvGrpSpPr>
        <p:grpSpPr>
          <a:xfrm>
            <a:off x="-1784262" y="1457552"/>
            <a:ext cx="10784616" cy="5665454"/>
            <a:chOff x="1824189" y="-1057117"/>
            <a:chExt cx="10784616" cy="5665454"/>
          </a:xfrm>
        </p:grpSpPr>
        <p:sp>
          <p:nvSpPr>
            <p:cNvPr id="14" name="Round Same Side Corner Rectangle 13"/>
            <p:cNvSpPr/>
            <p:nvPr/>
          </p:nvSpPr>
          <p:spPr>
            <a:xfrm rot="5400000">
              <a:off x="6631481" y="-1984795"/>
              <a:ext cx="5049646" cy="6905002"/>
            </a:xfrm>
            <a:prstGeom prst="round2SameRect">
              <a:avLst/>
            </a:prstGeom>
          </p:spPr>
          <p:style>
            <a:lnRef idx="2">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4"/>
            <p:cNvSpPr/>
            <p:nvPr/>
          </p:nvSpPr>
          <p:spPr>
            <a:xfrm>
              <a:off x="1824189" y="2910703"/>
              <a:ext cx="6303324" cy="169763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endParaRPr lang="en-US" sz="2800" kern="1200" dirty="0"/>
            </a:p>
          </p:txBody>
        </p:sp>
      </p:grpSp>
      <p:sp>
        <p:nvSpPr>
          <p:cNvPr id="3" name="Rectangle 2"/>
          <p:cNvSpPr/>
          <p:nvPr/>
        </p:nvSpPr>
        <p:spPr>
          <a:xfrm>
            <a:off x="2095352" y="1457552"/>
            <a:ext cx="6516151" cy="4985980"/>
          </a:xfrm>
          <a:prstGeom prst="rect">
            <a:avLst/>
          </a:prstGeom>
        </p:spPr>
        <p:txBody>
          <a:bodyPr wrap="square">
            <a:spAutoFit/>
          </a:bodyPr>
          <a:lstStyle/>
          <a:p>
            <a:pPr>
              <a:spcBef>
                <a:spcPts val="1200"/>
              </a:spcBef>
            </a:pPr>
            <a:r>
              <a:rPr lang="en-US" sz="2000" b="0" dirty="0"/>
              <a:t>AFQT Predictor Test:</a:t>
            </a:r>
          </a:p>
          <a:p>
            <a:pPr>
              <a:spcBef>
                <a:spcPts val="1200"/>
              </a:spcBef>
            </a:pPr>
            <a:r>
              <a:rPr lang="en-US" b="0" dirty="0">
                <a:cs typeface="Arial" panose="020B0604020202020204" pitchFamily="34" charset="0"/>
              </a:rPr>
              <a:t>Used to predict performance on the Armed Forces Qualification Test (AFQT)</a:t>
            </a:r>
          </a:p>
          <a:p>
            <a:pPr marL="342900" indent="-342900">
              <a:spcBef>
                <a:spcPts val="1200"/>
              </a:spcBef>
              <a:buFont typeface="Arial" panose="020B0604020202020204" pitchFamily="34" charset="0"/>
              <a:buChar char="•"/>
            </a:pPr>
            <a:r>
              <a:rPr lang="en-US" b="0" dirty="0">
                <a:cs typeface="Arial" panose="020B0604020202020204" pitchFamily="34" charset="0"/>
              </a:rPr>
              <a:t>To register, visit </a:t>
            </a:r>
            <a:r>
              <a:rPr lang="en-US" b="0" dirty="0" err="1">
                <a:cs typeface="Arial" panose="020B0604020202020204" pitchFamily="34" charset="0"/>
              </a:rPr>
              <a:t>iCAT</a:t>
            </a:r>
            <a:r>
              <a:rPr lang="en-US" b="0" dirty="0">
                <a:cs typeface="Arial" panose="020B0604020202020204" pitchFamily="34" charset="0"/>
              </a:rPr>
              <a:t> Authorization &amp; Reporting page by copying and pasting the following link onto your URL:</a:t>
            </a:r>
          </a:p>
          <a:p>
            <a:pPr marL="742950" lvl="1" indent="-285750">
              <a:spcBef>
                <a:spcPts val="1200"/>
              </a:spcBef>
              <a:buFont typeface="Arial" panose="020B0604020202020204" pitchFamily="34" charset="0"/>
              <a:buChar char="•"/>
            </a:pPr>
            <a:r>
              <a:rPr lang="en-US" b="0" dirty="0" smtClean="0">
                <a:hlinkClick r:id="rId3"/>
              </a:rPr>
              <a:t>https</a:t>
            </a:r>
            <a:r>
              <a:rPr lang="en-US" b="0" dirty="0">
                <a:hlinkClick r:id="rId3"/>
              </a:rPr>
              <a:t>://www.dmdc.osd.mil/icat-ar/</a:t>
            </a:r>
            <a:endParaRPr lang="en-US" dirty="0">
              <a:cs typeface="Arial" panose="020B0604020202020204" pitchFamily="34" charset="0"/>
            </a:endParaRPr>
          </a:p>
          <a:p>
            <a:pPr>
              <a:spcBef>
                <a:spcPts val="1200"/>
              </a:spcBef>
            </a:pPr>
            <a:endParaRPr lang="en-US" sz="1400" dirty="0">
              <a:cs typeface="Arial" panose="020B0604020202020204" pitchFamily="34" charset="0"/>
            </a:endParaRPr>
          </a:p>
          <a:p>
            <a:pPr>
              <a:spcBef>
                <a:spcPts val="1200"/>
              </a:spcBef>
            </a:pPr>
            <a:r>
              <a:rPr lang="en-US" sz="2000" b="0" dirty="0" err="1"/>
              <a:t>PiCAT</a:t>
            </a:r>
            <a:r>
              <a:rPr lang="en-US" sz="2000" b="0" dirty="0"/>
              <a:t> and Verification Test.</a:t>
            </a:r>
          </a:p>
          <a:p>
            <a:pPr>
              <a:spcBef>
                <a:spcPts val="1200"/>
              </a:spcBef>
            </a:pPr>
            <a:endParaRPr lang="en-US" sz="2000" b="0" dirty="0"/>
          </a:p>
          <a:p>
            <a:pPr>
              <a:spcBef>
                <a:spcPts val="1200"/>
              </a:spcBef>
            </a:pPr>
            <a:r>
              <a:rPr lang="en-US" sz="2000" b="0" dirty="0"/>
              <a:t>CEP-Career Exploration Program or Student </a:t>
            </a:r>
            <a:r>
              <a:rPr lang="en-US" sz="2000" b="0" dirty="0" smtClean="0"/>
              <a:t>Testing</a:t>
            </a:r>
            <a:r>
              <a:rPr lang="en-US" sz="2000" b="0" dirty="0"/>
              <a:t>.</a:t>
            </a:r>
          </a:p>
          <a:p>
            <a:pPr>
              <a:spcBef>
                <a:spcPts val="1200"/>
              </a:spcBef>
            </a:pPr>
            <a:endParaRPr lang="en-US" sz="1400" dirty="0"/>
          </a:p>
          <a:p>
            <a:pPr>
              <a:spcBef>
                <a:spcPts val="1200"/>
              </a:spcBef>
            </a:pPr>
            <a:r>
              <a:rPr lang="en-US" sz="2000" b="0" dirty="0"/>
              <a:t>Note: </a:t>
            </a:r>
            <a:r>
              <a:rPr lang="en-US" sz="2000" b="0" dirty="0" smtClean="0"/>
              <a:t>USMEPCOM’s </a:t>
            </a:r>
            <a:r>
              <a:rPr lang="en-US" sz="2000" b="0" dirty="0"/>
              <a:t>service to the school is consistent, regardless of release option.</a:t>
            </a:r>
          </a:p>
        </p:txBody>
      </p:sp>
    </p:spTree>
    <p:extLst>
      <p:ext uri="{BB962C8B-B14F-4D97-AF65-F5344CB8AC3E}">
        <p14:creationId xmlns:p14="http://schemas.microsoft.com/office/powerpoint/2010/main" val="440173579"/>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116039" y="225080"/>
            <a:ext cx="4911922" cy="584775"/>
          </a:xfrm>
          <a:prstGeom prst="rect">
            <a:avLst/>
          </a:prstGeom>
          <a:noFill/>
          <a:ln w="9525">
            <a:noFill/>
            <a:miter lim="800000"/>
            <a:headEnd/>
            <a:tailEnd/>
          </a:ln>
        </p:spPr>
        <p:txBody>
          <a:bodyPr wrap="none">
            <a:spAutoFit/>
          </a:bodyPr>
          <a:lstStyle/>
          <a:p>
            <a:r>
              <a:rPr lang="en-US" sz="3200" dirty="0" smtClean="0"/>
              <a:t>Special Purpose Testing</a:t>
            </a:r>
            <a:endParaRPr lang="en-US" sz="3200" dirty="0"/>
          </a:p>
        </p:txBody>
      </p:sp>
      <p:sp>
        <p:nvSpPr>
          <p:cNvPr id="2" name="TextBox 1"/>
          <p:cNvSpPr txBox="1"/>
          <p:nvPr/>
        </p:nvSpPr>
        <p:spPr>
          <a:xfrm>
            <a:off x="153909" y="1213553"/>
            <a:ext cx="8292974" cy="203132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dirty="0" smtClean="0"/>
              <a:t>Note: </a:t>
            </a:r>
          </a:p>
          <a:p>
            <a:pPr marL="342900" indent="-342900">
              <a:buFont typeface="Arial" panose="020B0604020202020204" pitchFamily="34" charset="0"/>
              <a:buChar char="•"/>
            </a:pPr>
            <a:r>
              <a:rPr lang="en-US" sz="1800" b="0" dirty="0" smtClean="0"/>
              <a:t>Military </a:t>
            </a:r>
            <a:r>
              <a:rPr lang="en-US" sz="1800" b="0" dirty="0"/>
              <a:t>personnel who are changing components </a:t>
            </a:r>
            <a:r>
              <a:rPr lang="en-US" sz="1800" b="0" dirty="0" smtClean="0"/>
              <a:t>(or Services) </a:t>
            </a:r>
            <a:r>
              <a:rPr lang="en-US" sz="1800" b="0" dirty="0"/>
              <a:t>can be administered a special test at the MEPS without </a:t>
            </a:r>
            <a:r>
              <a:rPr lang="en-US" sz="1800" b="0" dirty="0" smtClean="0"/>
              <a:t>an MFR</a:t>
            </a:r>
          </a:p>
          <a:p>
            <a:pPr marL="342900" indent="-342900">
              <a:buFont typeface="Arial" panose="020B0604020202020204" pitchFamily="34" charset="0"/>
              <a:buChar char="•"/>
            </a:pPr>
            <a:r>
              <a:rPr lang="en-US" sz="1800" b="0" dirty="0"/>
              <a:t>Completed USMEPCOM </a:t>
            </a:r>
            <a:r>
              <a:rPr lang="en-US" sz="1800" b="0" dirty="0" smtClean="0"/>
              <a:t>680-3A-E, Request for Examination, </a:t>
            </a:r>
            <a:r>
              <a:rPr lang="en-US" sz="1800" b="0" dirty="0"/>
              <a:t>is </a:t>
            </a:r>
            <a:r>
              <a:rPr lang="en-US" sz="1800" b="0" dirty="0" smtClean="0"/>
              <a:t>required</a:t>
            </a:r>
          </a:p>
          <a:p>
            <a:pPr marL="342900" indent="-342900">
              <a:buFont typeface="Arial" panose="020B0604020202020204" pitchFamily="34" charset="0"/>
              <a:buChar char="•"/>
            </a:pPr>
            <a:r>
              <a:rPr lang="en-US" sz="1800" b="0" dirty="0" smtClean="0"/>
              <a:t>Reference Procedures for Completing the USMEPCOM </a:t>
            </a:r>
            <a:r>
              <a:rPr lang="en-US" sz="1800" b="0" dirty="0"/>
              <a:t>Form 680-3A-E @ </a:t>
            </a:r>
            <a:r>
              <a:rPr lang="en-US" sz="1800" b="0" dirty="0">
                <a:hlinkClick r:id="rId3"/>
              </a:rPr>
              <a:t>http://</a:t>
            </a:r>
            <a:r>
              <a:rPr lang="en-US" sz="1800" b="0" dirty="0" smtClean="0">
                <a:hlinkClick r:id="rId3"/>
              </a:rPr>
              <a:t>www.mepcom.army.mil/portals/112/documents/680-3a-e_instructions_Jun_18.pdf</a:t>
            </a:r>
            <a:endParaRPr lang="en-US" sz="1800" b="0" dirty="0" smtClean="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49714"/>
          <a:stretch/>
        </p:blipFill>
        <p:spPr>
          <a:xfrm>
            <a:off x="1939797" y="3309254"/>
            <a:ext cx="5264407" cy="344859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61703523"/>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309" y="328250"/>
            <a:ext cx="6821487" cy="652462"/>
          </a:xfrm>
        </p:spPr>
        <p:txBody>
          <a:bodyPr/>
          <a:lstStyle/>
          <a:p>
            <a:r>
              <a:rPr lang="en-US" dirty="0">
                <a:latin typeface="Arial" panose="020B0604020202020204" pitchFamily="34" charset="0"/>
                <a:cs typeface="Arial" panose="020B0604020202020204" pitchFamily="34" charset="0"/>
              </a:rPr>
              <a:t>MDC/A </a:t>
            </a:r>
            <a:r>
              <a:rPr lang="en-US" dirty="0" smtClean="0">
                <a:latin typeface="Arial" panose="020B0604020202020204" pitchFamily="34" charset="0"/>
                <a:cs typeface="Arial" panose="020B0604020202020204" pitchFamily="34" charset="0"/>
              </a:rPr>
              <a:t>Calculation Examples</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sp>
        <p:nvSpPr>
          <p:cNvPr id="3" name="Rounded Rectangle 2"/>
          <p:cNvSpPr/>
          <p:nvPr/>
        </p:nvSpPr>
        <p:spPr bwMode="auto">
          <a:xfrm>
            <a:off x="230197" y="1261877"/>
            <a:ext cx="8602579" cy="1021556"/>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buFont typeface="Wingdings" pitchFamily="2" charset="2"/>
              <a:buChar char="§"/>
            </a:pPr>
            <a:r>
              <a:rPr lang="en-US" sz="1800" dirty="0">
                <a:latin typeface="Calibri" panose="020F0502020204030204" pitchFamily="34" charset="0"/>
                <a:cs typeface="Calibri" panose="020F0502020204030204" pitchFamily="34" charset="0"/>
              </a:rPr>
              <a:t>Example: Chicago MEPS has 5 medical staff</a:t>
            </a:r>
          </a:p>
          <a:p>
            <a:pPr marL="742950" lvl="1" indent="-285750">
              <a:buFont typeface="Wingdings" panose="05000000000000000000" pitchFamily="2" charset="2"/>
              <a:buChar char="Ø"/>
            </a:pPr>
            <a:r>
              <a:rPr lang="en-US" sz="1800" dirty="0">
                <a:latin typeface="Calibri" panose="020F0502020204030204" pitchFamily="34" charset="0"/>
                <a:cs typeface="Calibri" panose="020F0502020204030204" pitchFamily="34" charset="0"/>
              </a:rPr>
              <a:t>Full physical MDC = 25 (5x # of medical staff with exclusions: CMO, ACMO &amp; FBP)</a:t>
            </a:r>
          </a:p>
        </p:txBody>
      </p:sp>
      <p:sp>
        <p:nvSpPr>
          <p:cNvPr id="4" name="TextBox 3"/>
          <p:cNvSpPr txBox="1"/>
          <p:nvPr/>
        </p:nvSpPr>
        <p:spPr>
          <a:xfrm>
            <a:off x="61827" y="2467754"/>
            <a:ext cx="2969761" cy="323165"/>
          </a:xfrm>
          <a:prstGeom prst="rect">
            <a:avLst/>
          </a:prstGeom>
          <a:noFill/>
        </p:spPr>
        <p:txBody>
          <a:bodyPr wrap="square" rtlCol="0">
            <a:spAutoFit/>
          </a:bodyPr>
          <a:lstStyle/>
          <a:p>
            <a:pPr algn="ctr"/>
            <a:r>
              <a:rPr lang="en-US" sz="1500" b="1" u="sng" dirty="0">
                <a:solidFill>
                  <a:schemeClr val="accent2">
                    <a:lumMod val="50000"/>
                  </a:schemeClr>
                </a:solidFill>
              </a:rPr>
              <a:t>MDC and Minimum Allocation</a:t>
            </a:r>
          </a:p>
        </p:txBody>
      </p:sp>
      <p:sp>
        <p:nvSpPr>
          <p:cNvPr id="5" name="TextBox 4"/>
          <p:cNvSpPr txBox="1"/>
          <p:nvPr/>
        </p:nvSpPr>
        <p:spPr>
          <a:xfrm>
            <a:off x="3005609" y="2467754"/>
            <a:ext cx="2969761" cy="323165"/>
          </a:xfrm>
          <a:prstGeom prst="rect">
            <a:avLst/>
          </a:prstGeom>
          <a:noFill/>
        </p:spPr>
        <p:txBody>
          <a:bodyPr wrap="square" rtlCol="0">
            <a:spAutoFit/>
          </a:bodyPr>
          <a:lstStyle/>
          <a:p>
            <a:pPr algn="ctr"/>
            <a:r>
              <a:rPr lang="en-US" sz="1500" b="1" u="sng" dirty="0">
                <a:solidFill>
                  <a:schemeClr val="accent2">
                    <a:lumMod val="50000"/>
                  </a:schemeClr>
                </a:solidFill>
              </a:rPr>
              <a:t>MDC/A Not Invoked</a:t>
            </a:r>
          </a:p>
        </p:txBody>
      </p:sp>
      <p:sp>
        <p:nvSpPr>
          <p:cNvPr id="6" name="TextBox 5"/>
          <p:cNvSpPr txBox="1"/>
          <p:nvPr/>
        </p:nvSpPr>
        <p:spPr>
          <a:xfrm>
            <a:off x="5816371" y="2467754"/>
            <a:ext cx="2969761" cy="323165"/>
          </a:xfrm>
          <a:prstGeom prst="rect">
            <a:avLst/>
          </a:prstGeom>
          <a:noFill/>
        </p:spPr>
        <p:txBody>
          <a:bodyPr wrap="square" rtlCol="0">
            <a:spAutoFit/>
          </a:bodyPr>
          <a:lstStyle/>
          <a:p>
            <a:pPr algn="ctr"/>
            <a:r>
              <a:rPr lang="en-US" sz="1500" b="1" u="sng" dirty="0">
                <a:solidFill>
                  <a:schemeClr val="accent2">
                    <a:lumMod val="50000"/>
                  </a:schemeClr>
                </a:solidFill>
              </a:rPr>
              <a:t>MDC/A Enforced</a:t>
            </a:r>
          </a:p>
        </p:txBody>
      </p:sp>
      <p:graphicFrame>
        <p:nvGraphicFramePr>
          <p:cNvPr id="7" name="Table 6"/>
          <p:cNvGraphicFramePr>
            <a:graphicFrameLocks noGrp="1"/>
          </p:cNvGraphicFramePr>
          <p:nvPr>
            <p:extLst>
              <p:ext uri="{D42A27DB-BD31-4B8C-83A1-F6EECF244321}">
                <p14:modId xmlns:p14="http://schemas.microsoft.com/office/powerpoint/2010/main" val="4057108874"/>
              </p:ext>
            </p:extLst>
          </p:nvPr>
        </p:nvGraphicFramePr>
        <p:xfrm>
          <a:off x="217207" y="2790919"/>
          <a:ext cx="2633023" cy="2849880"/>
        </p:xfrm>
        <a:graphic>
          <a:graphicData uri="http://schemas.openxmlformats.org/drawingml/2006/table">
            <a:tbl>
              <a:tblPr firstRow="1" bandRow="1">
                <a:tableStyleId>{5C22544A-7EE6-4342-B048-85BDC9FD1C3A}</a:tableStyleId>
              </a:tblPr>
              <a:tblGrid>
                <a:gridCol w="950872"/>
                <a:gridCol w="836762"/>
                <a:gridCol w="845389"/>
              </a:tblGrid>
              <a:tr h="245245">
                <a:tc>
                  <a:txBody>
                    <a:bodyPr/>
                    <a:lstStyle/>
                    <a:p>
                      <a:endParaRPr lang="en-US" sz="1050" dirty="0"/>
                    </a:p>
                  </a:txBody>
                  <a:tcPr>
                    <a:solidFill>
                      <a:srgbClr val="5B9BD5"/>
                    </a:solidFill>
                  </a:tcPr>
                </a:tc>
                <a:tc>
                  <a:txBody>
                    <a:bodyPr/>
                    <a:lstStyle/>
                    <a:p>
                      <a:pPr algn="ctr"/>
                      <a:r>
                        <a:rPr lang="en-US" sz="1050" dirty="0" smtClean="0"/>
                        <a:t>Full Phys</a:t>
                      </a:r>
                    </a:p>
                    <a:p>
                      <a:pPr algn="ctr"/>
                      <a:r>
                        <a:rPr lang="en-US" sz="1050" dirty="0" smtClean="0"/>
                        <a:t>Allocation</a:t>
                      </a:r>
                      <a:endParaRPr lang="en-US" sz="1050" dirty="0"/>
                    </a:p>
                  </a:txBody>
                  <a:tcPr anchor="ctr"/>
                </a:tc>
                <a:tc>
                  <a:txBody>
                    <a:bodyPr/>
                    <a:lstStyle/>
                    <a:p>
                      <a:pPr algn="ctr"/>
                      <a:r>
                        <a:rPr lang="en-US" sz="1050" dirty="0" smtClean="0"/>
                        <a:t>Workload</a:t>
                      </a:r>
                    </a:p>
                    <a:p>
                      <a:pPr algn="ctr"/>
                      <a:r>
                        <a:rPr lang="en-US" sz="1050" dirty="0" smtClean="0"/>
                        <a:t>Allocation</a:t>
                      </a:r>
                      <a:endParaRPr lang="en-US" sz="1050" dirty="0"/>
                    </a:p>
                  </a:txBody>
                  <a:tcPr anchor="ctr"/>
                </a:tc>
              </a:tr>
              <a:tr h="152942">
                <a:tc>
                  <a:txBody>
                    <a:bodyPr/>
                    <a:lstStyle/>
                    <a:p>
                      <a:pPr algn="l"/>
                      <a:r>
                        <a:rPr lang="en-US" sz="1050" b="1" dirty="0" smtClean="0">
                          <a:solidFill>
                            <a:schemeClr val="bg1"/>
                          </a:solidFill>
                        </a:rPr>
                        <a:t>MEPS MDC</a:t>
                      </a:r>
                      <a:endParaRPr lang="en-US" sz="1050" b="1" dirty="0">
                        <a:solidFill>
                          <a:schemeClr val="bg1"/>
                        </a:solidFill>
                      </a:endParaRPr>
                    </a:p>
                  </a:txBody>
                  <a:tcPr anchor="ctr">
                    <a:solidFill>
                      <a:srgbClr val="5B9BD5"/>
                    </a:solidFill>
                  </a:tcPr>
                </a:tc>
                <a:tc>
                  <a:txBody>
                    <a:bodyPr/>
                    <a:lstStyle/>
                    <a:p>
                      <a:pPr algn="ctr"/>
                      <a:r>
                        <a:rPr lang="en-US" sz="1400" b="1" dirty="0" smtClean="0"/>
                        <a:t>25</a:t>
                      </a:r>
                      <a:endParaRPr lang="en-US" sz="1400" b="1" dirty="0"/>
                    </a:p>
                  </a:txBody>
                  <a:tcPr/>
                </a:tc>
                <a:tc>
                  <a:txBody>
                    <a:bodyPr/>
                    <a:lstStyle/>
                    <a:p>
                      <a:pPr algn="ctr"/>
                      <a:endParaRPr lang="en-US" sz="1400" b="1" dirty="0"/>
                    </a:p>
                  </a:txBody>
                  <a:tcPr/>
                </a:tc>
              </a:tr>
              <a:tr h="150067">
                <a:tc>
                  <a:txBody>
                    <a:bodyPr/>
                    <a:lstStyle/>
                    <a:p>
                      <a:pPr algn="l"/>
                      <a:r>
                        <a:rPr lang="en-US" sz="1050" b="1" dirty="0" smtClean="0">
                          <a:solidFill>
                            <a:schemeClr val="bg1"/>
                          </a:solidFill>
                        </a:rPr>
                        <a:t>Army</a:t>
                      </a:r>
                      <a:endParaRPr lang="en-US" sz="1050" b="1" dirty="0">
                        <a:solidFill>
                          <a:schemeClr val="bg1"/>
                        </a:solidFill>
                      </a:endParaRPr>
                    </a:p>
                  </a:txBody>
                  <a:tcPr anchor="ctr">
                    <a:solidFill>
                      <a:srgbClr val="5B9BD5"/>
                    </a:solidFill>
                  </a:tcPr>
                </a:tc>
                <a:tc>
                  <a:txBody>
                    <a:bodyPr/>
                    <a:lstStyle/>
                    <a:p>
                      <a:pPr algn="ctr"/>
                      <a:r>
                        <a:rPr lang="en-US" sz="1400" b="1" dirty="0" smtClean="0"/>
                        <a:t>9</a:t>
                      </a:r>
                      <a:endParaRPr lang="en-US" sz="1400" b="1" dirty="0"/>
                    </a:p>
                  </a:txBody>
                  <a:tcPr/>
                </a:tc>
                <a:tc>
                  <a:txBody>
                    <a:bodyPr/>
                    <a:lstStyle/>
                    <a:p>
                      <a:pPr algn="ctr"/>
                      <a:r>
                        <a:rPr lang="en-US" sz="1400" b="1" dirty="0" smtClean="0"/>
                        <a:t>35%</a:t>
                      </a:r>
                      <a:endParaRPr lang="en-US" sz="1400" b="1" dirty="0"/>
                    </a:p>
                  </a:txBody>
                  <a:tcPr/>
                </a:tc>
              </a:tr>
              <a:tr h="278787">
                <a:tc>
                  <a:txBody>
                    <a:bodyPr/>
                    <a:lstStyle/>
                    <a:p>
                      <a:pPr algn="l"/>
                      <a:r>
                        <a:rPr lang="en-US" sz="1050" b="1" dirty="0" smtClean="0">
                          <a:solidFill>
                            <a:schemeClr val="bg1"/>
                          </a:solidFill>
                        </a:rPr>
                        <a:t>ARNG</a:t>
                      </a:r>
                      <a:endParaRPr lang="en-US" sz="1050" b="1" dirty="0">
                        <a:solidFill>
                          <a:schemeClr val="bg1"/>
                        </a:solidFill>
                      </a:endParaRPr>
                    </a:p>
                  </a:txBody>
                  <a:tcPr anchor="ctr">
                    <a:solidFill>
                      <a:srgbClr val="5B9BD5"/>
                    </a:solidFill>
                  </a:tcPr>
                </a:tc>
                <a:tc>
                  <a:txBody>
                    <a:bodyPr/>
                    <a:lstStyle/>
                    <a:p>
                      <a:pPr algn="ctr"/>
                      <a:r>
                        <a:rPr lang="en-US" sz="1400" b="1" dirty="0" smtClean="0"/>
                        <a:t>4</a:t>
                      </a:r>
                      <a:endParaRPr lang="en-US" sz="1400" b="1" dirty="0"/>
                    </a:p>
                  </a:txBody>
                  <a:tcPr/>
                </a:tc>
                <a:tc>
                  <a:txBody>
                    <a:bodyPr/>
                    <a:lstStyle/>
                    <a:p>
                      <a:pPr algn="ctr"/>
                      <a:r>
                        <a:rPr lang="en-US" sz="1400" b="1" dirty="0" smtClean="0"/>
                        <a:t>15%</a:t>
                      </a:r>
                      <a:endParaRPr lang="en-US" sz="1400" b="1" dirty="0"/>
                    </a:p>
                  </a:txBody>
                  <a:tcPr/>
                </a:tc>
              </a:tr>
              <a:tr h="278787">
                <a:tc>
                  <a:txBody>
                    <a:bodyPr/>
                    <a:lstStyle/>
                    <a:p>
                      <a:pPr algn="l"/>
                      <a:r>
                        <a:rPr lang="en-US" sz="1050" b="1" dirty="0" smtClean="0">
                          <a:solidFill>
                            <a:schemeClr val="bg1"/>
                          </a:solidFill>
                        </a:rPr>
                        <a:t>Navy</a:t>
                      </a:r>
                      <a:endParaRPr lang="en-US" sz="1050" b="1" dirty="0">
                        <a:solidFill>
                          <a:schemeClr val="bg1"/>
                        </a:solidFill>
                      </a:endParaRPr>
                    </a:p>
                  </a:txBody>
                  <a:tcPr anchor="ctr">
                    <a:solidFill>
                      <a:srgbClr val="5B9BD5"/>
                    </a:solidFill>
                  </a:tcPr>
                </a:tc>
                <a:tc>
                  <a:txBody>
                    <a:bodyPr/>
                    <a:lstStyle/>
                    <a:p>
                      <a:pPr algn="ctr"/>
                      <a:r>
                        <a:rPr lang="en-US" sz="1400" b="1" dirty="0" smtClean="0"/>
                        <a:t>5</a:t>
                      </a:r>
                      <a:endParaRPr lang="en-US" sz="1400" b="1" dirty="0"/>
                    </a:p>
                  </a:txBody>
                  <a:tcPr/>
                </a:tc>
                <a:tc>
                  <a:txBody>
                    <a:bodyPr/>
                    <a:lstStyle/>
                    <a:p>
                      <a:pPr algn="ctr"/>
                      <a:r>
                        <a:rPr lang="en-US" sz="1400" b="1" dirty="0" smtClean="0"/>
                        <a:t>20%</a:t>
                      </a:r>
                      <a:endParaRPr lang="en-US" sz="1400" b="1" dirty="0"/>
                    </a:p>
                  </a:txBody>
                  <a:tcPr/>
                </a:tc>
              </a:tr>
              <a:tr h="278787">
                <a:tc>
                  <a:txBody>
                    <a:bodyPr/>
                    <a:lstStyle/>
                    <a:p>
                      <a:pPr algn="l"/>
                      <a:r>
                        <a:rPr lang="en-US" sz="1050" b="1" dirty="0" smtClean="0">
                          <a:solidFill>
                            <a:schemeClr val="bg1"/>
                          </a:solidFill>
                        </a:rPr>
                        <a:t>Air Force</a:t>
                      </a:r>
                      <a:endParaRPr lang="en-US" sz="1050" b="1" dirty="0">
                        <a:solidFill>
                          <a:schemeClr val="bg1"/>
                        </a:solidFill>
                      </a:endParaRPr>
                    </a:p>
                  </a:txBody>
                  <a:tcPr anchor="ctr">
                    <a:solidFill>
                      <a:srgbClr val="5B9BD5"/>
                    </a:solidFill>
                  </a:tcPr>
                </a:tc>
                <a:tc>
                  <a:txBody>
                    <a:bodyPr/>
                    <a:lstStyle/>
                    <a:p>
                      <a:pPr algn="ctr"/>
                      <a:r>
                        <a:rPr lang="en-US" sz="1400" b="1" dirty="0" smtClean="0"/>
                        <a:t>4</a:t>
                      </a:r>
                      <a:endParaRPr lang="en-US" sz="1400" b="1" dirty="0"/>
                    </a:p>
                  </a:txBody>
                  <a:tcPr/>
                </a:tc>
                <a:tc>
                  <a:txBody>
                    <a:bodyPr/>
                    <a:lstStyle/>
                    <a:p>
                      <a:pPr algn="ctr"/>
                      <a:r>
                        <a:rPr lang="en-US" sz="1400" b="1" dirty="0" smtClean="0"/>
                        <a:t>15%</a:t>
                      </a:r>
                      <a:endParaRPr lang="en-US" sz="1400" b="1" dirty="0"/>
                    </a:p>
                  </a:txBody>
                  <a:tcPr/>
                </a:tc>
              </a:tr>
              <a:tr h="278787">
                <a:tc>
                  <a:txBody>
                    <a:bodyPr/>
                    <a:lstStyle/>
                    <a:p>
                      <a:pPr algn="l"/>
                      <a:r>
                        <a:rPr lang="en-US" sz="1050" b="1" dirty="0" smtClean="0">
                          <a:solidFill>
                            <a:schemeClr val="bg1"/>
                          </a:solidFill>
                        </a:rPr>
                        <a:t>USMC</a:t>
                      </a:r>
                      <a:endParaRPr lang="en-US" sz="1050" b="1" dirty="0">
                        <a:solidFill>
                          <a:schemeClr val="bg1"/>
                        </a:solidFill>
                      </a:endParaRPr>
                    </a:p>
                  </a:txBody>
                  <a:tcPr anchor="ctr">
                    <a:solidFill>
                      <a:srgbClr val="5B9BD5"/>
                    </a:solidFill>
                  </a:tcPr>
                </a:tc>
                <a:tc>
                  <a:txBody>
                    <a:bodyPr/>
                    <a:lstStyle/>
                    <a:p>
                      <a:pPr algn="ctr"/>
                      <a:r>
                        <a:rPr lang="en-US" sz="1400" b="1" dirty="0" smtClean="0"/>
                        <a:t>3</a:t>
                      </a:r>
                      <a:endParaRPr lang="en-US" sz="1400" b="1" dirty="0"/>
                    </a:p>
                  </a:txBody>
                  <a:tcPr/>
                </a:tc>
                <a:tc>
                  <a:txBody>
                    <a:bodyPr/>
                    <a:lstStyle/>
                    <a:p>
                      <a:pPr algn="ctr"/>
                      <a:r>
                        <a:rPr lang="en-US" sz="1400" b="1" dirty="0" smtClean="0"/>
                        <a:t>10%</a:t>
                      </a:r>
                      <a:endParaRPr lang="en-US" sz="1400" b="1" dirty="0"/>
                    </a:p>
                  </a:txBody>
                  <a:tcPr/>
                </a:tc>
              </a:tr>
              <a:tr h="278787">
                <a:tc>
                  <a:txBody>
                    <a:bodyPr/>
                    <a:lstStyle/>
                    <a:p>
                      <a:pPr algn="l"/>
                      <a:r>
                        <a:rPr lang="en-US" sz="1050" b="1" dirty="0" smtClean="0">
                          <a:solidFill>
                            <a:schemeClr val="bg1"/>
                          </a:solidFill>
                        </a:rPr>
                        <a:t>CG</a:t>
                      </a:r>
                      <a:endParaRPr lang="en-US" sz="1050" b="1" dirty="0">
                        <a:solidFill>
                          <a:schemeClr val="bg1"/>
                        </a:solidFill>
                      </a:endParaRPr>
                    </a:p>
                  </a:txBody>
                  <a:tcPr anchor="ctr">
                    <a:solidFill>
                      <a:srgbClr val="5B9BD5"/>
                    </a:solidFill>
                  </a:tcPr>
                </a:tc>
                <a:tc>
                  <a:txBody>
                    <a:bodyPr/>
                    <a:lstStyle/>
                    <a:p>
                      <a:pPr algn="ctr"/>
                      <a:r>
                        <a:rPr lang="en-US" sz="1400" b="1" dirty="0" smtClean="0"/>
                        <a:t>1</a:t>
                      </a:r>
                      <a:endParaRPr lang="en-US" sz="1400" b="1" dirty="0"/>
                    </a:p>
                  </a:txBody>
                  <a:tcPr/>
                </a:tc>
                <a:tc>
                  <a:txBody>
                    <a:bodyPr/>
                    <a:lstStyle/>
                    <a:p>
                      <a:pPr algn="ctr"/>
                      <a:r>
                        <a:rPr lang="en-US" sz="1400" b="1" dirty="0" smtClean="0"/>
                        <a:t>5%</a:t>
                      </a:r>
                      <a:endParaRPr lang="en-US" sz="1400" b="1" dirty="0"/>
                    </a:p>
                  </a:txBody>
                  <a:tcPr/>
                </a:tc>
              </a:tr>
              <a:tr h="278787">
                <a:tc>
                  <a:txBody>
                    <a:bodyPr/>
                    <a:lstStyle/>
                    <a:p>
                      <a:pPr algn="l"/>
                      <a:r>
                        <a:rPr lang="en-US" sz="1050" b="1" dirty="0" smtClean="0">
                          <a:solidFill>
                            <a:schemeClr val="tx1"/>
                          </a:solidFill>
                        </a:rPr>
                        <a:t>Total</a:t>
                      </a:r>
                      <a:endParaRPr lang="en-US" sz="1050" b="1" dirty="0">
                        <a:solidFill>
                          <a:schemeClr val="tx1"/>
                        </a:solidFill>
                      </a:endParaRPr>
                    </a:p>
                  </a:txBody>
                  <a:tcPr anchor="ctr">
                    <a:solidFill>
                      <a:srgbClr val="5B9BD5"/>
                    </a:solidFill>
                  </a:tcPr>
                </a:tc>
                <a:tc>
                  <a:txBody>
                    <a:bodyPr/>
                    <a:lstStyle/>
                    <a:p>
                      <a:pPr algn="ctr"/>
                      <a:r>
                        <a:rPr lang="en-US" sz="1400" b="1" dirty="0" smtClean="0"/>
                        <a:t>26</a:t>
                      </a:r>
                      <a:endParaRPr lang="en-US" sz="1400" b="1" dirty="0"/>
                    </a:p>
                  </a:txBody>
                  <a:tcPr>
                    <a:solidFill>
                      <a:srgbClr val="FFFF00"/>
                    </a:solidFill>
                  </a:tcPr>
                </a:tc>
                <a:tc>
                  <a:txBody>
                    <a:bodyPr/>
                    <a:lstStyle/>
                    <a:p>
                      <a:pPr algn="ctr"/>
                      <a:r>
                        <a:rPr lang="en-US" sz="1400" b="1" dirty="0" smtClean="0"/>
                        <a:t>100%</a:t>
                      </a:r>
                      <a:endParaRPr lang="en-US" sz="1400" b="1"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917212491"/>
              </p:ext>
            </p:extLst>
          </p:nvPr>
        </p:nvGraphicFramePr>
        <p:xfrm>
          <a:off x="3142251" y="2790919"/>
          <a:ext cx="2651761" cy="2545080"/>
        </p:xfrm>
        <a:graphic>
          <a:graphicData uri="http://schemas.openxmlformats.org/drawingml/2006/table">
            <a:tbl>
              <a:tblPr firstRow="1" bandRow="1">
                <a:tableStyleId>{5C22544A-7EE6-4342-B048-85BDC9FD1C3A}</a:tableStyleId>
              </a:tblPr>
              <a:tblGrid>
                <a:gridCol w="933878"/>
                <a:gridCol w="826738"/>
                <a:gridCol w="891145"/>
              </a:tblGrid>
              <a:tr h="253871">
                <a:tc>
                  <a:txBody>
                    <a:bodyPr/>
                    <a:lstStyle/>
                    <a:p>
                      <a:endParaRPr lang="en-US" sz="1050" dirty="0"/>
                    </a:p>
                  </a:txBody>
                  <a:tcPr>
                    <a:solidFill>
                      <a:srgbClr val="5B9BD5"/>
                    </a:solidFill>
                  </a:tcPr>
                </a:tc>
                <a:tc>
                  <a:txBody>
                    <a:bodyPr/>
                    <a:lstStyle/>
                    <a:p>
                      <a:pPr algn="ctr"/>
                      <a:r>
                        <a:rPr lang="en-US" sz="1050" dirty="0" smtClean="0"/>
                        <a:t>Full Phys</a:t>
                      </a:r>
                    </a:p>
                    <a:p>
                      <a:pPr algn="ctr"/>
                      <a:r>
                        <a:rPr lang="en-US" sz="1050" dirty="0" smtClean="0"/>
                        <a:t>Allocation</a:t>
                      </a:r>
                      <a:endParaRPr lang="en-US" sz="1050" dirty="0"/>
                    </a:p>
                  </a:txBody>
                  <a:tcPr anchor="ctr"/>
                </a:tc>
                <a:tc>
                  <a:txBody>
                    <a:bodyPr/>
                    <a:lstStyle/>
                    <a:p>
                      <a:pPr algn="ctr"/>
                      <a:r>
                        <a:rPr lang="en-US" sz="1050" dirty="0" smtClean="0"/>
                        <a:t>Projection</a:t>
                      </a:r>
                    </a:p>
                    <a:p>
                      <a:pPr algn="ctr"/>
                      <a:r>
                        <a:rPr lang="en-US" sz="1050" dirty="0" smtClean="0"/>
                        <a:t>Allocation</a:t>
                      </a:r>
                      <a:endParaRPr lang="en-US" sz="1050" dirty="0"/>
                    </a:p>
                  </a:txBody>
                  <a:tcPr anchor="ctr"/>
                </a:tc>
              </a:tr>
              <a:tr h="150067">
                <a:tc>
                  <a:txBody>
                    <a:bodyPr/>
                    <a:lstStyle/>
                    <a:p>
                      <a:pPr algn="l"/>
                      <a:r>
                        <a:rPr lang="en-US" sz="1050" b="1" dirty="0" smtClean="0">
                          <a:solidFill>
                            <a:schemeClr val="bg1"/>
                          </a:solidFill>
                        </a:rPr>
                        <a:t>Army</a:t>
                      </a:r>
                      <a:endParaRPr lang="en-US" sz="1050" b="1" dirty="0">
                        <a:solidFill>
                          <a:schemeClr val="bg1"/>
                        </a:solidFill>
                      </a:endParaRPr>
                    </a:p>
                  </a:txBody>
                  <a:tcPr anchor="ctr">
                    <a:solidFill>
                      <a:srgbClr val="5B9BD5"/>
                    </a:solidFill>
                  </a:tcPr>
                </a:tc>
                <a:tc>
                  <a:txBody>
                    <a:bodyPr/>
                    <a:lstStyle/>
                    <a:p>
                      <a:pPr algn="ctr"/>
                      <a:r>
                        <a:rPr lang="en-US" sz="1400" b="1" dirty="0" smtClean="0"/>
                        <a:t>9</a:t>
                      </a:r>
                      <a:endParaRPr lang="en-US" sz="1400" b="1" dirty="0"/>
                    </a:p>
                  </a:txBody>
                  <a:tcPr>
                    <a:solidFill>
                      <a:srgbClr val="EAEFF7"/>
                    </a:solidFill>
                  </a:tcPr>
                </a:tc>
                <a:tc>
                  <a:txBody>
                    <a:bodyPr/>
                    <a:lstStyle/>
                    <a:p>
                      <a:pPr algn="ctr"/>
                      <a:r>
                        <a:rPr lang="en-US" sz="1400" b="1" dirty="0" smtClean="0"/>
                        <a:t>12</a:t>
                      </a:r>
                      <a:endParaRPr lang="en-US" sz="1400" b="1" dirty="0"/>
                    </a:p>
                  </a:txBody>
                  <a:tcPr>
                    <a:solidFill>
                      <a:schemeClr val="accent2">
                        <a:lumMod val="60000"/>
                        <a:lumOff val="40000"/>
                      </a:schemeClr>
                    </a:solidFill>
                  </a:tcPr>
                </a:tc>
              </a:tr>
              <a:tr h="216203">
                <a:tc>
                  <a:txBody>
                    <a:bodyPr/>
                    <a:lstStyle/>
                    <a:p>
                      <a:pPr algn="l"/>
                      <a:r>
                        <a:rPr lang="en-US" sz="1050" b="1" dirty="0" smtClean="0">
                          <a:solidFill>
                            <a:schemeClr val="bg1"/>
                          </a:solidFill>
                        </a:rPr>
                        <a:t>ARNG</a:t>
                      </a:r>
                      <a:endParaRPr lang="en-US" sz="1050" b="1" dirty="0">
                        <a:solidFill>
                          <a:schemeClr val="bg1"/>
                        </a:solidFill>
                      </a:endParaRPr>
                    </a:p>
                  </a:txBody>
                  <a:tcPr anchor="ctr">
                    <a:solidFill>
                      <a:srgbClr val="5B9BD5"/>
                    </a:solidFill>
                  </a:tcPr>
                </a:tc>
                <a:tc>
                  <a:txBody>
                    <a:bodyPr/>
                    <a:lstStyle/>
                    <a:p>
                      <a:pPr algn="ctr"/>
                      <a:r>
                        <a:rPr lang="en-US" sz="1400" b="1" dirty="0" smtClean="0"/>
                        <a:t>4</a:t>
                      </a:r>
                      <a:endParaRPr lang="en-US" sz="1400" b="1" dirty="0"/>
                    </a:p>
                  </a:txBody>
                  <a:tcPr/>
                </a:tc>
                <a:tc>
                  <a:txBody>
                    <a:bodyPr/>
                    <a:lstStyle/>
                    <a:p>
                      <a:pPr algn="ctr"/>
                      <a:r>
                        <a:rPr lang="en-US" sz="1400" b="1" dirty="0" smtClean="0"/>
                        <a:t>4</a:t>
                      </a:r>
                      <a:endParaRPr lang="en-US" sz="1400" b="1" dirty="0"/>
                    </a:p>
                  </a:txBody>
                  <a:tcPr/>
                </a:tc>
              </a:tr>
              <a:tr h="221954">
                <a:tc>
                  <a:txBody>
                    <a:bodyPr/>
                    <a:lstStyle/>
                    <a:p>
                      <a:pPr algn="l"/>
                      <a:r>
                        <a:rPr lang="en-US" sz="1050" b="1" dirty="0" smtClean="0">
                          <a:solidFill>
                            <a:schemeClr val="bg1"/>
                          </a:solidFill>
                        </a:rPr>
                        <a:t>Navy</a:t>
                      </a:r>
                      <a:endParaRPr lang="en-US" sz="1050" b="1" dirty="0">
                        <a:solidFill>
                          <a:schemeClr val="bg1"/>
                        </a:solidFill>
                      </a:endParaRPr>
                    </a:p>
                  </a:txBody>
                  <a:tcPr anchor="ctr">
                    <a:solidFill>
                      <a:srgbClr val="5B9BD5"/>
                    </a:solidFill>
                  </a:tcPr>
                </a:tc>
                <a:tc>
                  <a:txBody>
                    <a:bodyPr/>
                    <a:lstStyle/>
                    <a:p>
                      <a:pPr algn="ctr"/>
                      <a:r>
                        <a:rPr lang="en-US" sz="1400" b="1" dirty="0" smtClean="0"/>
                        <a:t>5</a:t>
                      </a:r>
                      <a:endParaRPr lang="en-US" sz="1400" b="1" dirty="0"/>
                    </a:p>
                  </a:txBody>
                  <a:tcPr/>
                </a:tc>
                <a:tc>
                  <a:txBody>
                    <a:bodyPr/>
                    <a:lstStyle/>
                    <a:p>
                      <a:pPr algn="ctr"/>
                      <a:r>
                        <a:rPr lang="en-US" sz="1400" b="1" dirty="0" smtClean="0"/>
                        <a:t>3</a:t>
                      </a:r>
                      <a:endParaRPr lang="en-US" sz="1400" b="1" dirty="0"/>
                    </a:p>
                  </a:txBody>
                  <a:tcPr/>
                </a:tc>
              </a:tr>
              <a:tr h="270837">
                <a:tc>
                  <a:txBody>
                    <a:bodyPr/>
                    <a:lstStyle/>
                    <a:p>
                      <a:pPr algn="l"/>
                      <a:r>
                        <a:rPr lang="en-US" sz="1050" b="1" dirty="0" smtClean="0">
                          <a:solidFill>
                            <a:schemeClr val="bg1"/>
                          </a:solidFill>
                        </a:rPr>
                        <a:t>Air Force</a:t>
                      </a:r>
                      <a:endParaRPr lang="en-US" sz="1050" b="1" dirty="0">
                        <a:solidFill>
                          <a:schemeClr val="bg1"/>
                        </a:solidFill>
                      </a:endParaRPr>
                    </a:p>
                  </a:txBody>
                  <a:tcPr anchor="ctr">
                    <a:solidFill>
                      <a:srgbClr val="5B9BD5"/>
                    </a:solidFill>
                  </a:tcPr>
                </a:tc>
                <a:tc>
                  <a:txBody>
                    <a:bodyPr/>
                    <a:lstStyle/>
                    <a:p>
                      <a:pPr algn="ctr"/>
                      <a:r>
                        <a:rPr lang="en-US" sz="1400" b="1" dirty="0" smtClean="0"/>
                        <a:t>4</a:t>
                      </a:r>
                      <a:endParaRPr lang="en-US" sz="1400" b="1" dirty="0"/>
                    </a:p>
                  </a:txBody>
                  <a:tcPr/>
                </a:tc>
                <a:tc>
                  <a:txBody>
                    <a:bodyPr/>
                    <a:lstStyle/>
                    <a:p>
                      <a:pPr algn="ctr"/>
                      <a:r>
                        <a:rPr lang="en-US" sz="1400" b="1" dirty="0" smtClean="0"/>
                        <a:t>2</a:t>
                      </a:r>
                      <a:endParaRPr lang="en-US" sz="1400" b="1" dirty="0"/>
                    </a:p>
                  </a:txBody>
                  <a:tcPr/>
                </a:tc>
              </a:tr>
              <a:tr h="257021">
                <a:tc>
                  <a:txBody>
                    <a:bodyPr/>
                    <a:lstStyle/>
                    <a:p>
                      <a:pPr algn="l"/>
                      <a:r>
                        <a:rPr lang="en-US" sz="1050" b="1" dirty="0" smtClean="0">
                          <a:solidFill>
                            <a:schemeClr val="bg1"/>
                          </a:solidFill>
                        </a:rPr>
                        <a:t>USMC</a:t>
                      </a:r>
                      <a:endParaRPr lang="en-US" sz="1050" b="1" dirty="0">
                        <a:solidFill>
                          <a:schemeClr val="bg1"/>
                        </a:solidFill>
                      </a:endParaRPr>
                    </a:p>
                  </a:txBody>
                  <a:tcPr anchor="ctr">
                    <a:solidFill>
                      <a:srgbClr val="5B9BD5"/>
                    </a:solidFill>
                  </a:tcPr>
                </a:tc>
                <a:tc>
                  <a:txBody>
                    <a:bodyPr/>
                    <a:lstStyle/>
                    <a:p>
                      <a:pPr algn="ctr"/>
                      <a:r>
                        <a:rPr lang="en-US" sz="1400" b="1" dirty="0" smtClean="0"/>
                        <a:t>3</a:t>
                      </a:r>
                      <a:endParaRPr lang="en-US" sz="1400" b="1" dirty="0"/>
                    </a:p>
                  </a:txBody>
                  <a:tcPr/>
                </a:tc>
                <a:tc>
                  <a:txBody>
                    <a:bodyPr/>
                    <a:lstStyle/>
                    <a:p>
                      <a:pPr algn="ctr"/>
                      <a:r>
                        <a:rPr lang="en-US" sz="1400" b="1" dirty="0" smtClean="0"/>
                        <a:t>2</a:t>
                      </a:r>
                      <a:endParaRPr lang="en-US" sz="1400" b="1" dirty="0"/>
                    </a:p>
                  </a:txBody>
                  <a:tcPr/>
                </a:tc>
              </a:tr>
              <a:tr h="230580">
                <a:tc>
                  <a:txBody>
                    <a:bodyPr/>
                    <a:lstStyle/>
                    <a:p>
                      <a:pPr algn="l"/>
                      <a:r>
                        <a:rPr lang="en-US" sz="1050" b="1" dirty="0" smtClean="0">
                          <a:solidFill>
                            <a:schemeClr val="bg1"/>
                          </a:solidFill>
                        </a:rPr>
                        <a:t>CG</a:t>
                      </a:r>
                      <a:endParaRPr lang="en-US" sz="1050" b="1" dirty="0">
                        <a:solidFill>
                          <a:schemeClr val="bg1"/>
                        </a:solidFill>
                      </a:endParaRPr>
                    </a:p>
                  </a:txBody>
                  <a:tcPr anchor="ctr">
                    <a:solidFill>
                      <a:srgbClr val="5B9BD5"/>
                    </a:solidFill>
                  </a:tcPr>
                </a:tc>
                <a:tc>
                  <a:txBody>
                    <a:bodyPr/>
                    <a:lstStyle/>
                    <a:p>
                      <a:pPr algn="ctr"/>
                      <a:r>
                        <a:rPr lang="en-US" sz="1400" b="1" dirty="0" smtClean="0"/>
                        <a:t>1</a:t>
                      </a:r>
                      <a:endParaRPr lang="en-US" sz="1400" b="1" dirty="0"/>
                    </a:p>
                  </a:txBody>
                  <a:tcPr/>
                </a:tc>
                <a:tc>
                  <a:txBody>
                    <a:bodyPr/>
                    <a:lstStyle/>
                    <a:p>
                      <a:pPr algn="ctr"/>
                      <a:r>
                        <a:rPr lang="en-US" sz="1400" b="1" dirty="0" smtClean="0"/>
                        <a:t>0</a:t>
                      </a:r>
                      <a:endParaRPr lang="en-US" sz="1400" b="1" dirty="0"/>
                    </a:p>
                  </a:txBody>
                  <a:tcPr/>
                </a:tc>
              </a:tr>
              <a:tr h="257021">
                <a:tc>
                  <a:txBody>
                    <a:bodyPr/>
                    <a:lstStyle/>
                    <a:p>
                      <a:pPr algn="l"/>
                      <a:r>
                        <a:rPr lang="en-US" sz="1050" b="1" dirty="0" smtClean="0">
                          <a:solidFill>
                            <a:schemeClr val="tx1"/>
                          </a:solidFill>
                        </a:rPr>
                        <a:t>Total</a:t>
                      </a:r>
                      <a:endParaRPr lang="en-US" sz="1050" b="1" dirty="0">
                        <a:solidFill>
                          <a:schemeClr val="tx1"/>
                        </a:solidFill>
                      </a:endParaRPr>
                    </a:p>
                  </a:txBody>
                  <a:tcPr anchor="ctr">
                    <a:solidFill>
                      <a:srgbClr val="5B9BD5"/>
                    </a:solidFill>
                  </a:tcPr>
                </a:tc>
                <a:tc>
                  <a:txBody>
                    <a:bodyPr/>
                    <a:lstStyle/>
                    <a:p>
                      <a:pPr algn="ctr"/>
                      <a:r>
                        <a:rPr lang="en-US" sz="1400" b="1" dirty="0" smtClean="0"/>
                        <a:t>26</a:t>
                      </a:r>
                      <a:endParaRPr lang="en-US" sz="1400" b="1" dirty="0"/>
                    </a:p>
                  </a:txBody>
                  <a:tcPr>
                    <a:solidFill>
                      <a:srgbClr val="FFFF00"/>
                    </a:solidFill>
                  </a:tcPr>
                </a:tc>
                <a:tc>
                  <a:txBody>
                    <a:bodyPr/>
                    <a:lstStyle/>
                    <a:p>
                      <a:pPr algn="ctr"/>
                      <a:r>
                        <a:rPr lang="en-US" sz="1400" b="1" dirty="0" smtClean="0"/>
                        <a:t>23</a:t>
                      </a:r>
                      <a:endParaRPr lang="en-US" sz="1400" b="1" dirty="0"/>
                    </a:p>
                  </a:txBody>
                  <a:tcPr>
                    <a:solidFill>
                      <a:srgbClr val="F4B183"/>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455490571"/>
              </p:ext>
            </p:extLst>
          </p:nvPr>
        </p:nvGraphicFramePr>
        <p:xfrm>
          <a:off x="6024958" y="2790919"/>
          <a:ext cx="2711585" cy="2552607"/>
        </p:xfrm>
        <a:graphic>
          <a:graphicData uri="http://schemas.openxmlformats.org/drawingml/2006/table">
            <a:tbl>
              <a:tblPr firstRow="1" bandRow="1">
                <a:tableStyleId>{5C22544A-7EE6-4342-B048-85BDC9FD1C3A}</a:tableStyleId>
              </a:tblPr>
              <a:tblGrid>
                <a:gridCol w="954946"/>
                <a:gridCol w="845389"/>
                <a:gridCol w="911250"/>
              </a:tblGrid>
              <a:tr h="253871">
                <a:tc>
                  <a:txBody>
                    <a:bodyPr/>
                    <a:lstStyle/>
                    <a:p>
                      <a:endParaRPr lang="en-US" sz="1050" dirty="0"/>
                    </a:p>
                  </a:txBody>
                  <a:tcPr>
                    <a:solidFill>
                      <a:srgbClr val="5B9BD5"/>
                    </a:solidFill>
                  </a:tcPr>
                </a:tc>
                <a:tc>
                  <a:txBody>
                    <a:bodyPr/>
                    <a:lstStyle/>
                    <a:p>
                      <a:pPr algn="ctr"/>
                      <a:r>
                        <a:rPr lang="en-US" sz="1050" dirty="0" smtClean="0"/>
                        <a:t>Full Phys</a:t>
                      </a:r>
                    </a:p>
                    <a:p>
                      <a:pPr algn="ctr"/>
                      <a:r>
                        <a:rPr lang="en-US" sz="1050" dirty="0" smtClean="0"/>
                        <a:t>Allocation</a:t>
                      </a:r>
                      <a:endParaRPr lang="en-US" sz="1050" dirty="0"/>
                    </a:p>
                  </a:txBody>
                  <a:tcPr anchor="ctr"/>
                </a:tc>
                <a:tc>
                  <a:txBody>
                    <a:bodyPr/>
                    <a:lstStyle/>
                    <a:p>
                      <a:pPr algn="ctr"/>
                      <a:r>
                        <a:rPr lang="en-US" sz="1050" dirty="0" smtClean="0"/>
                        <a:t>Projection</a:t>
                      </a:r>
                    </a:p>
                    <a:p>
                      <a:pPr algn="ctr"/>
                      <a:r>
                        <a:rPr lang="en-US" sz="1050" dirty="0" smtClean="0"/>
                        <a:t>Allocation</a:t>
                      </a:r>
                      <a:endParaRPr lang="en-US" sz="1050" dirty="0"/>
                    </a:p>
                  </a:txBody>
                  <a:tcPr anchor="ctr"/>
                </a:tc>
              </a:tr>
              <a:tr h="257021">
                <a:tc>
                  <a:txBody>
                    <a:bodyPr/>
                    <a:lstStyle/>
                    <a:p>
                      <a:pPr algn="l"/>
                      <a:r>
                        <a:rPr lang="en-US" sz="1050" b="1" dirty="0" smtClean="0">
                          <a:solidFill>
                            <a:schemeClr val="bg1"/>
                          </a:solidFill>
                        </a:rPr>
                        <a:t>Army</a:t>
                      </a:r>
                      <a:endParaRPr lang="en-US" sz="1050" b="1" dirty="0">
                        <a:solidFill>
                          <a:schemeClr val="bg1"/>
                        </a:solidFill>
                      </a:endParaRPr>
                    </a:p>
                  </a:txBody>
                  <a:tcPr anchor="ctr">
                    <a:solidFill>
                      <a:srgbClr val="5B9BD5"/>
                    </a:solidFill>
                  </a:tcPr>
                </a:tc>
                <a:tc>
                  <a:txBody>
                    <a:bodyPr/>
                    <a:lstStyle/>
                    <a:p>
                      <a:pPr algn="ctr"/>
                      <a:r>
                        <a:rPr lang="en-US" sz="1400" b="1" dirty="0" smtClean="0"/>
                        <a:t>9</a:t>
                      </a:r>
                      <a:endParaRPr lang="en-US" sz="1400" b="1" dirty="0"/>
                    </a:p>
                  </a:txBody>
                  <a:tcPr>
                    <a:solidFill>
                      <a:srgbClr val="EAEFF7"/>
                    </a:solidFill>
                  </a:tcPr>
                </a:tc>
                <a:tc>
                  <a:txBody>
                    <a:bodyPr/>
                    <a:lstStyle/>
                    <a:p>
                      <a:pPr algn="ctr"/>
                      <a:r>
                        <a:rPr lang="en-US" sz="1400" b="1" dirty="0" smtClean="0"/>
                        <a:t>12</a:t>
                      </a:r>
                      <a:endParaRPr lang="en-US" sz="1400" b="1" dirty="0"/>
                    </a:p>
                  </a:txBody>
                  <a:tcPr>
                    <a:solidFill>
                      <a:schemeClr val="accent2">
                        <a:lumMod val="60000"/>
                        <a:lumOff val="40000"/>
                      </a:schemeClr>
                    </a:solidFill>
                  </a:tcPr>
                </a:tc>
              </a:tr>
              <a:tr h="257021">
                <a:tc>
                  <a:txBody>
                    <a:bodyPr/>
                    <a:lstStyle/>
                    <a:p>
                      <a:pPr algn="l"/>
                      <a:r>
                        <a:rPr lang="en-US" sz="1050" b="1" dirty="0" smtClean="0">
                          <a:solidFill>
                            <a:schemeClr val="bg1"/>
                          </a:solidFill>
                        </a:rPr>
                        <a:t>ARNG</a:t>
                      </a:r>
                      <a:endParaRPr lang="en-US" sz="1050" b="1" dirty="0">
                        <a:solidFill>
                          <a:schemeClr val="bg1"/>
                        </a:solidFill>
                      </a:endParaRPr>
                    </a:p>
                  </a:txBody>
                  <a:tcPr anchor="ctr">
                    <a:solidFill>
                      <a:srgbClr val="5B9BD5"/>
                    </a:solidFill>
                  </a:tcPr>
                </a:tc>
                <a:tc>
                  <a:txBody>
                    <a:bodyPr/>
                    <a:lstStyle/>
                    <a:p>
                      <a:pPr algn="ctr"/>
                      <a:r>
                        <a:rPr lang="en-US" sz="1400" b="1" dirty="0" smtClean="0"/>
                        <a:t>4</a:t>
                      </a:r>
                      <a:endParaRPr lang="en-US" sz="1400" b="1" dirty="0"/>
                    </a:p>
                  </a:txBody>
                  <a:tcPr/>
                </a:tc>
                <a:tc>
                  <a:txBody>
                    <a:bodyPr/>
                    <a:lstStyle/>
                    <a:p>
                      <a:pPr algn="ctr"/>
                      <a:r>
                        <a:rPr lang="en-US" sz="1400" b="1" dirty="0" smtClean="0"/>
                        <a:t>4</a:t>
                      </a:r>
                      <a:endParaRPr lang="en-US" sz="1400" b="1" dirty="0"/>
                    </a:p>
                  </a:txBody>
                  <a:tcPr/>
                </a:tc>
              </a:tr>
              <a:tr h="263444">
                <a:tc>
                  <a:txBody>
                    <a:bodyPr/>
                    <a:lstStyle/>
                    <a:p>
                      <a:pPr algn="l"/>
                      <a:r>
                        <a:rPr lang="en-US" sz="1050" b="1" dirty="0" smtClean="0">
                          <a:solidFill>
                            <a:schemeClr val="bg1"/>
                          </a:solidFill>
                        </a:rPr>
                        <a:t>Navy</a:t>
                      </a:r>
                      <a:endParaRPr lang="en-US" sz="1050" b="1" dirty="0">
                        <a:solidFill>
                          <a:schemeClr val="bg1"/>
                        </a:solidFill>
                      </a:endParaRPr>
                    </a:p>
                  </a:txBody>
                  <a:tcPr anchor="ctr">
                    <a:solidFill>
                      <a:srgbClr val="5B9BD5"/>
                    </a:solidFill>
                  </a:tcPr>
                </a:tc>
                <a:tc>
                  <a:txBody>
                    <a:bodyPr/>
                    <a:lstStyle/>
                    <a:p>
                      <a:pPr algn="ctr"/>
                      <a:r>
                        <a:rPr lang="en-US" sz="1400" b="1" dirty="0" smtClean="0"/>
                        <a:t>5</a:t>
                      </a:r>
                      <a:endParaRPr lang="en-US" sz="1400" b="1" dirty="0"/>
                    </a:p>
                  </a:txBody>
                  <a:tcPr>
                    <a:solidFill>
                      <a:srgbClr val="EAEFF7"/>
                    </a:solidFill>
                  </a:tcPr>
                </a:tc>
                <a:tc>
                  <a:txBody>
                    <a:bodyPr/>
                    <a:lstStyle/>
                    <a:p>
                      <a:pPr algn="ctr"/>
                      <a:r>
                        <a:rPr lang="en-US" sz="1400" b="1" dirty="0" smtClean="0"/>
                        <a:t>7</a:t>
                      </a:r>
                      <a:endParaRPr lang="en-US" sz="1400" b="1" dirty="0"/>
                    </a:p>
                  </a:txBody>
                  <a:tcPr>
                    <a:solidFill>
                      <a:srgbClr val="F4B183"/>
                    </a:solidFill>
                  </a:tcPr>
                </a:tc>
              </a:tr>
              <a:tr h="312327">
                <a:tc>
                  <a:txBody>
                    <a:bodyPr/>
                    <a:lstStyle/>
                    <a:p>
                      <a:pPr algn="l"/>
                      <a:r>
                        <a:rPr lang="en-US" sz="1050" b="1" dirty="0" smtClean="0">
                          <a:solidFill>
                            <a:schemeClr val="bg1"/>
                          </a:solidFill>
                        </a:rPr>
                        <a:t>Air Force</a:t>
                      </a:r>
                      <a:endParaRPr lang="en-US" sz="1050" b="1" dirty="0">
                        <a:solidFill>
                          <a:schemeClr val="bg1"/>
                        </a:solidFill>
                      </a:endParaRPr>
                    </a:p>
                  </a:txBody>
                  <a:tcPr anchor="ctr">
                    <a:solidFill>
                      <a:srgbClr val="5B9BD5"/>
                    </a:solidFill>
                  </a:tcPr>
                </a:tc>
                <a:tc>
                  <a:txBody>
                    <a:bodyPr/>
                    <a:lstStyle/>
                    <a:p>
                      <a:pPr algn="ctr"/>
                      <a:r>
                        <a:rPr lang="en-US" sz="1400" b="1" dirty="0" smtClean="0"/>
                        <a:t>4</a:t>
                      </a:r>
                      <a:endParaRPr lang="en-US" sz="1400" b="1" dirty="0"/>
                    </a:p>
                  </a:txBody>
                  <a:tcPr/>
                </a:tc>
                <a:tc>
                  <a:txBody>
                    <a:bodyPr/>
                    <a:lstStyle/>
                    <a:p>
                      <a:pPr algn="ctr"/>
                      <a:r>
                        <a:rPr lang="en-US" sz="1400" b="1" dirty="0" smtClean="0"/>
                        <a:t>4</a:t>
                      </a:r>
                      <a:endParaRPr lang="en-US" sz="1400" b="1" dirty="0"/>
                    </a:p>
                  </a:txBody>
                  <a:tcPr/>
                </a:tc>
              </a:tr>
              <a:tr h="257021">
                <a:tc>
                  <a:txBody>
                    <a:bodyPr/>
                    <a:lstStyle/>
                    <a:p>
                      <a:pPr algn="l"/>
                      <a:r>
                        <a:rPr lang="en-US" sz="1050" b="1" dirty="0" smtClean="0">
                          <a:solidFill>
                            <a:schemeClr val="bg1"/>
                          </a:solidFill>
                        </a:rPr>
                        <a:t>USMC</a:t>
                      </a:r>
                      <a:endParaRPr lang="en-US" sz="1050" b="1" dirty="0">
                        <a:solidFill>
                          <a:schemeClr val="bg1"/>
                        </a:solidFill>
                      </a:endParaRPr>
                    </a:p>
                  </a:txBody>
                  <a:tcPr anchor="ctr">
                    <a:solidFill>
                      <a:srgbClr val="5B9BD5"/>
                    </a:solidFill>
                  </a:tcPr>
                </a:tc>
                <a:tc>
                  <a:txBody>
                    <a:bodyPr/>
                    <a:lstStyle/>
                    <a:p>
                      <a:pPr algn="ctr"/>
                      <a:r>
                        <a:rPr lang="en-US" sz="1400" b="1" dirty="0" smtClean="0"/>
                        <a:t>3</a:t>
                      </a:r>
                      <a:endParaRPr lang="en-US" sz="1400" b="1" dirty="0"/>
                    </a:p>
                  </a:txBody>
                  <a:tcPr/>
                </a:tc>
                <a:tc>
                  <a:txBody>
                    <a:bodyPr/>
                    <a:lstStyle/>
                    <a:p>
                      <a:pPr algn="ctr"/>
                      <a:r>
                        <a:rPr lang="en-US" sz="1400" b="1" dirty="0" smtClean="0"/>
                        <a:t>3</a:t>
                      </a:r>
                      <a:endParaRPr lang="en-US" sz="1400" b="1" dirty="0"/>
                    </a:p>
                  </a:txBody>
                  <a:tcPr/>
                </a:tc>
              </a:tr>
              <a:tr h="221266">
                <a:tc>
                  <a:txBody>
                    <a:bodyPr/>
                    <a:lstStyle/>
                    <a:p>
                      <a:pPr algn="l"/>
                      <a:r>
                        <a:rPr lang="en-US" sz="1050" b="1" dirty="0" smtClean="0">
                          <a:solidFill>
                            <a:schemeClr val="bg1"/>
                          </a:solidFill>
                        </a:rPr>
                        <a:t>CG</a:t>
                      </a:r>
                      <a:endParaRPr lang="en-US" sz="1050" b="1" dirty="0">
                        <a:solidFill>
                          <a:schemeClr val="bg1"/>
                        </a:solidFill>
                      </a:endParaRPr>
                    </a:p>
                  </a:txBody>
                  <a:tcPr anchor="ctr">
                    <a:solidFill>
                      <a:srgbClr val="5B9BD5"/>
                    </a:solidFill>
                  </a:tcPr>
                </a:tc>
                <a:tc>
                  <a:txBody>
                    <a:bodyPr/>
                    <a:lstStyle/>
                    <a:p>
                      <a:pPr algn="ctr"/>
                      <a:r>
                        <a:rPr lang="en-US" sz="1400" b="1" dirty="0" smtClean="0"/>
                        <a:t>1</a:t>
                      </a:r>
                      <a:endParaRPr lang="en-US" sz="1400" b="1" dirty="0"/>
                    </a:p>
                  </a:txBody>
                  <a:tcPr/>
                </a:tc>
                <a:tc>
                  <a:txBody>
                    <a:bodyPr/>
                    <a:lstStyle/>
                    <a:p>
                      <a:pPr algn="ctr"/>
                      <a:r>
                        <a:rPr lang="en-US" sz="1400" b="1" dirty="0" smtClean="0"/>
                        <a:t>1</a:t>
                      </a:r>
                      <a:endParaRPr lang="en-US" sz="1400" b="1" dirty="0"/>
                    </a:p>
                  </a:txBody>
                  <a:tcPr/>
                </a:tc>
              </a:tr>
              <a:tr h="257021">
                <a:tc>
                  <a:txBody>
                    <a:bodyPr/>
                    <a:lstStyle/>
                    <a:p>
                      <a:pPr algn="l"/>
                      <a:r>
                        <a:rPr lang="en-US" sz="1050" b="1" dirty="0" smtClean="0">
                          <a:solidFill>
                            <a:schemeClr val="tx1"/>
                          </a:solidFill>
                        </a:rPr>
                        <a:t>Total</a:t>
                      </a:r>
                      <a:endParaRPr lang="en-US" sz="1050" b="1" dirty="0">
                        <a:solidFill>
                          <a:schemeClr val="tx1"/>
                        </a:solidFill>
                      </a:endParaRPr>
                    </a:p>
                  </a:txBody>
                  <a:tcPr anchor="ctr">
                    <a:solidFill>
                      <a:srgbClr val="5B9BD5"/>
                    </a:solidFill>
                  </a:tcPr>
                </a:tc>
                <a:tc>
                  <a:txBody>
                    <a:bodyPr/>
                    <a:lstStyle/>
                    <a:p>
                      <a:pPr algn="ctr"/>
                      <a:r>
                        <a:rPr lang="en-US" sz="1400" b="1" dirty="0" smtClean="0"/>
                        <a:t>26</a:t>
                      </a:r>
                      <a:endParaRPr lang="en-US" sz="1400" b="1" dirty="0"/>
                    </a:p>
                  </a:txBody>
                  <a:tcPr>
                    <a:solidFill>
                      <a:srgbClr val="FFFF00"/>
                    </a:solidFill>
                  </a:tcPr>
                </a:tc>
                <a:tc>
                  <a:txBody>
                    <a:bodyPr/>
                    <a:lstStyle/>
                    <a:p>
                      <a:pPr algn="ctr"/>
                      <a:r>
                        <a:rPr lang="en-US" sz="1400" b="1" dirty="0" smtClean="0"/>
                        <a:t>31</a:t>
                      </a:r>
                      <a:endParaRPr lang="en-US" sz="1400" b="1" dirty="0"/>
                    </a:p>
                  </a:txBody>
                  <a:tcPr>
                    <a:solidFill>
                      <a:srgbClr val="FF0000"/>
                    </a:solidFill>
                  </a:tcPr>
                </a:tc>
              </a:tr>
            </a:tbl>
          </a:graphicData>
        </a:graphic>
      </p:graphicFrame>
      <p:sp>
        <p:nvSpPr>
          <p:cNvPr id="10" name="TextBox 9"/>
          <p:cNvSpPr txBox="1"/>
          <p:nvPr/>
        </p:nvSpPr>
        <p:spPr>
          <a:xfrm>
            <a:off x="230197" y="5816278"/>
            <a:ext cx="2620033" cy="523220"/>
          </a:xfrm>
          <a:prstGeom prst="rect">
            <a:avLst/>
          </a:prstGeom>
          <a:solidFill>
            <a:srgbClr val="D2DEEF"/>
          </a:solidFill>
        </p:spPr>
        <p:txBody>
          <a:bodyPr wrap="square" rtlCol="0">
            <a:spAutoFit/>
          </a:bodyPr>
          <a:lstStyle/>
          <a:p>
            <a:pPr algn="ctr"/>
            <a:r>
              <a:rPr lang="en-US" sz="1400" b="1" dirty="0">
                <a:latin typeface="Calibri" panose="020F0502020204030204" pitchFamily="34" charset="0"/>
                <a:cs typeface="Calibri" panose="020F0502020204030204" pitchFamily="34" charset="0"/>
              </a:rPr>
              <a:t>This number becomes</a:t>
            </a:r>
          </a:p>
          <a:p>
            <a:pPr algn="ctr"/>
            <a:r>
              <a:rPr lang="en-US" sz="1400" b="1" dirty="0">
                <a:latin typeface="Calibri" panose="020F0502020204030204" pitchFamily="34" charset="0"/>
                <a:cs typeface="Calibri" panose="020F0502020204030204" pitchFamily="34" charset="0"/>
              </a:rPr>
              <a:t>MEPS full physical MDC</a:t>
            </a:r>
          </a:p>
        </p:txBody>
      </p:sp>
      <p:sp>
        <p:nvSpPr>
          <p:cNvPr id="11" name="TextBox 10"/>
          <p:cNvSpPr txBox="1"/>
          <p:nvPr/>
        </p:nvSpPr>
        <p:spPr>
          <a:xfrm>
            <a:off x="3142250" y="5754722"/>
            <a:ext cx="2651761" cy="830997"/>
          </a:xfrm>
          <a:prstGeom prst="rect">
            <a:avLst/>
          </a:prstGeom>
          <a:solidFill>
            <a:srgbClr val="D2DEEF"/>
          </a:solidFill>
        </p:spPr>
        <p:txBody>
          <a:bodyPr wrap="square" rtlCol="0">
            <a:spAutoFit/>
          </a:bodyPr>
          <a:lstStyle/>
          <a:p>
            <a:pPr algn="ctr"/>
            <a:r>
              <a:rPr lang="en-US" sz="1200" b="1" dirty="0">
                <a:latin typeface="Calibri" panose="020F0502020204030204" pitchFamily="34" charset="0"/>
                <a:cs typeface="Calibri" panose="020F0502020204030204" pitchFamily="34" charset="0"/>
              </a:rPr>
              <a:t>Even though Army is over its allocation, MEPS full phys MDC of 26 has not been reached, therefore Army is allowed to project for 12</a:t>
            </a:r>
          </a:p>
        </p:txBody>
      </p:sp>
      <p:sp>
        <p:nvSpPr>
          <p:cNvPr id="12" name="TextBox 11"/>
          <p:cNvSpPr txBox="1"/>
          <p:nvPr/>
        </p:nvSpPr>
        <p:spPr>
          <a:xfrm>
            <a:off x="6024958" y="5847054"/>
            <a:ext cx="2711585" cy="830997"/>
          </a:xfrm>
          <a:prstGeom prst="rect">
            <a:avLst/>
          </a:prstGeom>
          <a:solidFill>
            <a:srgbClr val="D2DEEF"/>
          </a:solidFill>
        </p:spPr>
        <p:txBody>
          <a:bodyPr wrap="square" rtlCol="0">
            <a:spAutoFit/>
          </a:bodyPr>
          <a:lstStyle/>
          <a:p>
            <a:pPr algn="ctr"/>
            <a:r>
              <a:rPr lang="en-US" sz="1200" b="1" dirty="0">
                <a:latin typeface="Calibri" panose="020F0502020204030204" pitchFamily="34" charset="0"/>
                <a:cs typeface="Calibri" panose="020F0502020204030204" pitchFamily="34" charset="0"/>
              </a:rPr>
              <a:t>Army &amp; Navy over allocated *and* MEPS full phys MDC has been exceeded - MDC may be enforced to lower projections for Army &amp; Navy</a:t>
            </a:r>
          </a:p>
        </p:txBody>
      </p:sp>
    </p:spTree>
    <p:extLst>
      <p:ext uri="{BB962C8B-B14F-4D97-AF65-F5344CB8AC3E}">
        <p14:creationId xmlns:p14="http://schemas.microsoft.com/office/powerpoint/2010/main" val="36724727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5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052898" y="270255"/>
            <a:ext cx="4911922" cy="584775"/>
          </a:xfrm>
          <a:prstGeom prst="rect">
            <a:avLst/>
          </a:prstGeom>
          <a:noFill/>
          <a:ln w="9525">
            <a:noFill/>
            <a:miter lim="800000"/>
            <a:headEnd/>
            <a:tailEnd/>
          </a:ln>
        </p:spPr>
        <p:txBody>
          <a:bodyPr wrap="none">
            <a:spAutoFit/>
          </a:bodyPr>
          <a:lstStyle/>
          <a:p>
            <a:r>
              <a:rPr lang="en-US" sz="3200" dirty="0" smtClean="0"/>
              <a:t>Special Purpose Testing</a:t>
            </a:r>
            <a:endParaRPr lang="en-US" sz="3200" dirty="0"/>
          </a:p>
        </p:txBody>
      </p:sp>
      <p:graphicFrame>
        <p:nvGraphicFramePr>
          <p:cNvPr id="2" name="Diagram 1"/>
          <p:cNvGraphicFramePr/>
          <p:nvPr>
            <p:extLst>
              <p:ext uri="{D42A27DB-BD31-4B8C-83A1-F6EECF244321}">
                <p14:modId xmlns:p14="http://schemas.microsoft.com/office/powerpoint/2010/main" val="1571239375"/>
              </p:ext>
            </p:extLst>
          </p:nvPr>
        </p:nvGraphicFramePr>
        <p:xfrm>
          <a:off x="187232" y="1831360"/>
          <a:ext cx="5116288" cy="4973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22735" y="1475640"/>
            <a:ext cx="1698029" cy="400110"/>
          </a:xfrm>
          <a:prstGeom prst="rect">
            <a:avLst/>
          </a:prstGeom>
          <a:noFill/>
        </p:spPr>
        <p:txBody>
          <a:bodyPr wrap="none" rtlCol="0">
            <a:spAutoFit/>
          </a:bodyPr>
          <a:lstStyle/>
          <a:p>
            <a:r>
              <a:rPr lang="en-US" sz="2000" dirty="0" smtClean="0"/>
              <a:t>Available to:</a:t>
            </a:r>
            <a:endParaRPr lang="en-US" sz="2000" dirty="0"/>
          </a:p>
        </p:txBody>
      </p:sp>
      <p:sp>
        <p:nvSpPr>
          <p:cNvPr id="8" name="Rectangle 7"/>
          <p:cNvSpPr/>
          <p:nvPr/>
        </p:nvSpPr>
        <p:spPr bwMode="auto">
          <a:xfrm>
            <a:off x="6000205" y="1358536"/>
            <a:ext cx="2934789" cy="193899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spAutoFit/>
          </a:bodyPr>
          <a:lstStyle/>
          <a:p>
            <a:pPr eaLnBrk="0" hangingPunct="0"/>
            <a:r>
              <a:rPr kumimoji="0" lang="en-US" sz="2000" b="1" i="0" u="none" strike="noStrike" cap="none" normalizeH="0" baseline="0" dirty="0" smtClean="0">
                <a:ln>
                  <a:noFill/>
                </a:ln>
                <a:solidFill>
                  <a:schemeClr val="tx1"/>
                </a:solidFill>
                <a:effectLst/>
                <a:latin typeface="Arial" charset="0"/>
              </a:rPr>
              <a:t>Note:</a:t>
            </a:r>
            <a:r>
              <a:rPr lang="en-US" sz="2000" dirty="0">
                <a:solidFill>
                  <a:schemeClr val="tx1"/>
                </a:solidFill>
                <a:latin typeface="Arial" charset="0"/>
              </a:rPr>
              <a:t> </a:t>
            </a:r>
            <a:r>
              <a:rPr lang="en-US" sz="2000" b="0" dirty="0">
                <a:solidFill>
                  <a:schemeClr val="tx1"/>
                </a:solidFill>
                <a:latin typeface="Arial" charset="0"/>
              </a:rPr>
              <a:t>Special purpose testing will not be </a:t>
            </a:r>
            <a:r>
              <a:rPr lang="en-US" sz="2000" b="0" dirty="0" smtClean="0">
                <a:solidFill>
                  <a:schemeClr val="tx1"/>
                </a:solidFill>
                <a:latin typeface="Arial" charset="0"/>
              </a:rPr>
              <a:t>scheduled/conducted </a:t>
            </a:r>
            <a:r>
              <a:rPr lang="en-US" sz="2000" b="0" dirty="0">
                <a:solidFill>
                  <a:schemeClr val="tx1"/>
                </a:solidFill>
                <a:latin typeface="Arial" charset="0"/>
              </a:rPr>
              <a:t>in </a:t>
            </a:r>
            <a:r>
              <a:rPr lang="en-US" sz="2000" b="0" dirty="0" smtClean="0">
                <a:solidFill>
                  <a:schemeClr val="tx1"/>
                </a:solidFill>
                <a:latin typeface="Arial" charset="0"/>
              </a:rPr>
              <a:t>to </a:t>
            </a:r>
            <a:r>
              <a:rPr lang="en-US" sz="2000" b="0" dirty="0">
                <a:solidFill>
                  <a:schemeClr val="tx1"/>
                </a:solidFill>
                <a:latin typeface="Arial" charset="0"/>
              </a:rPr>
              <a:t>impair enlistment or student testing missions.</a:t>
            </a:r>
            <a:endParaRPr kumimoji="0" lang="en-US" sz="20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84773" y="3719766"/>
            <a:ext cx="9144000" cy="5638800"/>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82725" y="1243343"/>
            <a:ext cx="8852269" cy="3600986"/>
          </a:xfrm>
          <a:prstGeom prst="rect">
            <a:avLst/>
          </a:prstGeom>
          <a:ln w="9525">
            <a:headEnd type="none" w="med" len="med"/>
            <a:tailEnd type="none" w="med" len="med"/>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indent="-285750" eaLnBrk="0" hangingPunct="0">
              <a:buFont typeface="Arial" panose="020B0604020202020204" pitchFamily="34" charset="0"/>
              <a:buChar char="•"/>
            </a:pPr>
            <a:r>
              <a:rPr lang="en-US" sz="1900" b="0" dirty="0" smtClean="0"/>
              <a:t>Submit MFR </a:t>
            </a:r>
            <a:r>
              <a:rPr lang="en-US" sz="1900" b="0" dirty="0"/>
              <a:t>from </a:t>
            </a:r>
            <a:r>
              <a:rPr lang="en-US" sz="1900" b="0" dirty="0" smtClean="0"/>
              <a:t>unit </a:t>
            </a:r>
            <a:r>
              <a:rPr lang="en-US" sz="1900" b="0" dirty="0"/>
              <a:t>commander requesting the MEPS Commander to administer/authorize the </a:t>
            </a:r>
            <a:r>
              <a:rPr lang="en-US" sz="1900" b="0" dirty="0" smtClean="0"/>
              <a:t>test</a:t>
            </a:r>
          </a:p>
          <a:p>
            <a:pPr marL="285750" indent="-285750" eaLnBrk="0" hangingPunct="0">
              <a:buFont typeface="Arial" panose="020B0604020202020204" pitchFamily="34" charset="0"/>
              <a:buChar char="•"/>
            </a:pPr>
            <a:r>
              <a:rPr lang="en-US" sz="1900" b="0" dirty="0" smtClean="0"/>
              <a:t>MFR must include:</a:t>
            </a:r>
          </a:p>
          <a:p>
            <a:pPr marL="742950" lvl="1" indent="-285750" eaLnBrk="0" hangingPunct="0">
              <a:buFont typeface="Arial" panose="020B0604020202020204" pitchFamily="34" charset="0"/>
              <a:buChar char="•"/>
            </a:pPr>
            <a:r>
              <a:rPr lang="en-US" sz="1900" b="0" dirty="0"/>
              <a:t>R</a:t>
            </a:r>
            <a:r>
              <a:rPr lang="en-US" sz="1900" b="0" dirty="0" smtClean="0"/>
              <a:t>eason </a:t>
            </a:r>
            <a:r>
              <a:rPr lang="en-US" sz="1900" b="0" dirty="0"/>
              <a:t>for taking the </a:t>
            </a:r>
            <a:r>
              <a:rPr lang="en-US" sz="1900" b="0" dirty="0" smtClean="0"/>
              <a:t>test </a:t>
            </a:r>
          </a:p>
          <a:p>
            <a:pPr marL="742950" lvl="1" indent="-285750" eaLnBrk="0" hangingPunct="0">
              <a:buFont typeface="Arial" panose="020B0604020202020204" pitchFamily="34" charset="0"/>
              <a:buChar char="•"/>
            </a:pPr>
            <a:r>
              <a:rPr lang="en-US" sz="1900" b="0" dirty="0" smtClean="0"/>
              <a:t>Statement </a:t>
            </a:r>
            <a:r>
              <a:rPr lang="en-US" sz="1900" b="0" dirty="0"/>
              <a:t>that the member’s personnel records indicates eligibility to take a particular </a:t>
            </a:r>
            <a:r>
              <a:rPr lang="en-US" sz="1900" b="0" dirty="0" smtClean="0"/>
              <a:t>test</a:t>
            </a:r>
          </a:p>
          <a:p>
            <a:pPr marL="742950" lvl="1" indent="-285750" eaLnBrk="0" hangingPunct="0">
              <a:buFont typeface="Arial" panose="020B0604020202020204" pitchFamily="34" charset="0"/>
              <a:buChar char="•"/>
            </a:pPr>
            <a:r>
              <a:rPr lang="en-US" sz="1900" b="0" dirty="0" smtClean="0"/>
              <a:t>An address </a:t>
            </a:r>
            <a:r>
              <a:rPr lang="en-US" sz="1900" b="0" dirty="0"/>
              <a:t>to send the </a:t>
            </a:r>
            <a:r>
              <a:rPr lang="en-US" sz="1900" b="0" dirty="0" smtClean="0"/>
              <a:t>results</a:t>
            </a:r>
          </a:p>
          <a:p>
            <a:pPr marL="742950" lvl="1" indent="-285750" eaLnBrk="0" hangingPunct="0">
              <a:buFont typeface="Arial" panose="020B0604020202020204" pitchFamily="34" charset="0"/>
              <a:buChar char="•"/>
            </a:pPr>
            <a:r>
              <a:rPr lang="en-US" sz="1900" b="0" dirty="0" smtClean="0"/>
              <a:t>Active </a:t>
            </a:r>
            <a:r>
              <a:rPr lang="en-US" sz="1900" b="0" dirty="0"/>
              <a:t>Duty </a:t>
            </a:r>
            <a:r>
              <a:rPr lang="en-US" sz="1900" b="0" dirty="0" smtClean="0"/>
              <a:t>Marines (including </a:t>
            </a:r>
            <a:r>
              <a:rPr lang="en-US" sz="1900" b="0" dirty="0"/>
              <a:t>officer </a:t>
            </a:r>
            <a:r>
              <a:rPr lang="en-US" sz="1900" b="0" dirty="0" smtClean="0"/>
              <a:t>programs) </a:t>
            </a:r>
            <a:r>
              <a:rPr lang="en-US" sz="1900" b="0" dirty="0"/>
              <a:t>must get permission in writing from the Commandant of the Marine Corps </a:t>
            </a:r>
            <a:endParaRPr lang="en-US" sz="1900" b="0" dirty="0" smtClean="0"/>
          </a:p>
          <a:p>
            <a:pPr marL="285750" indent="-285750" eaLnBrk="0" hangingPunct="0">
              <a:buFont typeface="Arial" panose="020B0604020202020204" pitchFamily="34" charset="0"/>
              <a:buChar char="•"/>
            </a:pPr>
            <a:r>
              <a:rPr lang="en-US" sz="1900" b="0" strike="sngStrike" dirty="0" smtClean="0"/>
              <a:t>Military </a:t>
            </a:r>
            <a:r>
              <a:rPr lang="en-US" sz="1900" b="0" strike="sngStrike" dirty="0"/>
              <a:t>personnel who are changing components or services can be administered a special test at the MEPS without a MFR. </a:t>
            </a:r>
          </a:p>
          <a:p>
            <a:pPr marL="742950" lvl="1" indent="-285750" eaLnBrk="0" hangingPunct="0">
              <a:buFont typeface="Arial" panose="020B0604020202020204" pitchFamily="34" charset="0"/>
              <a:buChar char="•"/>
            </a:pPr>
            <a:r>
              <a:rPr lang="en-US" sz="1900" b="0" strike="sngStrike" dirty="0"/>
              <a:t>Completed USMEPCOM 680-3A-E is </a:t>
            </a:r>
            <a:r>
              <a:rPr lang="en-US" sz="1900" b="0" strike="sngStrike" dirty="0" smtClean="0"/>
              <a:t>required</a:t>
            </a:r>
            <a:endParaRPr lang="en-US" sz="1900" b="0" dirty="0" smtClean="0"/>
          </a:p>
        </p:txBody>
      </p:sp>
    </p:spTree>
    <p:extLst>
      <p:ext uri="{BB962C8B-B14F-4D97-AF65-F5344CB8AC3E}">
        <p14:creationId xmlns:p14="http://schemas.microsoft.com/office/powerpoint/2010/main" val="5848600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F7C3E0E-F051-417F-83AF-4B710451247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8A3127D-A36A-489E-850D-227BFBFFDC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EF7C8851-656B-4B2D-99B1-A15FEAB8D6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E76D5F50-3F37-44BE-ABA4-49D867248CB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9E6863D6-F973-44E1-BD27-26015EEA394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93CE0E89-1748-4A0C-9291-9C3DA839619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9"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586760" y="279400"/>
            <a:ext cx="5970481" cy="584775"/>
          </a:xfrm>
          <a:prstGeom prst="rect">
            <a:avLst/>
          </a:prstGeom>
          <a:noFill/>
          <a:ln w="9525">
            <a:noFill/>
            <a:miter lim="800000"/>
            <a:headEnd/>
            <a:tailEnd/>
          </a:ln>
        </p:spPr>
        <p:txBody>
          <a:bodyPr wrap="none">
            <a:spAutoFit/>
          </a:bodyPr>
          <a:lstStyle/>
          <a:p>
            <a:r>
              <a:rPr lang="en-US" sz="3200" dirty="0" smtClean="0"/>
              <a:t>SPECIAL PURPOSE TESTING</a:t>
            </a:r>
            <a:endParaRPr lang="en-US" sz="3200" dirty="0"/>
          </a:p>
        </p:txBody>
      </p:sp>
      <p:sp>
        <p:nvSpPr>
          <p:cNvPr id="13" name="Rectangle 1"/>
          <p:cNvSpPr/>
          <p:nvPr/>
        </p:nvSpPr>
        <p:spPr bwMode="auto">
          <a:xfrm>
            <a:off x="0" y="1210491"/>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 name="TextBox 1"/>
          <p:cNvSpPr txBox="1"/>
          <p:nvPr/>
        </p:nvSpPr>
        <p:spPr>
          <a:xfrm>
            <a:off x="116259" y="1274219"/>
            <a:ext cx="8908869"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smtClean="0"/>
              <a:t>Tests specific to the service &amp; for specific occupational specialties</a:t>
            </a:r>
            <a:endParaRPr lang="en-US" sz="2000" dirty="0"/>
          </a:p>
        </p:txBody>
      </p:sp>
      <p:sp>
        <p:nvSpPr>
          <p:cNvPr id="15" name="Rectangle 2"/>
          <p:cNvSpPr/>
          <p:nvPr/>
        </p:nvSpPr>
        <p:spPr bwMode="auto">
          <a:xfrm>
            <a:off x="3042" y="1200407"/>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 name="TextBox 2"/>
          <p:cNvSpPr txBox="1"/>
          <p:nvPr/>
        </p:nvSpPr>
        <p:spPr>
          <a:xfrm>
            <a:off x="118872" y="1903253"/>
            <a:ext cx="8906256"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smtClean="0"/>
              <a:t>Can be administered the same day as the ASVAB</a:t>
            </a:r>
            <a:endParaRPr lang="en-US" sz="2000" dirty="0"/>
          </a:p>
        </p:txBody>
      </p:sp>
      <p:sp>
        <p:nvSpPr>
          <p:cNvPr id="16" name="Rectangle 3"/>
          <p:cNvSpPr/>
          <p:nvPr/>
        </p:nvSpPr>
        <p:spPr bwMode="auto">
          <a:xfrm>
            <a:off x="-1307" y="1210491"/>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 name="TextBox 3.1"/>
          <p:cNvSpPr txBox="1"/>
          <p:nvPr/>
        </p:nvSpPr>
        <p:spPr>
          <a:xfrm>
            <a:off x="118872" y="2556150"/>
            <a:ext cx="8906256"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smtClean="0"/>
              <a:t>ASVAB administered </a:t>
            </a:r>
            <a:r>
              <a:rPr lang="en-US" sz="2000" dirty="0"/>
              <a:t>prior to special purpose </a:t>
            </a:r>
            <a:r>
              <a:rPr lang="en-US" sz="2000" dirty="0" smtClean="0"/>
              <a:t>tests (except AFOQT)</a:t>
            </a:r>
            <a:endParaRPr lang="en-US" sz="2000" dirty="0"/>
          </a:p>
        </p:txBody>
      </p:sp>
      <p:sp>
        <p:nvSpPr>
          <p:cNvPr id="17" name="Rectangle 4"/>
          <p:cNvSpPr/>
          <p:nvPr/>
        </p:nvSpPr>
        <p:spPr bwMode="auto">
          <a:xfrm>
            <a:off x="-1307" y="1210491"/>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 name="TextBox 4"/>
          <p:cNvSpPr txBox="1"/>
          <p:nvPr/>
        </p:nvSpPr>
        <p:spPr>
          <a:xfrm>
            <a:off x="118872" y="3209047"/>
            <a:ext cx="8906256"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a:t>MEPS </a:t>
            </a:r>
            <a:r>
              <a:rPr lang="en-US" sz="2000" dirty="0" smtClean="0"/>
              <a:t>personnel </a:t>
            </a:r>
            <a:r>
              <a:rPr lang="en-US" sz="2000" dirty="0"/>
              <a:t>will establish a schedule for the most common </a:t>
            </a:r>
            <a:r>
              <a:rPr lang="en-US" sz="2000" dirty="0" smtClean="0"/>
              <a:t>tests</a:t>
            </a:r>
            <a:endParaRPr lang="en-US" sz="2000" dirty="0"/>
          </a:p>
        </p:txBody>
      </p:sp>
      <p:sp>
        <p:nvSpPr>
          <p:cNvPr id="18" name="Rectangle 5"/>
          <p:cNvSpPr/>
          <p:nvPr/>
        </p:nvSpPr>
        <p:spPr bwMode="auto">
          <a:xfrm>
            <a:off x="-1307" y="1210491"/>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TextBox 5"/>
          <p:cNvSpPr txBox="1"/>
          <p:nvPr/>
        </p:nvSpPr>
        <p:spPr>
          <a:xfrm>
            <a:off x="118872" y="3855694"/>
            <a:ext cx="8906256"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a:t>The computerized Defense Language Aptitude Battery (C-DLAB) </a:t>
            </a:r>
            <a:endParaRPr lang="en-US" sz="2000" dirty="0" smtClean="0"/>
          </a:p>
          <a:p>
            <a:pPr algn="ctr"/>
            <a:r>
              <a:rPr lang="en-US" sz="2000" dirty="0" smtClean="0"/>
              <a:t>(tests </a:t>
            </a:r>
            <a:r>
              <a:rPr lang="en-US" sz="2000" dirty="0"/>
              <a:t>administered via the CAT-ASVAB system will also be available whenever the </a:t>
            </a:r>
            <a:r>
              <a:rPr lang="en-US" sz="2000" dirty="0" smtClean="0"/>
              <a:t>system </a:t>
            </a:r>
            <a:r>
              <a:rPr lang="en-US" sz="2000" dirty="0"/>
              <a:t>is </a:t>
            </a:r>
            <a:r>
              <a:rPr lang="en-US" sz="2000" dirty="0" smtClean="0"/>
              <a:t>available)</a:t>
            </a:r>
            <a:endParaRPr lang="en-US" sz="2000" dirty="0"/>
          </a:p>
        </p:txBody>
      </p:sp>
      <p:sp>
        <p:nvSpPr>
          <p:cNvPr id="19" name="Rectangle 6"/>
          <p:cNvSpPr/>
          <p:nvPr/>
        </p:nvSpPr>
        <p:spPr bwMode="auto">
          <a:xfrm>
            <a:off x="0" y="1257299"/>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1" name="TextBox 6"/>
          <p:cNvSpPr txBox="1"/>
          <p:nvPr/>
        </p:nvSpPr>
        <p:spPr>
          <a:xfrm>
            <a:off x="118872" y="5117894"/>
            <a:ext cx="8906256"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a:t>Special purpose testing will not interfere with ASVAB testing</a:t>
            </a:r>
          </a:p>
        </p:txBody>
      </p:sp>
      <p:sp>
        <p:nvSpPr>
          <p:cNvPr id="20" name="Rectangle 7"/>
          <p:cNvSpPr/>
          <p:nvPr/>
        </p:nvSpPr>
        <p:spPr bwMode="auto">
          <a:xfrm>
            <a:off x="0" y="1257843"/>
            <a:ext cx="9144000" cy="5647509"/>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2" name="TextBox 7"/>
          <p:cNvSpPr txBox="1"/>
          <p:nvPr/>
        </p:nvSpPr>
        <p:spPr>
          <a:xfrm>
            <a:off x="118872" y="5764541"/>
            <a:ext cx="8906256"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000" dirty="0"/>
              <a:t>Special purpose testing at locations other than the MEPS is not authorized </a:t>
            </a:r>
            <a:r>
              <a:rPr lang="en-US" sz="2000" dirty="0" smtClean="0"/>
              <a:t>(exception </a:t>
            </a:r>
            <a:r>
              <a:rPr lang="en-US" sz="2000" dirty="0"/>
              <a:t>of those special purpose tests conducted by the Services </a:t>
            </a:r>
            <a:r>
              <a:rPr lang="en-US" sz="2000" dirty="0" smtClean="0"/>
              <a:t>overseas)</a:t>
            </a:r>
            <a:endParaRPr lang="en-US" sz="2000" dirty="0"/>
          </a:p>
        </p:txBody>
      </p:sp>
    </p:spTree>
    <p:extLst>
      <p:ext uri="{BB962C8B-B14F-4D97-AF65-F5344CB8AC3E}">
        <p14:creationId xmlns:p14="http://schemas.microsoft.com/office/powerpoint/2010/main" val="18995323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animBg="1"/>
      <p:bldP spid="15" grpId="0" animBg="1"/>
      <p:bldP spid="15" grpId="1" animBg="1"/>
      <p:bldP spid="5" grpId="0" animBg="1"/>
      <p:bldP spid="16" grpId="0" animBg="1"/>
      <p:bldP spid="16" grpId="1" animBg="1"/>
      <p:bldP spid="6" grpId="0" animBg="1"/>
      <p:bldP spid="17" grpId="0" animBg="1"/>
      <p:bldP spid="17" grpId="1" animBg="1"/>
      <p:bldP spid="8" grpId="0" animBg="1"/>
      <p:bldP spid="18" grpId="0" animBg="1"/>
      <p:bldP spid="18" grpId="1" animBg="1"/>
      <p:bldP spid="10" grpId="0" animBg="1"/>
      <p:bldP spid="19" grpId="0" animBg="1"/>
      <p:bldP spid="19" grpId="1" animBg="1"/>
      <p:bldP spid="11" grpId="0" animBg="1"/>
      <p:bldP spid="20" grpId="0" animBg="1"/>
      <p:bldP spid="20" grpId="1"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0" y="1234440"/>
            <a:ext cx="9144000" cy="4389120"/>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pic>
        <p:nvPicPr>
          <p:cNvPr id="7" name="Picture 5" descr="MEPCOM 4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749" y="5137096"/>
            <a:ext cx="1445622" cy="14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1885" y="3075057"/>
            <a:ext cx="4972836"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Medical Processing</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55679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575211" y="305037"/>
            <a:ext cx="6019597" cy="584775"/>
          </a:xfrm>
          <a:prstGeom prst="rect">
            <a:avLst/>
          </a:prstGeom>
          <a:noFill/>
          <a:ln w="9525">
            <a:noFill/>
            <a:miter lim="800000"/>
            <a:headEnd/>
            <a:tailEnd/>
          </a:ln>
        </p:spPr>
        <p:txBody>
          <a:bodyPr wrap="none">
            <a:spAutoFit/>
          </a:bodyPr>
          <a:lstStyle/>
          <a:p>
            <a:r>
              <a:rPr lang="en-US" sz="3200" dirty="0" smtClean="0"/>
              <a:t>USMEPCOM Medical Program</a:t>
            </a:r>
            <a:endParaRPr lang="en-US" sz="3200" dirty="0"/>
          </a:p>
        </p:txBody>
      </p:sp>
      <p:sp>
        <p:nvSpPr>
          <p:cNvPr id="8" name="Rectangle 1027"/>
          <p:cNvSpPr txBox="1">
            <a:spLocks noChangeArrowheads="1"/>
          </p:cNvSpPr>
          <p:nvPr/>
        </p:nvSpPr>
        <p:spPr bwMode="auto">
          <a:xfrm>
            <a:off x="244236" y="1576536"/>
            <a:ext cx="8681545" cy="29441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lvl1pPr marL="285750" indent="-285750" algn="l" rtl="0" eaLnBrk="0" fontAlgn="base" hangingPunct="0">
              <a:spcBef>
                <a:spcPct val="20000"/>
              </a:spcBef>
              <a:spcAft>
                <a:spcPct val="0"/>
              </a:spcAft>
              <a:buClr>
                <a:schemeClr val="tx1"/>
              </a:buClr>
              <a:buSzPct val="75000"/>
              <a:buFont typeface="Wingdings" pitchFamily="2" charset="2"/>
              <a:buChar char="§"/>
              <a:defRPr sz="3600" b="1" baseline="0">
                <a:solidFill>
                  <a:schemeClr val="tx1"/>
                </a:solidFill>
                <a:latin typeface="+mn-lt"/>
                <a:ea typeface="+mn-ea"/>
                <a:cs typeface="+mn-cs"/>
              </a:defRPr>
            </a:lvl1pPr>
            <a:lvl2pPr marL="688975" indent="-282575" algn="l" rtl="0" eaLnBrk="0" fontAlgn="base" hangingPunct="0">
              <a:spcBef>
                <a:spcPct val="20000"/>
              </a:spcBef>
              <a:spcAft>
                <a:spcPct val="0"/>
              </a:spcAft>
              <a:buClr>
                <a:schemeClr val="tx1"/>
              </a:buClr>
              <a:buSzPct val="75000"/>
              <a:buFont typeface="Wingdings" pitchFamily="2" charset="2"/>
              <a:buChar char="Ø"/>
              <a:defRPr sz="3200" b="0" baseline="0">
                <a:solidFill>
                  <a:schemeClr val="tx1"/>
                </a:solidFill>
                <a:latin typeface="+mn-lt"/>
              </a:defRPr>
            </a:lvl2pPr>
            <a:lvl3pPr marL="1027113" indent="-223838" algn="l" rtl="0" eaLnBrk="0" fontAlgn="base" hangingPunct="0">
              <a:spcBef>
                <a:spcPct val="20000"/>
              </a:spcBef>
              <a:spcAft>
                <a:spcPct val="0"/>
              </a:spcAft>
              <a:buClr>
                <a:schemeClr val="tx1"/>
              </a:buClr>
              <a:buSzPct val="75000"/>
              <a:buFont typeface="Arial" charset="0"/>
              <a:buChar char="•"/>
              <a:defRPr sz="2800" b="0" baseline="0">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sz="2000" dirty="0" smtClean="0">
                <a:cs typeface="Times New Roman" panose="02020603050405020304" pitchFamily="18" charset="0"/>
              </a:rPr>
              <a:t>Subtitle </a:t>
            </a:r>
            <a:r>
              <a:rPr lang="en-US" sz="2000" dirty="0">
                <a:cs typeface="Times New Roman" panose="02020603050405020304" pitchFamily="18" charset="0"/>
              </a:rPr>
              <a:t>A - General Military Law, PART II – PERSONNEL, Chapter 31 Enlistments: </a:t>
            </a:r>
          </a:p>
          <a:p>
            <a:endParaRPr lang="en-US" sz="2000" dirty="0">
              <a:cs typeface="Times New Roman" panose="02020603050405020304" pitchFamily="18" charset="0"/>
            </a:endParaRPr>
          </a:p>
          <a:p>
            <a:r>
              <a:rPr lang="en-US" sz="2000" dirty="0">
                <a:cs typeface="Times New Roman" panose="02020603050405020304" pitchFamily="18" charset="0"/>
              </a:rPr>
              <a:t>The Secretary concerned may accept original enlistments in the Regular Army, Regular Navy, Regular Air Force, Regular Marine Corps, or Regular Coast Guard, as the case may be, of qualified, effective, and able-bodied persons who are not less than seventeen years of age nor more than forty-two years of age. However, no person under eighteen years of age may be originally enlisted without the written consent of his parent or guardian, if he has a parent or guardian entitled to his custody and control.</a:t>
            </a:r>
          </a:p>
          <a:p>
            <a:pPr marL="0" indent="0">
              <a:buNone/>
            </a:pPr>
            <a:endParaRPr lang="en-US" altLang="en-US" sz="2000" kern="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476" y="4376868"/>
            <a:ext cx="3368058" cy="22459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30278092"/>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036826" y="330674"/>
            <a:ext cx="7260577" cy="523220"/>
          </a:xfrm>
          <a:prstGeom prst="rect">
            <a:avLst/>
          </a:prstGeom>
          <a:noFill/>
          <a:ln w="9525">
            <a:noFill/>
            <a:miter lim="800000"/>
            <a:headEnd/>
            <a:tailEnd/>
          </a:ln>
        </p:spPr>
        <p:txBody>
          <a:bodyPr wrap="none">
            <a:spAutoFit/>
          </a:bodyPr>
          <a:lstStyle/>
          <a:p>
            <a:r>
              <a:rPr lang="en-US" altLang="en-US" sz="2800" dirty="0">
                <a:latin typeface="Arial Black" panose="020B0A04020102020204" pitchFamily="34" charset="0"/>
              </a:rPr>
              <a:t>DOD INSTRUCTION 6130.03 POLICY</a:t>
            </a:r>
            <a:endParaRPr lang="en-US" sz="2800" dirty="0"/>
          </a:p>
        </p:txBody>
      </p:sp>
      <p:sp>
        <p:nvSpPr>
          <p:cNvPr id="5" name="Rectangle 1027"/>
          <p:cNvSpPr txBox="1">
            <a:spLocks noChangeArrowheads="1"/>
          </p:cNvSpPr>
          <p:nvPr/>
        </p:nvSpPr>
        <p:spPr bwMode="auto">
          <a:xfrm>
            <a:off x="343782" y="1303283"/>
            <a:ext cx="8646663" cy="5554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lvl1pPr marL="285750" indent="-285750" algn="l" rtl="0" eaLnBrk="0" fontAlgn="base" hangingPunct="0">
              <a:spcBef>
                <a:spcPct val="20000"/>
              </a:spcBef>
              <a:spcAft>
                <a:spcPct val="0"/>
              </a:spcAft>
              <a:buClr>
                <a:schemeClr val="tx1"/>
              </a:buClr>
              <a:buSzPct val="75000"/>
              <a:buFont typeface="Wingdings" pitchFamily="2" charset="2"/>
              <a:buChar char="§"/>
              <a:defRPr sz="3600" b="1" baseline="0">
                <a:solidFill>
                  <a:schemeClr val="tx1"/>
                </a:solidFill>
                <a:latin typeface="+mn-lt"/>
                <a:ea typeface="+mn-ea"/>
                <a:cs typeface="+mn-cs"/>
              </a:defRPr>
            </a:lvl1pPr>
            <a:lvl2pPr marL="688975" indent="-282575" algn="l" rtl="0" eaLnBrk="0" fontAlgn="base" hangingPunct="0">
              <a:spcBef>
                <a:spcPct val="20000"/>
              </a:spcBef>
              <a:spcAft>
                <a:spcPct val="0"/>
              </a:spcAft>
              <a:buClr>
                <a:schemeClr val="tx1"/>
              </a:buClr>
              <a:buSzPct val="75000"/>
              <a:buFont typeface="Wingdings" pitchFamily="2" charset="2"/>
              <a:buChar char="Ø"/>
              <a:defRPr sz="3200" b="0" baseline="0">
                <a:solidFill>
                  <a:schemeClr val="tx1"/>
                </a:solidFill>
                <a:latin typeface="+mn-lt"/>
              </a:defRPr>
            </a:lvl2pPr>
            <a:lvl3pPr marL="1027113" indent="-223838" algn="l" rtl="0" eaLnBrk="0" fontAlgn="base" hangingPunct="0">
              <a:spcBef>
                <a:spcPct val="20000"/>
              </a:spcBef>
              <a:spcAft>
                <a:spcPct val="0"/>
              </a:spcAft>
              <a:buClr>
                <a:schemeClr val="tx1"/>
              </a:buClr>
              <a:buSzPct val="75000"/>
              <a:buFont typeface="Arial" charset="0"/>
              <a:buChar char="•"/>
              <a:defRPr sz="2800" b="0" baseline="0">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sz="8000" kern="0" dirty="0" smtClean="0">
                <a:cs typeface="Times New Roman" panose="02020603050405020304" pitchFamily="18" charset="0"/>
              </a:rPr>
              <a:t>Medical Standards for Appointment, Enlistment, Or Induction into the Military Services</a:t>
            </a:r>
          </a:p>
          <a:p>
            <a:pPr algn="ctr"/>
            <a:endParaRPr lang="en-US" sz="5400" kern="0" dirty="0" smtClean="0">
              <a:cs typeface="Times New Roman" panose="02020603050405020304" pitchFamily="18" charset="0"/>
            </a:endParaRPr>
          </a:p>
          <a:p>
            <a:pPr marL="342900" indent="-342900"/>
            <a:r>
              <a:rPr lang="en-US" sz="7200" b="0" kern="0" dirty="0" smtClean="0">
                <a:cs typeface="Times New Roman" panose="02020603050405020304" pitchFamily="18" charset="0"/>
              </a:rPr>
              <a:t>Medical accession standards which USMEPCOM medical providers apply.  </a:t>
            </a:r>
          </a:p>
          <a:p>
            <a:pPr marL="342900" indent="-342900"/>
            <a:endParaRPr lang="en-US" sz="7200" b="0" kern="0" dirty="0" smtClean="0">
              <a:cs typeface="Times New Roman" panose="02020603050405020304" pitchFamily="18" charset="0"/>
            </a:endParaRPr>
          </a:p>
          <a:p>
            <a:pPr marL="342900" indent="-342900"/>
            <a:r>
              <a:rPr lang="en-US" sz="7200" b="0" kern="0" dirty="0" smtClean="0">
                <a:cs typeface="Times New Roman" panose="02020603050405020304" pitchFamily="18" charset="0"/>
              </a:rPr>
              <a:t>Overall intent is for individuals considered for appointment, enlistment, or induction into the Military Services are:</a:t>
            </a:r>
          </a:p>
          <a:p>
            <a:endParaRPr lang="en-US" sz="7200" kern="0" dirty="0" smtClean="0">
              <a:cs typeface="Times New Roman" panose="02020603050405020304" pitchFamily="18" charset="0"/>
            </a:endParaRPr>
          </a:p>
          <a:p>
            <a:pPr lvl="1"/>
            <a:r>
              <a:rPr lang="en-US" sz="6400" kern="0" dirty="0" smtClean="0">
                <a:cs typeface="Times New Roman" panose="02020603050405020304" pitchFamily="18" charset="0"/>
              </a:rPr>
              <a:t>(1) Free of contagious diseases that may endanger the health of other personnel.</a:t>
            </a:r>
          </a:p>
          <a:p>
            <a:pPr lvl="1"/>
            <a:endParaRPr lang="en-US" sz="6400" kern="0" dirty="0" smtClean="0">
              <a:cs typeface="Times New Roman" panose="02020603050405020304" pitchFamily="18" charset="0"/>
            </a:endParaRPr>
          </a:p>
          <a:p>
            <a:pPr lvl="1"/>
            <a:r>
              <a:rPr lang="en-US" sz="6400" kern="0" dirty="0" smtClean="0">
                <a:cs typeface="Times New Roman" panose="02020603050405020304" pitchFamily="18" charset="0"/>
              </a:rPr>
              <a:t>(2) Free of medical conditions or physical defects that may reasonably be expected to require excessive time lost from duty for necessary treatment or hospitalization, or may result in separation from the Military Service for medical unfitness.</a:t>
            </a:r>
          </a:p>
          <a:p>
            <a:pPr lvl="1"/>
            <a:endParaRPr lang="en-US" sz="6400" kern="0" dirty="0" smtClean="0">
              <a:cs typeface="Times New Roman" panose="02020603050405020304" pitchFamily="18" charset="0"/>
            </a:endParaRPr>
          </a:p>
          <a:p>
            <a:pPr lvl="1"/>
            <a:r>
              <a:rPr lang="en-US" sz="6400" kern="0" dirty="0" smtClean="0">
                <a:cs typeface="Times New Roman" panose="02020603050405020304" pitchFamily="18" charset="0"/>
              </a:rPr>
              <a:t>(3) Medically capable of satisfactorily completing required training and initial period of contracted service.</a:t>
            </a:r>
          </a:p>
          <a:p>
            <a:pPr lvl="1"/>
            <a:endParaRPr lang="en-US" altLang="en-US" sz="6400" kern="0" dirty="0" smtClean="0">
              <a:solidFill>
                <a:srgbClr val="000000"/>
              </a:solidFill>
              <a:cs typeface="Times New Roman" panose="02020603050405020304" pitchFamily="18" charset="0"/>
            </a:endParaRPr>
          </a:p>
          <a:p>
            <a:pPr lvl="1"/>
            <a:r>
              <a:rPr lang="en-US" sz="6400" kern="0" dirty="0" smtClean="0">
                <a:cs typeface="Times New Roman" panose="02020603050405020304" pitchFamily="18" charset="0"/>
              </a:rPr>
              <a:t>(4) Medically adaptable to the military environment without geographical area limitations.</a:t>
            </a:r>
          </a:p>
          <a:p>
            <a:pPr lvl="1"/>
            <a:endParaRPr lang="en-US" sz="6400" kern="0" dirty="0" smtClean="0">
              <a:cs typeface="Times New Roman" panose="02020603050405020304" pitchFamily="18" charset="0"/>
            </a:endParaRPr>
          </a:p>
          <a:p>
            <a:pPr lvl="1"/>
            <a:r>
              <a:rPr lang="en-US" sz="6400" kern="0" dirty="0" smtClean="0">
                <a:cs typeface="Times New Roman" panose="02020603050405020304" pitchFamily="18" charset="0"/>
              </a:rPr>
              <a:t>(5) Medically capable of performing duties without aggravating existing physical defects or medical conditions.</a:t>
            </a:r>
          </a:p>
          <a:p>
            <a:pPr>
              <a:buFontTx/>
              <a:buNone/>
            </a:pPr>
            <a:endParaRPr lang="en-US" altLang="en-US" sz="80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626192"/>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036826" y="330674"/>
            <a:ext cx="7260577" cy="523220"/>
          </a:xfrm>
          <a:prstGeom prst="rect">
            <a:avLst/>
          </a:prstGeom>
          <a:noFill/>
          <a:ln w="9525">
            <a:noFill/>
            <a:miter lim="800000"/>
            <a:headEnd/>
            <a:tailEnd/>
          </a:ln>
        </p:spPr>
        <p:txBody>
          <a:bodyPr wrap="none">
            <a:spAutoFit/>
          </a:bodyPr>
          <a:lstStyle/>
          <a:p>
            <a:r>
              <a:rPr lang="en-US" altLang="en-US" sz="2800" dirty="0">
                <a:latin typeface="Arial Black" panose="020B0A04020102020204" pitchFamily="34" charset="0"/>
              </a:rPr>
              <a:t>DOD INSTRUCTION 6130.03 POLICY</a:t>
            </a:r>
            <a:endParaRPr lang="en-US" sz="2800" dirty="0"/>
          </a:p>
        </p:txBody>
      </p:sp>
      <p:sp>
        <p:nvSpPr>
          <p:cNvPr id="4" name="Rectangle 1027"/>
          <p:cNvSpPr txBox="1">
            <a:spLocks noChangeArrowheads="1"/>
          </p:cNvSpPr>
          <p:nvPr/>
        </p:nvSpPr>
        <p:spPr bwMode="auto">
          <a:xfrm>
            <a:off x="485403" y="1443944"/>
            <a:ext cx="8363421" cy="52972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25000" lnSpcReduction="20000"/>
          </a:bodyPr>
          <a:lstStyle>
            <a:lvl1pPr marL="285750" indent="-285750" algn="l" rtl="0" eaLnBrk="0" fontAlgn="base" hangingPunct="0">
              <a:spcBef>
                <a:spcPct val="20000"/>
              </a:spcBef>
              <a:spcAft>
                <a:spcPct val="0"/>
              </a:spcAft>
              <a:buClr>
                <a:schemeClr val="tx1"/>
              </a:buClr>
              <a:buSzPct val="75000"/>
              <a:buFont typeface="Wingdings" pitchFamily="2" charset="2"/>
              <a:buChar char="§"/>
              <a:defRPr sz="3600" b="1" baseline="0">
                <a:solidFill>
                  <a:schemeClr val="tx1"/>
                </a:solidFill>
                <a:latin typeface="+mn-lt"/>
                <a:ea typeface="+mn-ea"/>
                <a:cs typeface="+mn-cs"/>
              </a:defRPr>
            </a:lvl1pPr>
            <a:lvl2pPr marL="688975" indent="-282575" algn="l" rtl="0" eaLnBrk="0" fontAlgn="base" hangingPunct="0">
              <a:spcBef>
                <a:spcPct val="20000"/>
              </a:spcBef>
              <a:spcAft>
                <a:spcPct val="0"/>
              </a:spcAft>
              <a:buClr>
                <a:schemeClr val="tx1"/>
              </a:buClr>
              <a:buSzPct val="75000"/>
              <a:buFont typeface="Wingdings" pitchFamily="2" charset="2"/>
              <a:buChar char="Ø"/>
              <a:defRPr sz="3200" b="0" baseline="0">
                <a:solidFill>
                  <a:schemeClr val="tx1"/>
                </a:solidFill>
                <a:latin typeface="+mn-lt"/>
              </a:defRPr>
            </a:lvl2pPr>
            <a:lvl3pPr marL="1027113" indent="-223838" algn="l" rtl="0" eaLnBrk="0" fontAlgn="base" hangingPunct="0">
              <a:spcBef>
                <a:spcPct val="20000"/>
              </a:spcBef>
              <a:spcAft>
                <a:spcPct val="0"/>
              </a:spcAft>
              <a:buClr>
                <a:schemeClr val="tx1"/>
              </a:buClr>
              <a:buSzPct val="75000"/>
              <a:buFont typeface="Arial" charset="0"/>
              <a:buChar char="•"/>
              <a:defRPr sz="2800" b="0" baseline="0">
                <a:solidFill>
                  <a:schemeClr val="tx1"/>
                </a:solidFill>
                <a:latin typeface="+mn-lt"/>
              </a:defRPr>
            </a:lvl3pPr>
            <a:lvl4pPr marL="16002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rgbClr val="003399"/>
              </a:buClr>
              <a:buSzPct val="80000"/>
              <a:buFont typeface="Wingdings" pitchFamily="2" charset="2"/>
              <a:buChar char="n"/>
              <a:defRPr sz="2000">
                <a:solidFill>
                  <a:schemeClr val="tx1"/>
                </a:solidFill>
                <a:latin typeface="+mn-lt"/>
              </a:defRPr>
            </a:lvl9pPr>
          </a:lstStyle>
          <a:p>
            <a:r>
              <a:rPr lang="en-US" sz="7200" kern="0" dirty="0" smtClean="0"/>
              <a:t>Applicants for appointment, enlistment, or induction into the Military Services will:</a:t>
            </a:r>
          </a:p>
          <a:p>
            <a:endParaRPr lang="en-US" kern="0" dirty="0" smtClean="0"/>
          </a:p>
          <a:p>
            <a:pPr lvl="1"/>
            <a:r>
              <a:rPr lang="en-US" sz="5600" kern="0" dirty="0" smtClean="0"/>
              <a:t>(1) Fully disclose all medical history.</a:t>
            </a:r>
          </a:p>
          <a:p>
            <a:pPr lvl="1"/>
            <a:endParaRPr lang="en-US" sz="5600" kern="0" dirty="0" smtClean="0"/>
          </a:p>
          <a:p>
            <a:pPr lvl="1"/>
            <a:r>
              <a:rPr lang="en-US" sz="5600" kern="0" dirty="0" smtClean="0"/>
              <a:t>(2) Submit all medical documentation related to medical history as requested to USMEPCOM, including the names of their medical insurer and past medical providers.</a:t>
            </a:r>
          </a:p>
          <a:p>
            <a:pPr lvl="1"/>
            <a:endParaRPr lang="en-US" sz="5600" kern="0" dirty="0" smtClean="0"/>
          </a:p>
          <a:p>
            <a:pPr lvl="1"/>
            <a:r>
              <a:rPr lang="en-US" sz="5600" kern="0" dirty="0" smtClean="0"/>
              <a:t>(3) Provide authorization for the DoD Components to request and obtain their medical records.</a:t>
            </a:r>
          </a:p>
          <a:p>
            <a:pPr lvl="2"/>
            <a:r>
              <a:rPr lang="en-US" sz="5600" kern="0" dirty="0" smtClean="0"/>
              <a:t>(a) Authorize the DoD to request medical or behavioral health data holders release complete transcripts of health data to the DoD medical authority.</a:t>
            </a:r>
          </a:p>
          <a:p>
            <a:pPr lvl="2"/>
            <a:r>
              <a:rPr lang="en-US" sz="5600" kern="0" dirty="0" smtClean="0"/>
              <a:t>(b) Authorize holders of their health data to report to the DoD whether any data they hold or have held about them has been amended or restricted.</a:t>
            </a:r>
          </a:p>
          <a:p>
            <a:pPr lvl="2"/>
            <a:endParaRPr lang="en-US" sz="5600" kern="0" dirty="0" smtClean="0"/>
          </a:p>
          <a:p>
            <a:pPr lvl="1"/>
            <a:r>
              <a:rPr lang="en-US" sz="5600" kern="0" dirty="0" smtClean="0"/>
              <a:t>(4) Acknowledge that information provided constitutes an official statement, and that any persons making false statements could face fines, penalties, and imprisonments pursuant to Section 1001 of Title 18, U.S.C. If the applicant is selected for enlistment, commission, or entrance into a commissioning program based on a false statement, the applicant can be tried by court-martial or meet an administrative board for discharge and could receive a less than honorable discharge.</a:t>
            </a:r>
          </a:p>
          <a:p>
            <a:pPr lvl="1"/>
            <a:endParaRPr lang="en-US" altLang="en-US" sz="5600" kern="0" dirty="0" smtClean="0">
              <a:solidFill>
                <a:srgbClr val="000000"/>
              </a:solidFill>
            </a:endParaRPr>
          </a:p>
          <a:p>
            <a:r>
              <a:rPr lang="en-US" sz="7200" kern="0" dirty="0" smtClean="0"/>
              <a:t>Allow applicants who do not meet the physical and medical standards in this issuance to be considered for a medical waiver.  (Note: M</a:t>
            </a:r>
            <a:r>
              <a:rPr lang="en-US" altLang="en-US" sz="7200" kern="0" dirty="0" smtClean="0">
                <a:solidFill>
                  <a:srgbClr val="000000"/>
                </a:solidFill>
              </a:rPr>
              <a:t>edical waivers are a Service responsibility.)</a:t>
            </a:r>
          </a:p>
          <a:p>
            <a:pPr>
              <a:buFontTx/>
              <a:buNone/>
            </a:pPr>
            <a:endParaRPr lang="en-US" altLang="en-US" sz="69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280122"/>
      </p:ext>
    </p:extLst>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021965" y="259727"/>
            <a:ext cx="5354351" cy="584775"/>
          </a:xfrm>
          <a:prstGeom prst="rect">
            <a:avLst/>
          </a:prstGeom>
          <a:noFill/>
          <a:ln w="9525">
            <a:noFill/>
            <a:miter lim="800000"/>
            <a:headEnd/>
            <a:tailEnd/>
          </a:ln>
        </p:spPr>
        <p:txBody>
          <a:bodyPr wrap="none">
            <a:spAutoFit/>
          </a:bodyPr>
          <a:lstStyle/>
          <a:p>
            <a:r>
              <a:rPr lang="en-US" sz="3200" dirty="0" smtClean="0"/>
              <a:t>Stage 1 Medical Prescreen</a:t>
            </a:r>
            <a:endParaRPr lang="en-US" sz="32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4557"/>
          <a:stretch/>
        </p:blipFill>
        <p:spPr>
          <a:xfrm>
            <a:off x="848145" y="1504950"/>
            <a:ext cx="2147427" cy="2677206"/>
          </a:xfrm>
          <a:prstGeom prst="rect">
            <a:avLst/>
          </a:prstGeom>
          <a:effectLst>
            <a:outerShdw blurRad="50800" dist="38100" dir="5400000" algn="t" rotWithShape="0">
              <a:prstClr val="black">
                <a:alpha val="40000"/>
              </a:prstClr>
            </a:outerShdw>
          </a:effec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1272" y="4948781"/>
            <a:ext cx="2619375" cy="1743075"/>
          </a:xfrm>
          <a:prstGeom prst="rect">
            <a:avLst/>
          </a:prstGeom>
          <a:effectLst>
            <a:outerShdw blurRad="50800" dist="38100" dir="5400000" algn="t" rotWithShape="0">
              <a:prstClr val="black">
                <a:alpha val="40000"/>
              </a:prstClr>
            </a:outerShdw>
          </a:effectLst>
        </p:spPr>
      </p:pic>
      <p:sp>
        <p:nvSpPr>
          <p:cNvPr id="28" name="TextBox 27"/>
          <p:cNvSpPr txBox="1"/>
          <p:nvPr/>
        </p:nvSpPr>
        <p:spPr>
          <a:xfrm>
            <a:off x="4310826" y="3404348"/>
            <a:ext cx="4240906" cy="1015663"/>
          </a:xfrm>
          <a:prstGeom prst="rect">
            <a:avLst/>
          </a:prstGeom>
          <a:noFill/>
        </p:spPr>
        <p:txBody>
          <a:bodyPr wrap="square" rtlCol="0">
            <a:spAutoFit/>
          </a:bodyPr>
          <a:lstStyle/>
          <a:p>
            <a:pPr algn="ctr"/>
            <a:r>
              <a:rPr lang="en-US" sz="2000" dirty="0"/>
              <a:t>Conduct a medical prescreen </a:t>
            </a:r>
          </a:p>
          <a:p>
            <a:pPr algn="ctr"/>
            <a:r>
              <a:rPr lang="en-US" sz="2000" dirty="0"/>
              <a:t>program as established by the CMO</a:t>
            </a:r>
          </a:p>
        </p:txBody>
      </p:sp>
      <p:sp>
        <p:nvSpPr>
          <p:cNvPr id="32" name="TextBox 31"/>
          <p:cNvSpPr txBox="1"/>
          <p:nvPr/>
        </p:nvSpPr>
        <p:spPr>
          <a:xfrm>
            <a:off x="3263018" y="1546219"/>
            <a:ext cx="5288714" cy="1015663"/>
          </a:xfrm>
          <a:prstGeom prst="rect">
            <a:avLst/>
          </a:prstGeom>
          <a:noFill/>
        </p:spPr>
        <p:txBody>
          <a:bodyPr wrap="square" rtlCol="0">
            <a:spAutoFit/>
          </a:bodyPr>
          <a:lstStyle/>
          <a:p>
            <a:pPr algn="ctr"/>
            <a:r>
              <a:rPr lang="en-US" sz="2000" dirty="0"/>
              <a:t>Manage medical prescreens so recruiting </a:t>
            </a:r>
          </a:p>
          <a:p>
            <a:pPr algn="ctr"/>
            <a:r>
              <a:rPr lang="en-US" sz="2000" dirty="0"/>
              <a:t>partners know the status of their applicants</a:t>
            </a:r>
          </a:p>
        </p:txBody>
      </p:sp>
      <p:sp>
        <p:nvSpPr>
          <p:cNvPr id="33" name="TextBox 32"/>
          <p:cNvSpPr txBox="1"/>
          <p:nvPr/>
        </p:nvSpPr>
        <p:spPr>
          <a:xfrm>
            <a:off x="1439274" y="6104942"/>
            <a:ext cx="6519734" cy="707886"/>
          </a:xfrm>
          <a:prstGeom prst="rect">
            <a:avLst/>
          </a:prstGeom>
          <a:noFill/>
        </p:spPr>
        <p:txBody>
          <a:bodyPr wrap="none" rtlCol="0">
            <a:spAutoFit/>
          </a:bodyPr>
          <a:lstStyle/>
          <a:p>
            <a:pPr algn="ctr"/>
            <a:r>
              <a:rPr lang="en-US" sz="2000" dirty="0"/>
              <a:t>If there are workload issues, the MEPS Commander </a:t>
            </a:r>
            <a:endParaRPr lang="en-US" sz="2000" dirty="0" smtClean="0"/>
          </a:p>
          <a:p>
            <a:pPr algn="ctr"/>
            <a:r>
              <a:rPr lang="en-US" sz="2000" dirty="0" smtClean="0"/>
              <a:t>and </a:t>
            </a:r>
            <a:r>
              <a:rPr lang="en-US" sz="2000" dirty="0"/>
              <a:t>CMO </a:t>
            </a:r>
            <a:r>
              <a:rPr lang="en-US" sz="2000" dirty="0" smtClean="0"/>
              <a:t>will work </a:t>
            </a:r>
            <a:r>
              <a:rPr lang="en-US" sz="2000" dirty="0"/>
              <a:t>with the </a:t>
            </a:r>
            <a:r>
              <a:rPr lang="en-US" sz="2000" dirty="0" smtClean="0"/>
              <a:t>Service </a:t>
            </a:r>
            <a:r>
              <a:rPr lang="en-US" sz="2000" dirty="0"/>
              <a:t>liaison and IRC</a:t>
            </a:r>
          </a:p>
        </p:txBody>
      </p:sp>
    </p:spTree>
    <p:extLst>
      <p:ext uri="{BB962C8B-B14F-4D97-AF65-F5344CB8AC3E}">
        <p14:creationId xmlns:p14="http://schemas.microsoft.com/office/powerpoint/2010/main" val="6761600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28"/>
                                        </p:tgtEl>
                                        <p:attrNameLst>
                                          <p:attrName>style.color</p:attrName>
                                        </p:attrNameLst>
                                      </p:cBhvr>
                                      <p:to>
                                        <a:srgbClr val="B2B2B2"/>
                                      </p:to>
                                    </p:animClr>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1" nodeType="clickEffect">
                                  <p:stCondLst>
                                    <p:cond delay="0"/>
                                  </p:stCondLst>
                                  <p:childTnLst>
                                    <p:animClr clrSpc="rgb" dir="cw">
                                      <p:cBhvr override="childStyle">
                                        <p:cTn id="16" dur="2000" fill="hold"/>
                                        <p:tgtEl>
                                          <p:spTgt spid="32"/>
                                        </p:tgtEl>
                                        <p:attrNameLst>
                                          <p:attrName>style.color</p:attrName>
                                        </p:attrNameLst>
                                      </p:cBhvr>
                                      <p:to>
                                        <a:srgbClr val="B2B2B2"/>
                                      </p:to>
                                    </p:animClr>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33"/>
                                        </p:tgtEl>
                                        <p:attrNameLst>
                                          <p:attrName>style.color</p:attrName>
                                        </p:attrNameLst>
                                      </p:cBhvr>
                                      <p:to>
                                        <a:srgbClr val="B2B2B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2" grpId="0"/>
      <p:bldP spid="32" grpId="1"/>
      <p:bldP spid="33" grpId="0"/>
      <p:bldP spid="33"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129667" y="218443"/>
            <a:ext cx="4884672" cy="584775"/>
          </a:xfrm>
          <a:prstGeom prst="rect">
            <a:avLst/>
          </a:prstGeom>
          <a:noFill/>
          <a:ln w="9525">
            <a:noFill/>
            <a:miter lim="800000"/>
            <a:headEnd/>
            <a:tailEnd/>
          </a:ln>
        </p:spPr>
        <p:txBody>
          <a:bodyPr wrap="none">
            <a:spAutoFit/>
          </a:bodyPr>
          <a:lstStyle/>
          <a:p>
            <a:pPr algn="ctr"/>
            <a:r>
              <a:rPr lang="en-US" sz="3200" dirty="0" smtClean="0"/>
              <a:t>COMPLEX PRESCREEN</a:t>
            </a:r>
            <a:endParaRPr lang="en-US" sz="3200" dirty="0"/>
          </a:p>
        </p:txBody>
      </p:sp>
      <p:sp>
        <p:nvSpPr>
          <p:cNvPr id="6147" name="TextBox 4"/>
          <p:cNvSpPr txBox="1">
            <a:spLocks noChangeArrowheads="1"/>
          </p:cNvSpPr>
          <p:nvPr/>
        </p:nvSpPr>
        <p:spPr bwMode="auto">
          <a:xfrm>
            <a:off x="722213" y="1727707"/>
            <a:ext cx="7699573" cy="1477328"/>
          </a:xfrm>
          <a:prstGeom prst="rect">
            <a:avLst/>
          </a:prstGeom>
          <a:noFill/>
          <a:ln w="9525">
            <a:noFill/>
            <a:miter lim="800000"/>
            <a:headEnd/>
            <a:tailEnd/>
          </a:ln>
        </p:spPr>
        <p:txBody>
          <a:bodyPr wrap="square">
            <a:spAutoFit/>
          </a:bodyPr>
          <a:lstStyle/>
          <a:p>
            <a:r>
              <a:rPr lang="en-US" sz="1800" b="0" dirty="0">
                <a:latin typeface="Arial" panose="020B0604020202020204" pitchFamily="34" charset="0"/>
              </a:rPr>
              <a:t>Maximum Number of Business Days to Complete Review of Complex Prescreens </a:t>
            </a:r>
          </a:p>
          <a:p>
            <a:endParaRPr lang="en-US" sz="1800" b="0" dirty="0">
              <a:latin typeface="Arial" panose="020B0604020202020204" pitchFamily="34" charset="0"/>
            </a:endParaRPr>
          </a:p>
          <a:p>
            <a:r>
              <a:rPr lang="en-US" sz="1800" b="0" dirty="0"/>
              <a:t># of pages of supporting medical documents / 6 pages per business day = number of business days to complete Prescreen review. </a:t>
            </a:r>
          </a:p>
        </p:txBody>
      </p:sp>
      <p:pic>
        <p:nvPicPr>
          <p:cNvPr id="4" name="Picture 3"/>
          <p:cNvPicPr/>
          <p:nvPr/>
        </p:nvPicPr>
        <p:blipFill rotWithShape="1">
          <a:blip r:embed="rId3"/>
          <a:srcRect l="11058" t="18800" r="61378" b="3722"/>
          <a:stretch/>
        </p:blipFill>
        <p:spPr bwMode="auto">
          <a:xfrm>
            <a:off x="1292374" y="3444461"/>
            <a:ext cx="2245931" cy="257769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12020" t="21648" r="61538" b="6000"/>
          <a:stretch/>
        </p:blipFill>
        <p:spPr bwMode="auto">
          <a:xfrm>
            <a:off x="5165549" y="3444461"/>
            <a:ext cx="2305050" cy="2577698"/>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506994" y="6162805"/>
            <a:ext cx="8428775" cy="584775"/>
          </a:xfrm>
          <a:prstGeom prst="rect">
            <a:avLst/>
          </a:prstGeom>
        </p:spPr>
        <p:txBody>
          <a:bodyPr wrap="square">
            <a:spAutoFit/>
          </a:bodyPr>
          <a:lstStyle/>
          <a:p>
            <a:r>
              <a:rPr lang="en-US" b="0" dirty="0">
                <a:latin typeface="Arial" panose="020B0604020202020204" pitchFamily="34" charset="0"/>
              </a:rPr>
              <a:t>Note – the maximum number of days starts with Day 1 and will not exceed 30 days regardless of the number of pages.</a:t>
            </a:r>
            <a:endParaRPr lang="en-US" dirty="0"/>
          </a:p>
        </p:txBody>
      </p:sp>
    </p:spTree>
    <p:extLst>
      <p:ext uri="{BB962C8B-B14F-4D97-AF65-F5344CB8AC3E}">
        <p14:creationId xmlns:p14="http://schemas.microsoft.com/office/powerpoint/2010/main" val="2990640010"/>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201272" y="279400"/>
            <a:ext cx="2741456" cy="584775"/>
          </a:xfrm>
          <a:prstGeom prst="rect">
            <a:avLst/>
          </a:prstGeom>
          <a:noFill/>
          <a:ln w="9525">
            <a:noFill/>
            <a:miter lim="800000"/>
            <a:headEnd/>
            <a:tailEnd/>
          </a:ln>
        </p:spPr>
        <p:txBody>
          <a:bodyPr wrap="none">
            <a:spAutoFit/>
          </a:bodyPr>
          <a:lstStyle/>
          <a:p>
            <a:r>
              <a:rPr lang="en-US" sz="3200" dirty="0" smtClean="0"/>
              <a:t>PRESCREEN</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 y="1199528"/>
            <a:ext cx="4321254" cy="5658472"/>
          </a:xfrm>
          <a:prstGeom prst="rect">
            <a:avLst/>
          </a:prstGeom>
          <a:effectLst>
            <a:outerShdw blurRad="50800" dist="38100" dir="5400000" algn="t" rotWithShape="0">
              <a:prstClr val="black">
                <a:alpha val="40000"/>
              </a:prstClr>
            </a:outerShdw>
          </a:effectLst>
        </p:spPr>
      </p:pic>
      <p:pic>
        <p:nvPicPr>
          <p:cNvPr id="4" name="Picture 3"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257" y="1199528"/>
            <a:ext cx="4344891" cy="5660136"/>
          </a:xfrm>
          <a:prstGeom prst="rect">
            <a:avLst/>
          </a:prstGeom>
          <a:effectLst>
            <a:outerShdw blurRad="50800" dist="38100" dir="5400000" algn="t" rotWithShape="0">
              <a:prstClr val="black">
                <a:alpha val="40000"/>
              </a:prstClr>
            </a:outerShdw>
          </a:effectLst>
        </p:spPr>
      </p:pic>
      <p:sp>
        <p:nvSpPr>
          <p:cNvPr id="6" name="Rectangle 5"/>
          <p:cNvSpPr/>
          <p:nvPr/>
        </p:nvSpPr>
        <p:spPr bwMode="auto">
          <a:xfrm>
            <a:off x="5010104" y="1889717"/>
            <a:ext cx="3422468" cy="4278094"/>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dirty="0"/>
              <a:t>Complete DD 2807-2. </a:t>
            </a:r>
            <a:endParaRPr lang="en-US" dirty="0" smtClean="0"/>
          </a:p>
          <a:p>
            <a:r>
              <a:rPr lang="en-US" b="0" dirty="0" smtClean="0"/>
              <a:t>(</a:t>
            </a:r>
            <a:r>
              <a:rPr lang="en-US" b="0" dirty="0"/>
              <a:t>Provide instructions)</a:t>
            </a:r>
          </a:p>
          <a:p>
            <a:pPr marL="342900" indent="-342900">
              <a:buFont typeface="+mj-lt"/>
              <a:buAutoNum type="alphaLcParenR"/>
            </a:pPr>
            <a:r>
              <a:rPr lang="en-US" b="0" dirty="0" smtClean="0"/>
              <a:t>Warning </a:t>
            </a:r>
            <a:r>
              <a:rPr lang="en-US" b="0" dirty="0"/>
              <a:t>statement for disclosing all medical </a:t>
            </a:r>
            <a:r>
              <a:rPr lang="en-US" b="0" dirty="0" smtClean="0"/>
              <a:t>history.</a:t>
            </a:r>
          </a:p>
          <a:p>
            <a:pPr marL="342900" indent="-342900">
              <a:buFont typeface="+mj-lt"/>
              <a:buAutoNum type="alphaLcParenR"/>
            </a:pPr>
            <a:r>
              <a:rPr lang="en-US" b="0" dirty="0" smtClean="0"/>
              <a:t>No </a:t>
            </a:r>
            <a:r>
              <a:rPr lang="en-US" b="0" dirty="0"/>
              <a:t>significant medical history. </a:t>
            </a:r>
          </a:p>
          <a:p>
            <a:pPr marL="342900" indent="-342900">
              <a:buFont typeface="+mj-lt"/>
              <a:buAutoNum type="alphaLcParenR"/>
            </a:pPr>
            <a:r>
              <a:rPr lang="en-US" b="0" dirty="0" smtClean="0"/>
              <a:t>Significant </a:t>
            </a:r>
            <a:r>
              <a:rPr lang="en-US" b="0" dirty="0"/>
              <a:t>medical history (Medical documents required) Include previous medically discharged applicants. </a:t>
            </a:r>
          </a:p>
          <a:p>
            <a:pPr marL="342900" indent="-342900">
              <a:buFont typeface="+mj-lt"/>
              <a:buAutoNum type="alphaLcParenR"/>
            </a:pPr>
            <a:r>
              <a:rPr lang="en-US" b="0" dirty="0" smtClean="0"/>
              <a:t>Drug </a:t>
            </a:r>
            <a:r>
              <a:rPr lang="en-US" b="0" dirty="0"/>
              <a:t>and Alcohol test acknowledgement.</a:t>
            </a:r>
          </a:p>
          <a:p>
            <a:pPr marL="342900" indent="-342900">
              <a:buFont typeface="+mj-lt"/>
              <a:buAutoNum type="alphaLcParenR"/>
            </a:pPr>
            <a:r>
              <a:rPr lang="en-US" b="0" dirty="0" smtClean="0"/>
              <a:t>If </a:t>
            </a:r>
            <a:r>
              <a:rPr lang="en-US" b="0" dirty="0"/>
              <a:t>an arrest or law enforcement encounter indicates a behavioral health issue requires a prescreen review by a MEPS medical provider.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0" y="1216946"/>
            <a:ext cx="9144000" cy="5658472"/>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8" name="Bevel 7"/>
          <p:cNvSpPr/>
          <p:nvPr/>
        </p:nvSpPr>
        <p:spPr bwMode="auto">
          <a:xfrm>
            <a:off x="648019" y="2589212"/>
            <a:ext cx="5232950" cy="2985552"/>
          </a:xfrm>
          <a:prstGeom prst="bevel">
            <a:avLst/>
          </a:prstGeom>
          <a:ln w="19050"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vert="horz" wrap="square" lIns="91440" tIns="45720" rIns="91440" bIns="45720" numCol="1" rtlCol="0" anchor="t" anchorCtr="0" compatLnSpc="1">
            <a:prstTxWarp prst="textNoShape">
              <a:avLst/>
            </a:prstTxWarp>
            <a:spAutoFit/>
          </a:bodyPr>
          <a:lstStyle/>
          <a:p>
            <a:r>
              <a:rPr lang="en-US" sz="2000" dirty="0"/>
              <a:t>The </a:t>
            </a:r>
            <a:r>
              <a:rPr lang="en-US" sz="2000" dirty="0" smtClean="0"/>
              <a:t>Prescreen SOP </a:t>
            </a:r>
            <a:r>
              <a:rPr lang="en-US" sz="2000" dirty="0"/>
              <a:t>is located At: https://spear.mepcom.army.mil/Headquarters/J-7%20MEMD/ClinicOps/Medical%20Prescreening/USMEPCOM%20Medical%20Prescreen%20Program%20SOP%20v20180522.pdf </a:t>
            </a:r>
            <a:endParaRPr lang="en-US" sz="2000" dirty="0">
              <a:latin typeface="Arial" panose="020B0604020202020204" pitchFamily="34" charset="0"/>
            </a:endParaRPr>
          </a:p>
        </p:txBody>
      </p:sp>
    </p:spTree>
    <p:extLst>
      <p:ext uri="{BB962C8B-B14F-4D97-AF65-F5344CB8AC3E}">
        <p14:creationId xmlns:p14="http://schemas.microsoft.com/office/powerpoint/2010/main" val="7553362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P spid="7" grpId="1" animBg="1"/>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201272" y="279400"/>
            <a:ext cx="2741456" cy="584775"/>
          </a:xfrm>
          <a:prstGeom prst="rect">
            <a:avLst/>
          </a:prstGeom>
          <a:noFill/>
          <a:ln w="9525">
            <a:noFill/>
            <a:miter lim="800000"/>
            <a:headEnd/>
            <a:tailEnd/>
          </a:ln>
        </p:spPr>
        <p:txBody>
          <a:bodyPr wrap="none">
            <a:spAutoFit/>
          </a:bodyPr>
          <a:lstStyle/>
          <a:p>
            <a:r>
              <a:rPr lang="en-US" sz="3200" dirty="0" smtClean="0"/>
              <a:t>PRESCREEN</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8696"/>
            <a:ext cx="4344891" cy="5660136"/>
          </a:xfrm>
          <a:prstGeom prst="rect">
            <a:avLst/>
          </a:prstGeom>
          <a:effectLst>
            <a:outerShdw blurRad="50800" dist="38100" dir="5400000" algn="t" rotWithShape="0">
              <a:prstClr val="black">
                <a:alpha val="40000"/>
              </a:prstClr>
            </a:outerShdw>
          </a:effectLst>
        </p:spPr>
      </p:pic>
      <p:sp>
        <p:nvSpPr>
          <p:cNvPr id="6" name="Rectangle 5"/>
          <p:cNvSpPr/>
          <p:nvPr/>
        </p:nvSpPr>
        <p:spPr bwMode="auto">
          <a:xfrm>
            <a:off x="4974593" y="2848505"/>
            <a:ext cx="3422468" cy="830997"/>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dirty="0" smtClean="0"/>
              <a:t>UMF 680-3A-E</a:t>
            </a:r>
          </a:p>
          <a:p>
            <a:pPr eaLnBrk="0" hangingPunct="0"/>
            <a:r>
              <a:rPr lang="en-US" b="0" dirty="0" smtClean="0">
                <a:solidFill>
                  <a:schemeClr val="tx1"/>
                </a:solidFill>
              </a:rPr>
              <a:t>Must </a:t>
            </a:r>
            <a:r>
              <a:rPr lang="en-US" b="0" dirty="0">
                <a:solidFill>
                  <a:schemeClr val="tx1"/>
                </a:solidFill>
              </a:rPr>
              <a:t>accompany the prescreen submission </a:t>
            </a:r>
            <a:endParaRPr kumimoji="0" lang="en-US" sz="1600" b="1"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0" y="1208068"/>
            <a:ext cx="9144000" cy="5658472"/>
          </a:xfrm>
          <a:prstGeom prst="rect">
            <a:avLst/>
          </a:prstGeom>
          <a:solidFill>
            <a:schemeClr val="bg1">
              <a:alpha val="7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Bevel 9"/>
          <p:cNvSpPr/>
          <p:nvPr/>
        </p:nvSpPr>
        <p:spPr bwMode="auto">
          <a:xfrm>
            <a:off x="1955525" y="1837508"/>
            <a:ext cx="5232950" cy="2576572"/>
          </a:xfrm>
          <a:prstGeom prst="bevel">
            <a:avLst/>
          </a:prstGeom>
          <a:ln w="19050" cap="flat" cmpd="sng" algn="ctr">
            <a:solidFill>
              <a:schemeClr val="tx1"/>
            </a:solidFill>
            <a:prstDash val="solid"/>
            <a:round/>
            <a:headEnd type="none" w="med" len="med"/>
            <a:tailEnd type="none" w="med" len="med"/>
          </a:ln>
          <a:effectLst/>
        </p:spPr>
        <p:style>
          <a:lnRef idx="0">
            <a:scrgbClr r="0" g="0" b="0"/>
          </a:lnRef>
          <a:fillRef idx="1003">
            <a:schemeClr val="lt1"/>
          </a:fillRef>
          <a:effectRef idx="0">
            <a:scrgbClr r="0" g="0" b="0"/>
          </a:effectRef>
          <a:fontRef idx="major"/>
        </p:style>
        <p:txBody>
          <a:bodyPr vert="horz" wrap="square" lIns="91440" tIns="45720" rIns="91440" bIns="45720" numCol="1" rtlCol="0" anchor="t" anchorCtr="0" compatLnSpc="1">
            <a:prstTxWarp prst="textNoShape">
              <a:avLst/>
            </a:prstTxWarp>
            <a:spAutoFit/>
          </a:bodyPr>
          <a:lstStyle/>
          <a:p>
            <a:r>
              <a:rPr lang="en-US" sz="2000" dirty="0"/>
              <a:t>If the UMF 680-3A-E is illegible, unreadable, incomplete, or contains errors, then the applicant will be returned to the Service Liaison/Guidance Counselor to resolve the discrepancy.</a:t>
            </a:r>
          </a:p>
        </p:txBody>
      </p:sp>
    </p:spTree>
    <p:extLst>
      <p:ext uri="{BB962C8B-B14F-4D97-AF65-F5344CB8AC3E}">
        <p14:creationId xmlns:p14="http://schemas.microsoft.com/office/powerpoint/2010/main" val="225283907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086566" y="279400"/>
            <a:ext cx="2991525" cy="584775"/>
          </a:xfrm>
          <a:prstGeom prst="rect">
            <a:avLst/>
          </a:prstGeom>
          <a:noFill/>
          <a:ln w="9525">
            <a:noFill/>
            <a:miter lim="800000"/>
            <a:headEnd/>
            <a:tailEnd/>
          </a:ln>
        </p:spPr>
        <p:txBody>
          <a:bodyPr wrap="none">
            <a:spAutoFit/>
          </a:bodyPr>
          <a:lstStyle/>
          <a:p>
            <a:pPr algn="ctr"/>
            <a:r>
              <a:rPr lang="en-US" sz="3200" dirty="0" smtClean="0"/>
              <a:t>REFERENCES</a:t>
            </a:r>
            <a:endParaRPr lang="en-US" sz="3200" dirty="0"/>
          </a:p>
        </p:txBody>
      </p:sp>
      <p:graphicFrame>
        <p:nvGraphicFramePr>
          <p:cNvPr id="8" name="Diagram 7"/>
          <p:cNvGraphicFramePr/>
          <p:nvPr>
            <p:extLst>
              <p:ext uri="{D42A27DB-BD31-4B8C-83A1-F6EECF244321}">
                <p14:modId xmlns:p14="http://schemas.microsoft.com/office/powerpoint/2010/main" val="4042096160"/>
              </p:ext>
            </p:extLst>
          </p:nvPr>
        </p:nvGraphicFramePr>
        <p:xfrm>
          <a:off x="554613" y="1463040"/>
          <a:ext cx="8049455" cy="51337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6354903"/>
      </p:ext>
    </p:extLst>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070867" y="279400"/>
            <a:ext cx="5002267" cy="584775"/>
          </a:xfrm>
          <a:prstGeom prst="rect">
            <a:avLst/>
          </a:prstGeom>
          <a:noFill/>
          <a:ln w="9525">
            <a:noFill/>
            <a:miter lim="800000"/>
            <a:headEnd/>
            <a:tailEnd/>
          </a:ln>
        </p:spPr>
        <p:txBody>
          <a:bodyPr wrap="none">
            <a:spAutoFit/>
          </a:bodyPr>
          <a:lstStyle/>
          <a:p>
            <a:r>
              <a:rPr lang="en-US" sz="3200" dirty="0" smtClean="0"/>
              <a:t>MEDICAL EXAMINATION</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4" y="1701721"/>
            <a:ext cx="3342515" cy="43768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2533" y="1703530"/>
            <a:ext cx="3166453" cy="4379976"/>
          </a:xfrm>
          <a:prstGeom prst="rect">
            <a:avLst/>
          </a:prstGeom>
        </p:spPr>
      </p:pic>
      <p:sp>
        <p:nvSpPr>
          <p:cNvPr id="5" name="TextBox 4"/>
          <p:cNvSpPr txBox="1"/>
          <p:nvPr/>
        </p:nvSpPr>
        <p:spPr>
          <a:xfrm>
            <a:off x="707133" y="1245656"/>
            <a:ext cx="2044149" cy="384721"/>
          </a:xfrm>
          <a:prstGeom prst="rect">
            <a:avLst/>
          </a:prstGeom>
          <a:noFill/>
        </p:spPr>
        <p:txBody>
          <a:bodyPr wrap="none" rtlCol="0">
            <a:spAutoFit/>
          </a:bodyPr>
          <a:lstStyle/>
          <a:p>
            <a:r>
              <a:rPr lang="en-US" sz="1900" dirty="0" smtClean="0"/>
              <a:t>DD Form 2807-2</a:t>
            </a:r>
            <a:endParaRPr lang="en-US" sz="1900" dirty="0"/>
          </a:p>
        </p:txBody>
      </p:sp>
      <p:sp>
        <p:nvSpPr>
          <p:cNvPr id="8" name="TextBox 7"/>
          <p:cNvSpPr txBox="1"/>
          <p:nvPr/>
        </p:nvSpPr>
        <p:spPr>
          <a:xfrm>
            <a:off x="4137230" y="1245656"/>
            <a:ext cx="2029723" cy="384721"/>
          </a:xfrm>
          <a:prstGeom prst="rect">
            <a:avLst/>
          </a:prstGeom>
          <a:noFill/>
        </p:spPr>
        <p:txBody>
          <a:bodyPr wrap="none" rtlCol="0">
            <a:spAutoFit/>
          </a:bodyPr>
          <a:lstStyle/>
          <a:p>
            <a:r>
              <a:rPr lang="en-US" sz="1900" dirty="0" smtClean="0"/>
              <a:t>DD Form 1966/5</a:t>
            </a:r>
            <a:endParaRPr lang="en-US" sz="1900" dirty="0"/>
          </a:p>
        </p:txBody>
      </p:sp>
      <p:sp>
        <p:nvSpPr>
          <p:cNvPr id="6" name="Rectangle 5"/>
          <p:cNvSpPr/>
          <p:nvPr/>
        </p:nvSpPr>
        <p:spPr bwMode="auto">
          <a:xfrm>
            <a:off x="285765" y="2334147"/>
            <a:ext cx="2873829" cy="3016210"/>
          </a:xfrm>
          <a:prstGeom prst="rect">
            <a:avLst/>
          </a:prstGeom>
          <a:solidFill>
            <a:schemeClr val="lt1">
              <a:alpha val="7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900" b="1" i="0" u="none" strike="noStrike" cap="none" normalizeH="0" baseline="0" dirty="0" smtClean="0">
                <a:ln>
                  <a:noFill/>
                </a:ln>
                <a:solidFill>
                  <a:schemeClr val="tx1"/>
                </a:solidFill>
                <a:effectLst/>
                <a:latin typeface="Arial" charset="0"/>
              </a:rPr>
              <a:t>With substantiating</a:t>
            </a:r>
            <a:r>
              <a:rPr kumimoji="0" lang="en-US" sz="1900" b="1" i="0" u="none" strike="noStrike" cap="none" normalizeH="0" dirty="0" smtClean="0">
                <a:ln>
                  <a:noFill/>
                </a:ln>
                <a:solidFill>
                  <a:schemeClr val="tx1"/>
                </a:solidFill>
                <a:effectLst/>
                <a:latin typeface="Arial" charset="0"/>
              </a:rPr>
              <a:t> and supporting medical documents</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900" baseline="0" dirty="0" smtClean="0">
                <a:solidFill>
                  <a:schemeClr val="tx1"/>
                </a:solidFill>
                <a:latin typeface="Arial" charset="0"/>
              </a:rPr>
              <a:t>Specified</a:t>
            </a:r>
            <a:r>
              <a:rPr lang="en-US" sz="1900" dirty="0" smtClean="0">
                <a:solidFill>
                  <a:schemeClr val="tx1"/>
                </a:solidFill>
                <a:latin typeface="Arial" charset="0"/>
              </a:rPr>
              <a:t> in USMEPCOM Medical Prescreen Documents List</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900" b="1" i="0" u="none" strike="noStrike" cap="none" normalizeH="0" baseline="0" dirty="0" smtClean="0">
                <a:ln>
                  <a:noFill/>
                </a:ln>
                <a:solidFill>
                  <a:schemeClr val="tx1"/>
                </a:solidFill>
                <a:effectLst/>
                <a:latin typeface="Arial" charset="0"/>
              </a:rPr>
              <a:t>All</a:t>
            </a:r>
            <a:r>
              <a:rPr kumimoji="0" lang="en-US" sz="1900" b="1" i="0" u="none" strike="noStrike" cap="none" normalizeH="0" dirty="0" smtClean="0">
                <a:ln>
                  <a:noFill/>
                </a:ln>
                <a:solidFill>
                  <a:schemeClr val="tx1"/>
                </a:solidFill>
                <a:effectLst/>
                <a:latin typeface="Arial" charset="0"/>
              </a:rPr>
              <a:t> other documentation requested</a:t>
            </a:r>
            <a:endParaRPr kumimoji="0" lang="en-US" sz="1900" b="1"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3658671" y="2334147"/>
            <a:ext cx="2873829" cy="969496"/>
          </a:xfrm>
          <a:prstGeom prst="rect">
            <a:avLst/>
          </a:prstGeom>
          <a:solidFill>
            <a:schemeClr val="lt1">
              <a:alpha val="7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900" b="1" i="0" u="none" strike="noStrike" cap="none" normalizeH="0" baseline="0" dirty="0" smtClean="0">
                <a:ln>
                  <a:noFill/>
                </a:ln>
                <a:solidFill>
                  <a:schemeClr val="tx1"/>
                </a:solidFill>
                <a:effectLst/>
                <a:latin typeface="Arial" charset="0"/>
              </a:rPr>
              <a:t>Parental/Guardian</a:t>
            </a:r>
            <a:r>
              <a:rPr kumimoji="0" lang="en-US" sz="1900" b="1" i="0" u="none" strike="noStrike" cap="none" normalizeH="0" dirty="0" smtClean="0">
                <a:ln>
                  <a:noFill/>
                </a:ln>
                <a:solidFill>
                  <a:schemeClr val="tx1"/>
                </a:solidFill>
                <a:effectLst/>
                <a:latin typeface="Arial" charset="0"/>
              </a:rPr>
              <a:t> Consent for Enlistment</a:t>
            </a:r>
            <a:endParaRPr kumimoji="0" lang="en-US" sz="1900" b="1" i="0" u="none" strike="noStrike" cap="none" normalizeH="0" baseline="0" dirty="0" smtClean="0">
              <a:ln>
                <a:noFill/>
              </a:ln>
              <a:solidFill>
                <a:schemeClr val="tx1"/>
              </a:solidFill>
              <a:effectLst/>
              <a:latin typeface="Arial" charset="0"/>
            </a:endParaRPr>
          </a:p>
        </p:txBody>
      </p:sp>
      <p:sp>
        <p:nvSpPr>
          <p:cNvPr id="12" name="Rectangle 11"/>
          <p:cNvSpPr/>
          <p:nvPr/>
        </p:nvSpPr>
        <p:spPr bwMode="auto">
          <a:xfrm>
            <a:off x="6819791" y="2665079"/>
            <a:ext cx="2157883" cy="2585323"/>
          </a:xfrm>
          <a:prstGeom prst="rect">
            <a:avLst/>
          </a:prstGeom>
          <a:solidFill>
            <a:schemeClr val="lt1">
              <a:alpha val="75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800" b="1" i="0" u="none" strike="noStrike" cap="none" normalizeH="0" baseline="0" dirty="0" smtClean="0">
                <a:ln>
                  <a:noFill/>
                </a:ln>
                <a:solidFill>
                  <a:schemeClr val="tx1"/>
                </a:solidFill>
                <a:effectLst/>
                <a:latin typeface="Arial" charset="0"/>
              </a:rPr>
              <a:t>Over-40 Documentation</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smtClean="0">
                <a:solidFill>
                  <a:schemeClr val="tx1"/>
                </a:solidFill>
                <a:latin typeface="Arial" charset="0"/>
              </a:rPr>
              <a:t>Prior Service Documentation </a:t>
            </a:r>
          </a:p>
          <a:p>
            <a:pPr marL="285750" marR="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800" dirty="0" smtClean="0">
                <a:solidFill>
                  <a:schemeClr val="tx1"/>
                </a:solidFill>
                <a:latin typeface="Arial" charset="0"/>
              </a:rPr>
              <a:t>Refractive Eye Surgery Worksheet (LASIK Surgery)</a:t>
            </a:r>
            <a:endParaRPr kumimoji="0" lang="en-US" sz="1800" b="1" i="0" u="none" strike="noStrike" cap="none" normalizeH="0" baseline="0" dirty="0" smtClean="0">
              <a:ln>
                <a:noFill/>
              </a:ln>
              <a:solidFill>
                <a:schemeClr val="tx1"/>
              </a:solidFill>
              <a:effectLst/>
              <a:latin typeface="Arial" charset="0"/>
            </a:endParaRPr>
          </a:p>
        </p:txBody>
      </p:sp>
      <p:sp>
        <p:nvSpPr>
          <p:cNvPr id="10" name="TextBox 9"/>
          <p:cNvSpPr txBox="1"/>
          <p:nvPr/>
        </p:nvSpPr>
        <p:spPr>
          <a:xfrm>
            <a:off x="6917533" y="1889236"/>
            <a:ext cx="1962397" cy="677108"/>
          </a:xfrm>
          <a:prstGeom prst="rect">
            <a:avLst/>
          </a:prstGeom>
          <a:noFill/>
        </p:spPr>
        <p:txBody>
          <a:bodyPr wrap="none" rtlCol="0">
            <a:spAutoFit/>
          </a:bodyPr>
          <a:lstStyle/>
          <a:p>
            <a:r>
              <a:rPr lang="en-US" sz="1900" dirty="0" smtClean="0"/>
              <a:t>Additional </a:t>
            </a:r>
          </a:p>
          <a:p>
            <a:r>
              <a:rPr lang="en-US" sz="1900" dirty="0" smtClean="0"/>
              <a:t>Documentation</a:t>
            </a:r>
            <a:endParaRPr lang="en-US" sz="1900" dirty="0"/>
          </a:p>
        </p:txBody>
      </p:sp>
    </p:spTree>
    <p:extLst>
      <p:ext uri="{BB962C8B-B14F-4D97-AF65-F5344CB8AC3E}">
        <p14:creationId xmlns:p14="http://schemas.microsoft.com/office/powerpoint/2010/main" val="23152525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animBg="1"/>
      <p:bldP spid="11" grpId="0" animBg="1"/>
      <p:bldP spid="12" grpId="0" animBg="1"/>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070867" y="279400"/>
            <a:ext cx="5002267" cy="584775"/>
          </a:xfrm>
          <a:prstGeom prst="rect">
            <a:avLst/>
          </a:prstGeom>
          <a:noFill/>
          <a:ln w="9525">
            <a:noFill/>
            <a:miter lim="800000"/>
            <a:headEnd/>
            <a:tailEnd/>
          </a:ln>
        </p:spPr>
        <p:txBody>
          <a:bodyPr wrap="none">
            <a:spAutoFit/>
          </a:bodyPr>
          <a:lstStyle/>
          <a:p>
            <a:r>
              <a:rPr lang="en-US" sz="3200" dirty="0" smtClean="0"/>
              <a:t>MEDICAL EXAMINATION</a:t>
            </a:r>
            <a:endParaRPr lang="en-US" sz="3200" dirty="0"/>
          </a:p>
        </p:txBody>
      </p:sp>
      <p:graphicFrame>
        <p:nvGraphicFramePr>
          <p:cNvPr id="2" name="Diagram 1"/>
          <p:cNvGraphicFramePr/>
          <p:nvPr>
            <p:extLst>
              <p:ext uri="{D42A27DB-BD31-4B8C-83A1-F6EECF244321}">
                <p14:modId xmlns:p14="http://schemas.microsoft.com/office/powerpoint/2010/main" val="2764931460"/>
              </p:ext>
            </p:extLst>
          </p:nvPr>
        </p:nvGraphicFramePr>
        <p:xfrm>
          <a:off x="0" y="1256231"/>
          <a:ext cx="9143999" cy="5688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18507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A3CB463-D4E2-40D6-AB32-FFDB6BD2FF4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18AD3A0-7FD8-4231-8A92-ABEF815EF13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A4637242-14F2-4CD3-B14F-775F67845A8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72074B34-AE79-40C9-9DE5-B006EEEF6D4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378643" y="279400"/>
            <a:ext cx="4386714" cy="584775"/>
          </a:xfrm>
          <a:prstGeom prst="rect">
            <a:avLst/>
          </a:prstGeom>
          <a:noFill/>
          <a:ln w="9525">
            <a:noFill/>
            <a:miter lim="800000"/>
            <a:headEnd/>
            <a:tailEnd/>
          </a:ln>
        </p:spPr>
        <p:txBody>
          <a:bodyPr wrap="none">
            <a:spAutoFit/>
          </a:bodyPr>
          <a:lstStyle/>
          <a:p>
            <a:r>
              <a:rPr lang="en-US" sz="3200" dirty="0" smtClean="0"/>
              <a:t>MEDICAL CONSULTS</a:t>
            </a:r>
            <a:endParaRPr lang="en-US" sz="3200" dirty="0"/>
          </a:p>
        </p:txBody>
      </p:sp>
      <p:sp>
        <p:nvSpPr>
          <p:cNvPr id="6147" name="TextBox 4"/>
          <p:cNvSpPr txBox="1">
            <a:spLocks noChangeArrowheads="1"/>
          </p:cNvSpPr>
          <p:nvPr/>
        </p:nvSpPr>
        <p:spPr bwMode="auto">
          <a:xfrm>
            <a:off x="982766" y="2224941"/>
            <a:ext cx="3452501" cy="4201150"/>
          </a:xfrm>
          <a:prstGeom prst="rect">
            <a:avLst/>
          </a:prstGeom>
          <a:solidFill>
            <a:schemeClr val="bg2">
              <a:lumMod val="60000"/>
              <a:lumOff val="40000"/>
            </a:schemeClr>
          </a:solidFill>
          <a:ln w="9525">
            <a:noFill/>
            <a:miter lim="800000"/>
            <a:headEnd/>
            <a:tailEnd/>
          </a:ln>
        </p:spPr>
        <p:txBody>
          <a:bodyPr wrap="square">
            <a:spAutoFit/>
          </a:bodyPr>
          <a:lstStyle/>
          <a:p>
            <a:pPr marL="342900" lvl="0" indent="-342900">
              <a:buFont typeface="Arial" panose="020B0604020202020204" pitchFamily="34" charset="0"/>
              <a:buChar char="•"/>
            </a:pPr>
            <a:r>
              <a:rPr lang="en-US" sz="2000" dirty="0" smtClean="0"/>
              <a:t>Specialty consultations with </a:t>
            </a:r>
            <a:r>
              <a:rPr lang="en-US" sz="2000" dirty="0"/>
              <a:t>civilian medical experts</a:t>
            </a:r>
          </a:p>
          <a:p>
            <a:pPr marL="342900" lvl="0" indent="-342900">
              <a:buFont typeface="Arial" panose="020B0604020202020204" pitchFamily="34" charset="0"/>
              <a:buChar char="•"/>
            </a:pPr>
            <a:r>
              <a:rPr lang="en-US" sz="2000" dirty="0"/>
              <a:t>Requested/obtained when the MEPS medical provider or </a:t>
            </a:r>
            <a:r>
              <a:rPr lang="en-US" sz="2000" dirty="0" smtClean="0"/>
              <a:t>your SMWRA </a:t>
            </a:r>
            <a:r>
              <a:rPr lang="en-US" sz="2000" dirty="0"/>
              <a:t>needs further evaluation</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2000" dirty="0">
                <a:latin typeface="Calibri" panose="020F0502020204030204" pitchFamily="34" charset="0"/>
                <a:ea typeface="Calibri" panose="020F0502020204030204" pitchFamily="34" charset="0"/>
                <a:cs typeface="Times New Roman" panose="02020603050405020304" pitchFamily="18" charset="0"/>
              </a:rPr>
              <a:t>Generally outsourced and can have a same day to 24 business day turn-around time for a scheduled appointment</a:t>
            </a:r>
          </a:p>
        </p:txBody>
      </p:sp>
      <p:grpSp>
        <p:nvGrpSpPr>
          <p:cNvPr id="4" name="Group 3"/>
          <p:cNvGrpSpPr/>
          <p:nvPr/>
        </p:nvGrpSpPr>
        <p:grpSpPr>
          <a:xfrm>
            <a:off x="982766" y="1422400"/>
            <a:ext cx="3452501" cy="802541"/>
            <a:chOff x="3183433" y="242875"/>
            <a:chExt cx="2777132" cy="802541"/>
          </a:xfrm>
        </p:grpSpPr>
        <p:sp>
          <p:nvSpPr>
            <p:cNvPr id="5" name="Rectangle 4"/>
            <p:cNvSpPr/>
            <p:nvPr/>
          </p:nvSpPr>
          <p:spPr>
            <a:xfrm>
              <a:off x="3183433" y="242875"/>
              <a:ext cx="2777132" cy="802541"/>
            </a:xfrm>
            <a:prstGeom prst="rect">
              <a:avLst/>
            </a:prstGeom>
          </p:spPr>
          <p:style>
            <a:lnRef idx="1">
              <a:schemeClr val="accent4">
                <a:shade val="80000"/>
                <a:hueOff val="0"/>
                <a:satOff val="0"/>
                <a:lumOff val="29191"/>
                <a:alphaOff val="0"/>
              </a:schemeClr>
            </a:lnRef>
            <a:fillRef idx="3">
              <a:schemeClr val="accent4">
                <a:shade val="80000"/>
                <a:hueOff val="0"/>
                <a:satOff val="0"/>
                <a:lumOff val="29191"/>
                <a:alphaOff val="0"/>
              </a:schemeClr>
            </a:fillRef>
            <a:effectRef idx="3">
              <a:schemeClr val="accent4">
                <a:shade val="80000"/>
                <a:hueOff val="0"/>
                <a:satOff val="0"/>
                <a:lumOff val="29191"/>
                <a:alphaOff val="0"/>
              </a:schemeClr>
            </a:effectRef>
            <a:fontRef idx="minor">
              <a:schemeClr val="lt1"/>
            </a:fontRef>
          </p:style>
        </p:sp>
        <p:sp>
          <p:nvSpPr>
            <p:cNvPr id="6" name="Rectangle 5"/>
            <p:cNvSpPr/>
            <p:nvPr/>
          </p:nvSpPr>
          <p:spPr>
            <a:xfrm>
              <a:off x="3183433" y="242875"/>
              <a:ext cx="2777132" cy="8025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b="1" kern="1200" dirty="0" smtClean="0"/>
                <a:t>Medical Consultations</a:t>
              </a:r>
              <a:endParaRPr lang="en-US" sz="2300" b="1" kern="1200" dirty="0"/>
            </a:p>
          </p:txBody>
        </p:sp>
      </p:grpSp>
      <p:sp>
        <p:nvSpPr>
          <p:cNvPr id="2" name="Rectangle 1"/>
          <p:cNvSpPr/>
          <p:nvPr/>
        </p:nvSpPr>
        <p:spPr>
          <a:xfrm>
            <a:off x="4754958" y="1700406"/>
            <a:ext cx="4020797" cy="4278094"/>
          </a:xfrm>
          <a:prstGeom prst="rect">
            <a:avLst/>
          </a:prstGeom>
        </p:spPr>
        <p:txBody>
          <a:bodyPr wrap="square">
            <a:spAutoFit/>
          </a:bodyPr>
          <a:lstStyle/>
          <a:p>
            <a:r>
              <a:rPr lang="en-US" b="0" dirty="0">
                <a:solidFill>
                  <a:srgbClr val="000000"/>
                </a:solidFill>
                <a:latin typeface="Times New Roman" panose="02020603050405020304" pitchFamily="18" charset="0"/>
              </a:rPr>
              <a:t>The first missed consultation appointment by the applicant can be rescheduled at the request of the Recruiting Service. </a:t>
            </a:r>
            <a:endParaRPr lang="en-US" b="0" dirty="0" smtClean="0">
              <a:solidFill>
                <a:srgbClr val="000000"/>
              </a:solidFill>
              <a:latin typeface="Times New Roman" panose="02020603050405020304" pitchFamily="18" charset="0"/>
            </a:endParaRPr>
          </a:p>
          <a:p>
            <a:endParaRPr lang="en-US" b="0" dirty="0">
              <a:solidFill>
                <a:srgbClr val="000000"/>
              </a:solidFill>
              <a:latin typeface="Times New Roman" panose="02020603050405020304" pitchFamily="18" charset="0"/>
            </a:endParaRPr>
          </a:p>
          <a:p>
            <a:r>
              <a:rPr lang="en-US" b="0" dirty="0" smtClean="0">
                <a:solidFill>
                  <a:srgbClr val="000000"/>
                </a:solidFill>
                <a:latin typeface="Times New Roman" panose="02020603050405020304" pitchFamily="18" charset="0"/>
              </a:rPr>
              <a:t>If </a:t>
            </a:r>
            <a:r>
              <a:rPr lang="en-US" b="0" dirty="0">
                <a:solidFill>
                  <a:srgbClr val="000000"/>
                </a:solidFill>
                <a:latin typeface="Times New Roman" panose="02020603050405020304" pitchFamily="18" charset="0"/>
              </a:rPr>
              <a:t>a second consultation appointment is missed, the MEPS Commander will notify the appropriate IRC level Commander in writing or by e-mail that the applicant’s processing has been placed in an ‘N’ status. </a:t>
            </a:r>
            <a:endParaRPr lang="en-US" b="0" dirty="0" smtClean="0">
              <a:solidFill>
                <a:srgbClr val="000000"/>
              </a:solidFill>
              <a:latin typeface="Times New Roman" panose="02020603050405020304" pitchFamily="18" charset="0"/>
            </a:endParaRPr>
          </a:p>
          <a:p>
            <a:endParaRPr lang="en-US" b="0" dirty="0">
              <a:solidFill>
                <a:srgbClr val="000000"/>
              </a:solidFill>
              <a:latin typeface="Times New Roman" panose="02020603050405020304" pitchFamily="18" charset="0"/>
            </a:endParaRPr>
          </a:p>
          <a:p>
            <a:r>
              <a:rPr lang="en-US" b="0" dirty="0" smtClean="0">
                <a:solidFill>
                  <a:srgbClr val="000000"/>
                </a:solidFill>
                <a:latin typeface="Times New Roman" panose="02020603050405020304" pitchFamily="18" charset="0"/>
              </a:rPr>
              <a:t>Further </a:t>
            </a:r>
            <a:r>
              <a:rPr lang="en-US" b="0" dirty="0">
                <a:solidFill>
                  <a:srgbClr val="000000"/>
                </a:solidFill>
                <a:latin typeface="Times New Roman" panose="02020603050405020304" pitchFamily="18" charset="0"/>
              </a:rPr>
              <a:t>appointments will not be scheduled without a written request from the IRC-level Commander. </a:t>
            </a:r>
            <a:endParaRPr lang="en-US" b="0" dirty="0" smtClean="0">
              <a:solidFill>
                <a:srgbClr val="000000"/>
              </a:solidFill>
              <a:latin typeface="Times New Roman" panose="02020603050405020304" pitchFamily="18" charset="0"/>
            </a:endParaRPr>
          </a:p>
          <a:p>
            <a:endParaRPr lang="en-US" b="0" dirty="0">
              <a:solidFill>
                <a:srgbClr val="000000"/>
              </a:solidFill>
              <a:latin typeface="Times New Roman" panose="02020603050405020304" pitchFamily="18" charset="0"/>
            </a:endParaRPr>
          </a:p>
          <a:p>
            <a:r>
              <a:rPr lang="en-US" b="0" dirty="0" smtClean="0">
                <a:solidFill>
                  <a:srgbClr val="000000"/>
                </a:solidFill>
                <a:latin typeface="Times New Roman" panose="02020603050405020304" pitchFamily="18" charset="0"/>
              </a:rPr>
              <a:t>If </a:t>
            </a:r>
            <a:r>
              <a:rPr lang="en-US" b="0" dirty="0">
                <a:solidFill>
                  <a:srgbClr val="000000"/>
                </a:solidFill>
                <a:latin typeface="Times New Roman" panose="02020603050405020304" pitchFamily="18" charset="0"/>
              </a:rPr>
              <a:t>the applicant misses a third appointment, further processing will be discontinued unless directed by J-7/MEMD. </a:t>
            </a:r>
            <a:endParaRPr lang="en-US" dirty="0"/>
          </a:p>
        </p:txBody>
      </p:sp>
    </p:spTree>
    <p:extLst>
      <p:ext uri="{BB962C8B-B14F-4D97-AF65-F5344CB8AC3E}">
        <p14:creationId xmlns:p14="http://schemas.microsoft.com/office/powerpoint/2010/main" val="362960708"/>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681707" y="279400"/>
            <a:ext cx="3780587" cy="584775"/>
          </a:xfrm>
          <a:prstGeom prst="rect">
            <a:avLst/>
          </a:prstGeom>
          <a:noFill/>
          <a:ln w="9525">
            <a:noFill/>
            <a:miter lim="800000"/>
            <a:headEnd/>
            <a:tailEnd/>
          </a:ln>
        </p:spPr>
        <p:txBody>
          <a:bodyPr wrap="none">
            <a:spAutoFit/>
          </a:bodyPr>
          <a:lstStyle/>
          <a:p>
            <a:r>
              <a:rPr lang="en-US" sz="3200" dirty="0" smtClean="0"/>
              <a:t>MEDICAL WAIVER</a:t>
            </a:r>
            <a:endParaRPr lang="en-US" sz="3200" dirty="0"/>
          </a:p>
        </p:txBody>
      </p:sp>
      <p:sp>
        <p:nvSpPr>
          <p:cNvPr id="6147" name="TextBox 4"/>
          <p:cNvSpPr txBox="1">
            <a:spLocks noChangeArrowheads="1"/>
          </p:cNvSpPr>
          <p:nvPr/>
        </p:nvSpPr>
        <p:spPr bwMode="auto">
          <a:xfrm>
            <a:off x="350419" y="1796196"/>
            <a:ext cx="8443162" cy="4185761"/>
          </a:xfrm>
          <a:prstGeom prst="rect">
            <a:avLst/>
          </a:prstGeom>
          <a:noFill/>
          <a:ln w="9525">
            <a:noFill/>
            <a:miter lim="800000"/>
            <a:headEnd/>
            <a:tailEnd/>
          </a:ln>
        </p:spPr>
        <p:txBody>
          <a:bodyPr wrap="square">
            <a:spAutoFit/>
          </a:bodyPr>
          <a:lstStyle/>
          <a:p>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dirty="0" smtClean="0">
                <a:latin typeface="Calibri" panose="020F0502020204030204" pitchFamily="34" charset="0"/>
                <a:ea typeface="Calibri" panose="020F0502020204030204" pitchFamily="34" charset="0"/>
                <a:cs typeface="Times New Roman" panose="02020603050405020304" pitchFamily="18" charset="0"/>
              </a:rPr>
              <a:t>Even </a:t>
            </a:r>
            <a:r>
              <a:rPr lang="en-US" sz="1800" b="0" dirty="0">
                <a:latin typeface="Calibri" panose="020F0502020204030204" pitchFamily="34" charset="0"/>
                <a:ea typeface="Calibri" panose="020F0502020204030204" pitchFamily="34" charset="0"/>
                <a:cs typeface="Times New Roman" panose="02020603050405020304" pitchFamily="18" charset="0"/>
              </a:rPr>
              <a:t>if USMEPCOM disqualifies an applicant; </a:t>
            </a:r>
            <a:endParaRPr lang="en-US" sz="1800" b="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dirty="0">
                <a:latin typeface="Calibri" panose="020F0502020204030204" pitchFamily="34" charset="0"/>
                <a:ea typeface="Calibri" panose="020F0502020204030204" pitchFamily="34" charset="0"/>
                <a:cs typeface="Times New Roman" panose="02020603050405020304" pitchFamily="18" charset="0"/>
              </a:rPr>
              <a:t>Medical waivers are a Service </a:t>
            </a:r>
            <a:r>
              <a:rPr lang="en-US" sz="1800" b="0" dirty="0" smtClean="0">
                <a:latin typeface="Calibri" panose="020F0502020204030204" pitchFamily="34" charset="0"/>
                <a:ea typeface="Calibri" panose="020F0502020204030204" pitchFamily="34" charset="0"/>
                <a:cs typeface="Times New Roman" panose="02020603050405020304" pitchFamily="18" charset="0"/>
              </a:rPr>
              <a:t>responsibility</a:t>
            </a:r>
          </a:p>
          <a:p>
            <a:pPr marL="285750" indent="-285750">
              <a:buFont typeface="Arial" panose="020B0604020202020204" pitchFamily="34" charset="0"/>
              <a:buChar char="•"/>
            </a:pP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dirty="0" smtClean="0">
                <a:latin typeface="Calibri" panose="020F0502020204030204" pitchFamily="34" charset="0"/>
                <a:ea typeface="Calibri" panose="020F0502020204030204" pitchFamily="34" charset="0"/>
                <a:cs typeface="Times New Roman" panose="02020603050405020304" pitchFamily="18" charset="0"/>
              </a:rPr>
              <a:t>Your </a:t>
            </a:r>
            <a:r>
              <a:rPr lang="en-US" sz="1800" b="0" dirty="0">
                <a:latin typeface="Calibri" panose="020F0502020204030204" pitchFamily="34" charset="0"/>
                <a:ea typeface="Calibri" panose="020F0502020204030204" pitchFamily="34" charset="0"/>
                <a:cs typeface="Times New Roman" panose="02020603050405020304" pitchFamily="18" charset="0"/>
              </a:rPr>
              <a:t>medical waiver authorities need the applicant’s </a:t>
            </a:r>
            <a:r>
              <a:rPr lang="en-US" sz="1800" b="0" dirty="0" smtClean="0">
                <a:latin typeface="Calibri" panose="020F0502020204030204" pitchFamily="34" charset="0"/>
                <a:ea typeface="Calibri" panose="020F0502020204030204" pitchFamily="34" charset="0"/>
                <a:cs typeface="Times New Roman" panose="02020603050405020304" pitchFamily="18" charset="0"/>
              </a:rPr>
              <a:t>full medical history</a:t>
            </a:r>
          </a:p>
          <a:p>
            <a:pPr marL="285750" indent="-285750">
              <a:buFont typeface="Arial" panose="020B0604020202020204" pitchFamily="34" charset="0"/>
              <a:buChar char="•"/>
            </a:pPr>
            <a:endParaRPr lang="en-US" sz="1800" b="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dirty="0" smtClean="0">
                <a:latin typeface="Calibri" panose="020F0502020204030204" pitchFamily="34" charset="0"/>
                <a:ea typeface="Calibri" panose="020F0502020204030204" pitchFamily="34" charset="0"/>
                <a:cs typeface="Times New Roman" panose="02020603050405020304" pitchFamily="18" charset="0"/>
              </a:rPr>
              <a:t>Medical </a:t>
            </a:r>
            <a:r>
              <a:rPr lang="en-US" sz="1800" b="0" dirty="0">
                <a:latin typeface="Calibri" panose="020F0502020204030204" pitchFamily="34" charset="0"/>
                <a:ea typeface="Calibri" panose="020F0502020204030204" pitchFamily="34" charset="0"/>
                <a:cs typeface="Times New Roman" panose="02020603050405020304" pitchFamily="18" charset="0"/>
              </a:rPr>
              <a:t>records to facilitate waiver </a:t>
            </a:r>
            <a:r>
              <a:rPr lang="en-US" sz="1800" b="0" dirty="0" smtClean="0">
                <a:latin typeface="Calibri" panose="020F0502020204030204" pitchFamily="34" charset="0"/>
                <a:ea typeface="Calibri" panose="020F0502020204030204" pitchFamily="34" charset="0"/>
                <a:cs typeface="Times New Roman" panose="02020603050405020304" pitchFamily="18" charset="0"/>
              </a:rPr>
              <a:t>decisions </a:t>
            </a:r>
          </a:p>
          <a:p>
            <a:endParaRPr lang="en-US" sz="1800" b="0" dirty="0" smtClean="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800" b="0" dirty="0" smtClean="0">
                <a:latin typeface="Calibri" panose="020F0502020204030204" pitchFamily="34" charset="0"/>
                <a:ea typeface="Calibri" panose="020F0502020204030204" pitchFamily="34" charset="0"/>
                <a:cs typeface="Times New Roman" panose="02020603050405020304" pitchFamily="18" charset="0"/>
              </a:rPr>
              <a:t>The </a:t>
            </a:r>
            <a:r>
              <a:rPr lang="en-US" sz="1800" b="0" dirty="0">
                <a:latin typeface="Calibri" panose="020F0502020204030204" pitchFamily="34" charset="0"/>
                <a:ea typeface="Calibri" panose="020F0502020204030204" pitchFamily="34" charset="0"/>
                <a:cs typeface="Times New Roman" panose="02020603050405020304" pitchFamily="18" charset="0"/>
              </a:rPr>
              <a:t>more informed the process is, the better the </a:t>
            </a:r>
            <a:r>
              <a:rPr lang="en-US" sz="1800" b="0" dirty="0" smtClean="0">
                <a:latin typeface="Calibri" panose="020F0502020204030204" pitchFamily="34" charset="0"/>
                <a:ea typeface="Calibri" panose="020F0502020204030204" pitchFamily="34" charset="0"/>
                <a:cs typeface="Times New Roman" panose="02020603050405020304" pitchFamily="18" charset="0"/>
              </a:rPr>
              <a:t>outcome will be </a:t>
            </a:r>
            <a:r>
              <a:rPr lang="en-US" sz="1800" b="0" dirty="0">
                <a:latin typeface="Calibri" panose="020F0502020204030204" pitchFamily="34" charset="0"/>
                <a:ea typeface="Calibri" panose="020F0502020204030204" pitchFamily="34" charset="0"/>
                <a:cs typeface="Times New Roman" panose="02020603050405020304" pitchFamily="18" charset="0"/>
              </a:rPr>
              <a:t>for both your applicant and your </a:t>
            </a:r>
            <a:r>
              <a:rPr lang="en-US" sz="1800" b="0" dirty="0" smtClean="0">
                <a:latin typeface="Calibri" panose="020F0502020204030204" pitchFamily="34" charset="0"/>
                <a:ea typeface="Calibri" panose="020F0502020204030204" pitchFamily="34" charset="0"/>
                <a:cs typeface="Times New Roman" panose="02020603050405020304" pitchFamily="18" charset="0"/>
              </a:rPr>
              <a:t>Service</a:t>
            </a: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lvl="0">
              <a:defRPr/>
            </a:pPr>
            <a:endParaRPr lang="en-US" altLang="en-US" sz="1800" b="0" kern="0" dirty="0"/>
          </a:p>
          <a:p>
            <a:pPr marL="285750" lvl="0" indent="-285750">
              <a:buFont typeface="Arial" panose="020B0604020202020204" pitchFamily="34" charset="0"/>
              <a:buChar char="•"/>
              <a:defRPr/>
            </a:pPr>
            <a:r>
              <a:rPr lang="en-US" sz="1800" b="0" dirty="0" smtClean="0">
                <a:latin typeface="Calibri" panose="020F0502020204030204" pitchFamily="34" charset="0"/>
                <a:ea typeface="Calibri" panose="020F0502020204030204" pitchFamily="34" charset="0"/>
                <a:cs typeface="Times New Roman" panose="02020603050405020304" pitchFamily="18" charset="0"/>
              </a:rPr>
              <a:t>Note: USMEPCOM </a:t>
            </a:r>
            <a:r>
              <a:rPr lang="en-US" sz="1800" b="0" dirty="0">
                <a:latin typeface="Calibri" panose="020F0502020204030204" pitchFamily="34" charset="0"/>
                <a:ea typeface="Calibri" panose="020F0502020204030204" pitchFamily="34" charset="0"/>
                <a:cs typeface="Times New Roman" panose="02020603050405020304" pitchFamily="18" charset="0"/>
              </a:rPr>
              <a:t>is not a waiver </a:t>
            </a:r>
            <a:r>
              <a:rPr lang="en-US" sz="1800" b="0" dirty="0" smtClean="0">
                <a:latin typeface="Calibri" panose="020F0502020204030204" pitchFamily="34" charset="0"/>
                <a:ea typeface="Calibri" panose="020F0502020204030204" pitchFamily="34" charset="0"/>
                <a:cs typeface="Times New Roman" panose="02020603050405020304" pitchFamily="18" charset="0"/>
              </a:rPr>
              <a:t>authority</a:t>
            </a: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800" b="0" dirty="0">
              <a:latin typeface="Calibri" panose="020F0502020204030204" pitchFamily="34" charset="0"/>
              <a:ea typeface="Calibri" panose="020F0502020204030204" pitchFamily="34" charset="0"/>
              <a:cs typeface="Times New Roman" panose="02020603050405020304" pitchFamily="18" charset="0"/>
            </a:endParaRPr>
          </a:p>
          <a:p>
            <a:endParaRPr lang="en-US" sz="1400" b="0" dirty="0"/>
          </a:p>
        </p:txBody>
      </p:sp>
    </p:spTree>
    <p:extLst>
      <p:ext uri="{BB962C8B-B14F-4D97-AF65-F5344CB8AC3E}">
        <p14:creationId xmlns:p14="http://schemas.microsoft.com/office/powerpoint/2010/main" val="1012085500"/>
      </p:ext>
    </p:extLst>
  </p:cSld>
  <p:clrMapOvr>
    <a:masterClrMapping/>
  </p:clrMapOvr>
  <p:transition>
    <p:wipe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681707" y="279400"/>
            <a:ext cx="4280339" cy="584775"/>
          </a:xfrm>
          <a:prstGeom prst="rect">
            <a:avLst/>
          </a:prstGeom>
          <a:noFill/>
          <a:ln w="9525">
            <a:noFill/>
            <a:miter lim="800000"/>
            <a:headEnd/>
            <a:tailEnd/>
          </a:ln>
        </p:spPr>
        <p:txBody>
          <a:bodyPr wrap="none">
            <a:spAutoFit/>
          </a:bodyPr>
          <a:lstStyle/>
          <a:p>
            <a:r>
              <a:rPr lang="en-US" sz="3200" dirty="0" smtClean="0"/>
              <a:t>Medical Qualification</a:t>
            </a:r>
            <a:endParaRPr lang="en-US" sz="3200" dirty="0"/>
          </a:p>
        </p:txBody>
      </p:sp>
      <p:sp>
        <p:nvSpPr>
          <p:cNvPr id="6147" name="TextBox 4"/>
          <p:cNvSpPr txBox="1">
            <a:spLocks noChangeArrowheads="1"/>
          </p:cNvSpPr>
          <p:nvPr/>
        </p:nvSpPr>
        <p:spPr bwMode="auto">
          <a:xfrm>
            <a:off x="683492" y="1477818"/>
            <a:ext cx="7537056" cy="1631216"/>
          </a:xfrm>
          <a:prstGeom prst="rect">
            <a:avLst/>
          </a:prstGeom>
          <a:noFill/>
          <a:ln w="9525">
            <a:noFill/>
            <a:miter lim="800000"/>
            <a:headEnd/>
            <a:tailEnd/>
          </a:ln>
        </p:spPr>
        <p:txBody>
          <a:bodyPr wrap="square">
            <a:spAutoFit/>
          </a:bodyPr>
          <a:lstStyle/>
          <a:p>
            <a:r>
              <a:rPr lang="en-US" sz="1200" dirty="0"/>
              <a:t>QUALIFICATION/DISQUALIFICATION FOR </a:t>
            </a:r>
            <a:r>
              <a:rPr lang="en-US" sz="1200" dirty="0" smtClean="0"/>
              <a:t>SERVICE:  </a:t>
            </a:r>
            <a:r>
              <a:rPr lang="en-US" b="0" dirty="0">
                <a:latin typeface="Times New Roman" panose="02020603050405020304" pitchFamily="18" charset="0"/>
                <a:cs typeface="Times New Roman" panose="02020603050405020304" pitchFamily="18" charset="0"/>
              </a:rPr>
              <a:t>The medical examination is good for 2 years from initial examination </a:t>
            </a:r>
            <a:r>
              <a:rPr lang="en-US" b="0" dirty="0" smtClean="0">
                <a:latin typeface="Times New Roman" panose="02020603050405020304" pitchFamily="18" charset="0"/>
                <a:cs typeface="Times New Roman" panose="02020603050405020304" pitchFamily="18" charset="0"/>
              </a:rPr>
              <a:t>date.  </a:t>
            </a:r>
          </a:p>
          <a:p>
            <a:endParaRPr lang="en-US" b="0" dirty="0">
              <a:latin typeface="Times New Roman" panose="02020603050405020304" pitchFamily="18" charset="0"/>
              <a:cs typeface="Times New Roman" panose="02020603050405020304" pitchFamily="18" charset="0"/>
            </a:endParaRPr>
          </a:p>
          <a:p>
            <a:endParaRPr lang="en-US" b="0" dirty="0">
              <a:latin typeface="Times New Roman" panose="02020603050405020304" pitchFamily="18" charset="0"/>
              <a:cs typeface="Times New Roman" panose="02020603050405020304" pitchFamily="18" charset="0"/>
            </a:endParaRPr>
          </a:p>
          <a:p>
            <a:r>
              <a:rPr lang="en-US" sz="1200" dirty="0" smtClean="0"/>
              <a:t> </a:t>
            </a:r>
            <a:endParaRPr lang="en-US" sz="1200" b="0" dirty="0" smtClean="0"/>
          </a:p>
          <a:p>
            <a:endParaRPr lang="en-US" sz="1200" b="0" dirty="0"/>
          </a:p>
          <a:p>
            <a:endParaRPr lang="en-US" sz="1200" b="0" dirty="0"/>
          </a:p>
        </p:txBody>
      </p:sp>
      <p:sp>
        <p:nvSpPr>
          <p:cNvPr id="2" name="Rectangle 1"/>
          <p:cNvSpPr/>
          <p:nvPr/>
        </p:nvSpPr>
        <p:spPr>
          <a:xfrm>
            <a:off x="683492" y="2077493"/>
            <a:ext cx="7279778" cy="584775"/>
          </a:xfrm>
          <a:prstGeom prst="rect">
            <a:avLst/>
          </a:prstGeom>
        </p:spPr>
        <p:txBody>
          <a:bodyPr wrap="square">
            <a:spAutoFit/>
          </a:bodyPr>
          <a:lstStyle/>
          <a:p>
            <a:pPr marL="0" marR="0">
              <a:spcBef>
                <a:spcPts val="0"/>
              </a:spcBef>
              <a:spcAft>
                <a:spcPts val="0"/>
              </a:spcAft>
            </a:pPr>
            <a:r>
              <a:rPr lang="en-US" dirty="0">
                <a:latin typeface="Times New Roman" panose="02020603050405020304" pitchFamily="18" charset="0"/>
                <a:ea typeface="Times New Roman" panose="02020603050405020304" pitchFamily="18" charset="0"/>
              </a:rPr>
              <a:t>PULHES</a:t>
            </a:r>
            <a:r>
              <a:rPr lang="en-US" b="0" dirty="0">
                <a:latin typeface="Times New Roman" panose="02020603050405020304" pitchFamily="18" charset="0"/>
                <a:ea typeface="Times New Roman" panose="02020603050405020304" pitchFamily="18" charset="0"/>
              </a:rPr>
              <a:t> - A physical profile serial code representing different physical qualification categories.  </a:t>
            </a:r>
          </a:p>
        </p:txBody>
      </p:sp>
      <p:sp>
        <p:nvSpPr>
          <p:cNvPr id="3" name="Rectangle 2"/>
          <p:cNvSpPr/>
          <p:nvPr/>
        </p:nvSpPr>
        <p:spPr>
          <a:xfrm>
            <a:off x="687974" y="2578546"/>
            <a:ext cx="6898038" cy="2554545"/>
          </a:xfrm>
          <a:prstGeom prst="rect">
            <a:avLst/>
          </a:prstGeom>
        </p:spPr>
        <p:txBody>
          <a:bodyPr wrap="square">
            <a:spAutoFit/>
          </a:bodyPr>
          <a:lstStyle/>
          <a:p>
            <a:pPr marL="0" marR="0">
              <a:spcBef>
                <a:spcPts val="0"/>
              </a:spcBef>
              <a:spcAft>
                <a:spcPts val="0"/>
              </a:spcAft>
            </a:pPr>
            <a:r>
              <a:rPr lang="en-US" b="0" dirty="0">
                <a:latin typeface="Times New Roman" panose="02020603050405020304" pitchFamily="18" charset="0"/>
                <a:ea typeface="Times New Roman" panose="02020603050405020304" pitchFamily="18" charset="0"/>
              </a:rPr>
              <a:t>P=General physical condition, stamina, or any problem </a:t>
            </a:r>
            <a:r>
              <a:rPr lang="en-US" b="0" dirty="0" smtClean="0">
                <a:latin typeface="Times New Roman" panose="02020603050405020304" pitchFamily="18" charset="0"/>
                <a:ea typeface="Times New Roman" panose="02020603050405020304" pitchFamily="18" charset="0"/>
              </a:rPr>
              <a:t>not addressed </a:t>
            </a:r>
            <a:r>
              <a:rPr lang="en-US" b="0" dirty="0">
                <a:latin typeface="Times New Roman" panose="02020603050405020304" pitchFamily="18" charset="0"/>
                <a:ea typeface="Times New Roman" panose="02020603050405020304" pitchFamily="18" charset="0"/>
              </a:rPr>
              <a:t>below; </a:t>
            </a:r>
          </a:p>
          <a:p>
            <a:pPr marL="0" marR="0">
              <a:spcBef>
                <a:spcPts val="0"/>
              </a:spcBef>
              <a:spcAft>
                <a:spcPts val="0"/>
              </a:spcAft>
            </a:pPr>
            <a:r>
              <a:rPr lang="en-US" b="0" dirty="0">
                <a:latin typeface="Times New Roman" panose="02020603050405020304" pitchFamily="18" charset="0"/>
                <a:ea typeface="Times New Roman" panose="02020603050405020304" pitchFamily="18" charset="0"/>
              </a:rPr>
              <a:t>U=Upper extremities and upper (cervical and thoracic) spine; </a:t>
            </a:r>
            <a:endParaRPr lang="en-US" b="0" dirty="0" smtClean="0">
              <a:latin typeface="Times New Roman" panose="02020603050405020304" pitchFamily="18" charset="0"/>
              <a:ea typeface="Times New Roman" panose="02020603050405020304" pitchFamily="18" charset="0"/>
            </a:endParaRPr>
          </a:p>
          <a:p>
            <a:pPr marL="0" marR="0">
              <a:spcBef>
                <a:spcPts val="0"/>
              </a:spcBef>
              <a:spcAft>
                <a:spcPts val="0"/>
              </a:spcAft>
            </a:pPr>
            <a:r>
              <a:rPr lang="en-US" b="0" dirty="0" smtClean="0">
                <a:latin typeface="Times New Roman" panose="02020603050405020304" pitchFamily="18" charset="0"/>
                <a:ea typeface="Times New Roman" panose="02020603050405020304" pitchFamily="18" charset="0"/>
              </a:rPr>
              <a:t>L=Lower </a:t>
            </a:r>
            <a:r>
              <a:rPr lang="en-US" b="0" dirty="0">
                <a:latin typeface="Times New Roman" panose="02020603050405020304" pitchFamily="18" charset="0"/>
                <a:ea typeface="Times New Roman" panose="02020603050405020304" pitchFamily="18" charset="0"/>
              </a:rPr>
              <a:t>extremities and lower (lumbosacral) spine; </a:t>
            </a:r>
            <a:endParaRPr lang="en-US" b="0" dirty="0" smtClean="0">
              <a:latin typeface="Times New Roman" panose="02020603050405020304" pitchFamily="18" charset="0"/>
              <a:ea typeface="Times New Roman" panose="02020603050405020304" pitchFamily="18" charset="0"/>
            </a:endParaRPr>
          </a:p>
          <a:p>
            <a:pPr marL="0" marR="0">
              <a:spcBef>
                <a:spcPts val="0"/>
              </a:spcBef>
              <a:spcAft>
                <a:spcPts val="0"/>
              </a:spcAft>
            </a:pPr>
            <a:r>
              <a:rPr lang="en-US" b="0" dirty="0" smtClean="0">
                <a:latin typeface="Times New Roman" panose="02020603050405020304" pitchFamily="18" charset="0"/>
                <a:ea typeface="Times New Roman" panose="02020603050405020304" pitchFamily="18" charset="0"/>
              </a:rPr>
              <a:t>H=Hearing </a:t>
            </a:r>
            <a:r>
              <a:rPr lang="en-US" b="0" dirty="0">
                <a:latin typeface="Times New Roman" panose="02020603050405020304" pitchFamily="18" charset="0"/>
                <a:ea typeface="Times New Roman" panose="02020603050405020304" pitchFamily="18" charset="0"/>
              </a:rPr>
              <a:t>and ear conditions; </a:t>
            </a:r>
          </a:p>
          <a:p>
            <a:pPr marL="0" marR="0">
              <a:spcBef>
                <a:spcPts val="0"/>
              </a:spcBef>
              <a:spcAft>
                <a:spcPts val="0"/>
              </a:spcAft>
            </a:pPr>
            <a:r>
              <a:rPr lang="en-US" b="0" dirty="0">
                <a:latin typeface="Times New Roman" panose="02020603050405020304" pitchFamily="18" charset="0"/>
                <a:ea typeface="Times New Roman" panose="02020603050405020304" pitchFamily="18" charset="0"/>
              </a:rPr>
              <a:t>E=Eyesight and eye conditions; </a:t>
            </a:r>
          </a:p>
          <a:p>
            <a:pPr marL="0" marR="0">
              <a:spcBef>
                <a:spcPts val="0"/>
              </a:spcBef>
              <a:spcAft>
                <a:spcPts val="0"/>
              </a:spcAft>
            </a:pPr>
            <a:r>
              <a:rPr lang="en-US" b="0" dirty="0">
                <a:latin typeface="Times New Roman" panose="02020603050405020304" pitchFamily="18" charset="0"/>
                <a:ea typeface="Times New Roman" panose="02020603050405020304" pitchFamily="18" charset="0"/>
              </a:rPr>
              <a:t>S=Psychiatric conditions. </a:t>
            </a:r>
            <a:endParaRPr lang="en-US" b="0" dirty="0" smtClean="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b="0" dirty="0">
              <a:latin typeface="Times New Roman" panose="02020603050405020304" pitchFamily="18" charset="0"/>
            </a:endParaRPr>
          </a:p>
          <a:p>
            <a:pPr marL="0" marR="0">
              <a:spcBef>
                <a:spcPts val="0"/>
              </a:spcBef>
              <a:spcAft>
                <a:spcPts val="0"/>
              </a:spcAft>
            </a:pPr>
            <a:r>
              <a:rPr lang="en-US" b="0" dirty="0"/>
              <a:t>For example, an applicant who has a history of anaphylaxis to penicillin, is overweight, and has a history of asthma that was not disclosed on prescreen would have the following profile: 	</a:t>
            </a:r>
          </a:p>
        </p:txBody>
      </p:sp>
      <p:pic>
        <p:nvPicPr>
          <p:cNvPr id="9" name="Picture 8"/>
          <p:cNvPicPr/>
          <p:nvPr/>
        </p:nvPicPr>
        <p:blipFill rotWithShape="1">
          <a:blip r:embed="rId3"/>
          <a:srcRect l="66522" t="45800" r="19538" b="49082"/>
          <a:stretch/>
        </p:blipFill>
        <p:spPr bwMode="auto">
          <a:xfrm>
            <a:off x="999967" y="5254468"/>
            <a:ext cx="6274051" cy="10160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2449255"/>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0" y="1234440"/>
            <a:ext cx="9144000" cy="4389120"/>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pic>
        <p:nvPicPr>
          <p:cNvPr id="7" name="Picture 5" descr="MEPCOM 4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749" y="5137096"/>
            <a:ext cx="1445622" cy="14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1885" y="3075057"/>
            <a:ext cx="5884944"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Enlistment Processing</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42357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353" y="215039"/>
            <a:ext cx="7420905" cy="652462"/>
          </a:xfrm>
        </p:spPr>
        <p:txBody>
          <a:bodyPr/>
          <a:lstStyle/>
          <a:p>
            <a:r>
              <a:rPr lang="en-US" sz="2800" dirty="0" smtClean="0"/>
              <a:t>DD Form 4/1 – 4/2, Enlistment/Reenlistment Document; OC01</a:t>
            </a:r>
            <a:endParaRPr lang="en-US" sz="2800" dirty="0"/>
          </a:p>
        </p:txBody>
      </p:sp>
      <p:pic>
        <p:nvPicPr>
          <p:cNvPr id="3" name="Picture 2"/>
          <p:cNvPicPr>
            <a:picLocks noChangeAspect="1"/>
          </p:cNvPicPr>
          <p:nvPr/>
        </p:nvPicPr>
        <p:blipFill rotWithShape="1">
          <a:blip r:embed="rId3"/>
          <a:srcRect l="17810" t="51439" r="68762" b="40434"/>
          <a:stretch/>
        </p:blipFill>
        <p:spPr>
          <a:xfrm>
            <a:off x="4901161" y="1574058"/>
            <a:ext cx="3530228" cy="600891"/>
          </a:xfrm>
          <a:prstGeom prst="rect">
            <a:avLst/>
          </a:prstGeom>
        </p:spPr>
      </p:pic>
      <p:sp>
        <p:nvSpPr>
          <p:cNvPr id="4" name="Rectangle 3"/>
          <p:cNvSpPr/>
          <p:nvPr/>
        </p:nvSpPr>
        <p:spPr>
          <a:xfrm>
            <a:off x="318939" y="1339408"/>
            <a:ext cx="4688352" cy="1077218"/>
          </a:xfrm>
          <a:prstGeom prst="rect">
            <a:avLst/>
          </a:prstGeom>
        </p:spPr>
        <p:txBody>
          <a:bodyPr wrap="square">
            <a:spAutoFit/>
          </a:bodyPr>
          <a:lstStyle/>
          <a:p>
            <a:r>
              <a:rPr lang="en-US" b="0" dirty="0" smtClean="0">
                <a:solidFill>
                  <a:srgbClr val="000000"/>
                </a:solidFill>
                <a:latin typeface="Arial" panose="020B0604020202020204" pitchFamily="34" charset="0"/>
              </a:rPr>
              <a:t>The OC01 screen can be accessed from the Main Menu tool bar by selecting: </a:t>
            </a:r>
          </a:p>
          <a:p>
            <a:r>
              <a:rPr lang="en-US" b="0" dirty="0" smtClean="0">
                <a:solidFill>
                  <a:srgbClr val="000000"/>
                </a:solidFill>
                <a:latin typeface="Arial" panose="020B0604020202020204" pitchFamily="34" charset="0"/>
              </a:rPr>
              <a:t>Service&gt;Data Entry&gt;Contract4/1-4/2</a:t>
            </a:r>
          </a:p>
          <a:p>
            <a:r>
              <a:rPr lang="en-US" b="0" dirty="0" smtClean="0">
                <a:solidFill>
                  <a:srgbClr val="000000"/>
                </a:solidFill>
                <a:latin typeface="Arial" panose="020B0604020202020204" pitchFamily="34" charset="0"/>
              </a:rPr>
              <a:t>DD </a:t>
            </a:r>
            <a:r>
              <a:rPr lang="en-US" b="0" dirty="0">
                <a:solidFill>
                  <a:srgbClr val="000000"/>
                </a:solidFill>
                <a:latin typeface="Arial" panose="020B0604020202020204" pitchFamily="34" charset="0"/>
              </a:rPr>
              <a:t>Form 4 / Phase 2 Acceptance</a:t>
            </a:r>
            <a:r>
              <a:rPr lang="en-US" dirty="0">
                <a:solidFill>
                  <a:srgbClr val="000000"/>
                </a:solidFill>
                <a:latin typeface="Arial" panose="020B0604020202020204" pitchFamily="34" charset="0"/>
              </a:rPr>
              <a:t> </a:t>
            </a:r>
            <a:endParaRPr lang="en-US" dirty="0"/>
          </a:p>
        </p:txBody>
      </p:sp>
      <p:sp>
        <p:nvSpPr>
          <p:cNvPr id="5" name="Rectangle 4"/>
          <p:cNvSpPr/>
          <p:nvPr/>
        </p:nvSpPr>
        <p:spPr>
          <a:xfrm>
            <a:off x="318939" y="2459657"/>
            <a:ext cx="8636477" cy="1815882"/>
          </a:xfrm>
          <a:prstGeom prst="rect">
            <a:avLst/>
          </a:prstGeom>
        </p:spPr>
        <p:txBody>
          <a:bodyPr wrap="square">
            <a:spAutoFit/>
          </a:bodyPr>
          <a:lstStyle/>
          <a:p>
            <a:r>
              <a:rPr lang="en-US" dirty="0">
                <a:solidFill>
                  <a:srgbClr val="000000"/>
                </a:solidFill>
                <a:latin typeface="Arial" panose="020B0604020202020204" pitchFamily="34" charset="0"/>
              </a:rPr>
              <a:t>DD FORM 4/Phase 1 Agreements” or “Phase 2 Acceptance” buttons. </a:t>
            </a:r>
            <a:endParaRPr lang="en-US"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r>
              <a:rPr lang="en-US" b="0" dirty="0" smtClean="0">
                <a:solidFill>
                  <a:srgbClr val="000000"/>
                </a:solidFill>
                <a:latin typeface="Arial" panose="020B0604020202020204" pitchFamily="34" charset="0"/>
              </a:rPr>
              <a:t>1. Service </a:t>
            </a:r>
            <a:r>
              <a:rPr lang="en-US" b="0" dirty="0">
                <a:solidFill>
                  <a:srgbClr val="000000"/>
                </a:solidFill>
                <a:latin typeface="Arial" panose="020B0604020202020204" pitchFamily="34" charset="0"/>
              </a:rPr>
              <a:t>Liaison cannot perform DD Form 4/Phase 1 Agreements. Phase 1 must be completed by the MEPS HRA before the applicant can proceed to Phase 2. </a:t>
            </a:r>
            <a:endParaRPr lang="en-US" b="0" dirty="0" smtClean="0">
              <a:solidFill>
                <a:srgbClr val="000000"/>
              </a:solidFill>
              <a:latin typeface="Arial" panose="020B0604020202020204" pitchFamily="34" charset="0"/>
            </a:endParaRPr>
          </a:p>
          <a:p>
            <a:endParaRPr lang="en-US" b="0" dirty="0">
              <a:solidFill>
                <a:srgbClr val="000000"/>
              </a:solidFill>
              <a:latin typeface="Arial" panose="020B0604020202020204" pitchFamily="34" charset="0"/>
            </a:endParaRPr>
          </a:p>
          <a:p>
            <a:r>
              <a:rPr lang="en-US" b="0" dirty="0">
                <a:solidFill>
                  <a:srgbClr val="000000"/>
                </a:solidFill>
                <a:latin typeface="Arial" panose="020B0604020202020204" pitchFamily="34" charset="0"/>
              </a:rPr>
              <a:t>When the Service User selects the DD FORM 4/PHASE 2 ACCEPTANCE button, the e-Security Biometric Verification </a:t>
            </a:r>
            <a:r>
              <a:rPr lang="en-US" b="0" dirty="0" smtClean="0">
                <a:solidFill>
                  <a:srgbClr val="000000"/>
                </a:solidFill>
                <a:latin typeface="Arial" panose="020B0604020202020204" pitchFamily="34" charset="0"/>
              </a:rPr>
              <a:t>Panel </a:t>
            </a:r>
            <a:r>
              <a:rPr lang="en-US" b="0" dirty="0">
                <a:solidFill>
                  <a:srgbClr val="000000"/>
                </a:solidFill>
                <a:latin typeface="Arial" panose="020B0604020202020204" pitchFamily="34" charset="0"/>
              </a:rPr>
              <a:t>will appear. </a:t>
            </a:r>
            <a:endParaRPr lang="en-US" dirty="0"/>
          </a:p>
        </p:txBody>
      </p:sp>
      <p:sp>
        <p:nvSpPr>
          <p:cNvPr id="7" name="TextBox 6"/>
          <p:cNvSpPr txBox="1"/>
          <p:nvPr/>
        </p:nvSpPr>
        <p:spPr>
          <a:xfrm>
            <a:off x="318939" y="4449648"/>
            <a:ext cx="4108681" cy="2062103"/>
          </a:xfrm>
          <a:prstGeom prst="rect">
            <a:avLst/>
          </a:prstGeom>
          <a:noFill/>
        </p:spPr>
        <p:txBody>
          <a:bodyPr wrap="square" rtlCol="0">
            <a:spAutoFit/>
          </a:bodyPr>
          <a:lstStyle/>
          <a:p>
            <a:r>
              <a:rPr lang="en-US" b="0" dirty="0" smtClean="0"/>
              <a:t>2. Have the applicant apply the finger used to capture Biometric Enrollment Highlighted in Red.</a:t>
            </a:r>
          </a:p>
          <a:p>
            <a:endParaRPr lang="en-US" b="0" dirty="0"/>
          </a:p>
          <a:p>
            <a:r>
              <a:rPr lang="en-US" b="0" dirty="0"/>
              <a:t>When the applicant is biometrically identified, the first page of the contract agreement (DD </a:t>
            </a:r>
            <a:r>
              <a:rPr lang="en-US" b="0" dirty="0" smtClean="0"/>
              <a:t>Form 4</a:t>
            </a:r>
            <a:r>
              <a:rPr lang="en-US" b="0" dirty="0"/>
              <a:t>) displays on the applicant and user screens. </a:t>
            </a:r>
          </a:p>
        </p:txBody>
      </p:sp>
      <p:pic>
        <p:nvPicPr>
          <p:cNvPr id="10" name="Picture 9"/>
          <p:cNvPicPr/>
          <p:nvPr/>
        </p:nvPicPr>
        <p:blipFill rotWithShape="1">
          <a:blip r:embed="rId4"/>
          <a:srcRect l="78312" t="62287" r="11966" b="19103"/>
          <a:stretch/>
        </p:blipFill>
        <p:spPr bwMode="auto">
          <a:xfrm>
            <a:off x="5007291" y="4449648"/>
            <a:ext cx="3317967" cy="1933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8258152"/>
      </p:ext>
    </p:extLst>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2</a:t>
            </a:r>
            <a:endParaRPr lang="en-US" dirty="0"/>
          </a:p>
        </p:txBody>
      </p:sp>
      <p:pic>
        <p:nvPicPr>
          <p:cNvPr id="3" name="Picture 2"/>
          <p:cNvPicPr>
            <a:picLocks noChangeAspect="1"/>
          </p:cNvPicPr>
          <p:nvPr/>
        </p:nvPicPr>
        <p:blipFill rotWithShape="1">
          <a:blip r:embed="rId3"/>
          <a:srcRect l="18286" t="35185" r="68476" b="26550"/>
          <a:stretch/>
        </p:blipFill>
        <p:spPr>
          <a:xfrm>
            <a:off x="4647373" y="1419498"/>
            <a:ext cx="4370620" cy="3466012"/>
          </a:xfrm>
          <a:prstGeom prst="rect">
            <a:avLst/>
          </a:prstGeom>
        </p:spPr>
      </p:pic>
      <p:sp>
        <p:nvSpPr>
          <p:cNvPr id="4" name="Rectangle 3"/>
          <p:cNvSpPr/>
          <p:nvPr/>
        </p:nvSpPr>
        <p:spPr>
          <a:xfrm>
            <a:off x="396104" y="1524000"/>
            <a:ext cx="3734536" cy="3108543"/>
          </a:xfrm>
          <a:prstGeom prst="rect">
            <a:avLst/>
          </a:prstGeom>
        </p:spPr>
        <p:txBody>
          <a:bodyPr wrap="square">
            <a:spAutoFit/>
          </a:bodyPr>
          <a:lstStyle/>
          <a:p>
            <a:r>
              <a:rPr lang="en-US" sz="1400" b="0" dirty="0" smtClean="0">
                <a:solidFill>
                  <a:srgbClr val="000000"/>
                </a:solidFill>
                <a:latin typeface="Arial" panose="020B0604020202020204" pitchFamily="34" charset="0"/>
              </a:rPr>
              <a:t>3. The </a:t>
            </a:r>
            <a:r>
              <a:rPr lang="en-US" sz="1400" b="0" dirty="0">
                <a:solidFill>
                  <a:srgbClr val="000000"/>
                </a:solidFill>
                <a:latin typeface="Arial" panose="020B0604020202020204" pitchFamily="34" charset="0"/>
              </a:rPr>
              <a:t>user must select the “Initial Current Page” button which will allow the applicant to biometrically initial each page to indicate they have read the page. </a:t>
            </a:r>
            <a:endParaRPr lang="en-US" sz="1400" b="0" dirty="0" smtClean="0">
              <a:solidFill>
                <a:srgbClr val="000000"/>
              </a:solidFill>
              <a:latin typeface="Arial" panose="020B0604020202020204" pitchFamily="34" charset="0"/>
            </a:endParaRPr>
          </a:p>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As each page is reviewed, the </a:t>
            </a:r>
            <a:r>
              <a:rPr lang="en-US" sz="1400" b="0" dirty="0" smtClean="0">
                <a:solidFill>
                  <a:srgbClr val="000000"/>
                </a:solidFill>
                <a:latin typeface="Arial" panose="020B0604020202020204" pitchFamily="34" charset="0"/>
              </a:rPr>
              <a:t>SL/GC </a:t>
            </a:r>
            <a:r>
              <a:rPr lang="en-US" sz="1400" b="0" dirty="0">
                <a:solidFill>
                  <a:srgbClr val="000000"/>
                </a:solidFill>
                <a:latin typeface="Arial" panose="020B0604020202020204" pitchFamily="34" charset="0"/>
              </a:rPr>
              <a:t>selects “Initial Current Page” in the DD FORM 4 Control Panel. This action brings up the biometric capture window on the applicant screen. </a:t>
            </a:r>
            <a:endParaRPr lang="en-US" sz="1400" b="0" dirty="0" smtClean="0">
              <a:solidFill>
                <a:srgbClr val="000000"/>
              </a:solidFill>
              <a:latin typeface="Arial" panose="020B0604020202020204" pitchFamily="34" charset="0"/>
            </a:endParaRPr>
          </a:p>
          <a:p>
            <a:endParaRPr lang="en-US" sz="1400" b="0" dirty="0">
              <a:solidFill>
                <a:srgbClr val="000000"/>
              </a:solidFill>
              <a:latin typeface="Arial" panose="020B0604020202020204" pitchFamily="34" charset="0"/>
            </a:endParaRPr>
          </a:p>
          <a:p>
            <a:r>
              <a:rPr lang="en-US" sz="1400" b="0" dirty="0"/>
              <a:t>After all pages are reviewed, the </a:t>
            </a:r>
            <a:r>
              <a:rPr lang="en-US" sz="1400" b="0" dirty="0" smtClean="0"/>
              <a:t>SL/GC </a:t>
            </a:r>
            <a:r>
              <a:rPr lang="en-US" sz="1400" b="0" dirty="0"/>
              <a:t>selects “Accept” to allow the applicant to biometrically sign their contract. </a:t>
            </a:r>
            <a:endParaRPr lang="en-US" sz="1400" dirty="0"/>
          </a:p>
        </p:txBody>
      </p:sp>
      <p:sp>
        <p:nvSpPr>
          <p:cNvPr id="5" name="Rectangle 4"/>
          <p:cNvSpPr/>
          <p:nvPr/>
        </p:nvSpPr>
        <p:spPr>
          <a:xfrm>
            <a:off x="319904" y="5139958"/>
            <a:ext cx="8512628" cy="1169551"/>
          </a:xfrm>
          <a:prstGeom prst="rect">
            <a:avLst/>
          </a:prstGeom>
        </p:spPr>
        <p:txBody>
          <a:bodyPr wrap="square">
            <a:spAutoFit/>
          </a:bodyPr>
          <a:lstStyle/>
          <a:p>
            <a:r>
              <a:rPr lang="en-US" sz="1400" b="0" dirty="0" smtClean="0">
                <a:solidFill>
                  <a:srgbClr val="000000"/>
                </a:solidFill>
                <a:latin typeface="Arial" panose="020B0604020202020204" pitchFamily="34" charset="0"/>
              </a:rPr>
              <a:t>4. Once </a:t>
            </a:r>
            <a:r>
              <a:rPr lang="en-US" sz="1400" b="0" dirty="0">
                <a:solidFill>
                  <a:srgbClr val="000000"/>
                </a:solidFill>
                <a:latin typeface="Arial" panose="020B0604020202020204" pitchFamily="34" charset="0"/>
              </a:rPr>
              <a:t>signed, the applicant’s fingerprint image displays in </a:t>
            </a:r>
            <a:r>
              <a:rPr lang="en-US" sz="1400" b="0" dirty="0" smtClean="0">
                <a:solidFill>
                  <a:srgbClr val="000000"/>
                </a:solidFill>
                <a:latin typeface="Arial" panose="020B0604020202020204" pitchFamily="34" charset="0"/>
              </a:rPr>
              <a:t>Block </a:t>
            </a:r>
            <a:r>
              <a:rPr lang="en-US" sz="1400" b="0" dirty="0">
                <a:solidFill>
                  <a:srgbClr val="000000"/>
                </a:solidFill>
                <a:latin typeface="Arial" panose="020B0604020202020204" pitchFamily="34" charset="0"/>
              </a:rPr>
              <a:t>13B. </a:t>
            </a:r>
            <a:r>
              <a:rPr lang="en-US" sz="1400" b="0" dirty="0" smtClean="0">
                <a:solidFill>
                  <a:srgbClr val="000000"/>
                </a:solidFill>
                <a:latin typeface="Arial" panose="020B0604020202020204" pitchFamily="34" charset="0"/>
              </a:rPr>
              <a:t> Once </a:t>
            </a:r>
            <a:r>
              <a:rPr lang="en-US" sz="1400" b="0" dirty="0">
                <a:solidFill>
                  <a:srgbClr val="000000"/>
                </a:solidFill>
                <a:latin typeface="Arial" panose="020B0604020202020204" pitchFamily="34" charset="0"/>
              </a:rPr>
              <a:t>the applicant has biometrically signed all pages, the </a:t>
            </a:r>
            <a:r>
              <a:rPr lang="en-US" sz="1400" b="0" dirty="0" smtClean="0">
                <a:solidFill>
                  <a:srgbClr val="000000"/>
                </a:solidFill>
                <a:latin typeface="Arial" panose="020B0604020202020204" pitchFamily="34" charset="0"/>
              </a:rPr>
              <a:t>SL/GC </a:t>
            </a:r>
            <a:r>
              <a:rPr lang="en-US" sz="1400" b="0" dirty="0">
                <a:solidFill>
                  <a:srgbClr val="000000"/>
                </a:solidFill>
                <a:latin typeface="Arial" panose="020B0604020202020204" pitchFamily="34" charset="0"/>
              </a:rPr>
              <a:t>is prompted to provide their fingerprint to biometrically sign the applicant’s contract. When the </a:t>
            </a:r>
            <a:r>
              <a:rPr lang="en-US" sz="1400" b="0" dirty="0" smtClean="0">
                <a:solidFill>
                  <a:srgbClr val="000000"/>
                </a:solidFill>
                <a:latin typeface="Arial" panose="020B0604020202020204" pitchFamily="34" charset="0"/>
              </a:rPr>
              <a:t>SL/GC </a:t>
            </a:r>
            <a:r>
              <a:rPr lang="en-US" sz="1400" b="0" dirty="0">
                <a:solidFill>
                  <a:srgbClr val="000000"/>
                </a:solidFill>
                <a:latin typeface="Arial" panose="020B0604020202020204" pitchFamily="34" charset="0"/>
              </a:rPr>
              <a:t>provides their fingerprint, the fingerprint image displays in Block 14. </a:t>
            </a:r>
            <a:endParaRPr lang="en-US" sz="1400" b="0" dirty="0" smtClean="0">
              <a:solidFill>
                <a:srgbClr val="000000"/>
              </a:solidFill>
              <a:latin typeface="Arial" panose="020B0604020202020204" pitchFamily="34" charset="0"/>
            </a:endParaRPr>
          </a:p>
          <a:p>
            <a:endParaRPr lang="en-US" sz="1400" b="0" dirty="0">
              <a:solidFill>
                <a:srgbClr val="000000"/>
              </a:solidFill>
              <a:latin typeface="Arial" panose="020B0604020202020204" pitchFamily="34" charset="0"/>
            </a:endParaRPr>
          </a:p>
          <a:p>
            <a:r>
              <a:rPr lang="en-US" sz="1400" b="0" dirty="0">
                <a:solidFill>
                  <a:srgbClr val="000000"/>
                </a:solidFill>
                <a:latin typeface="Arial" panose="020B0604020202020204" pitchFamily="34" charset="0"/>
              </a:rPr>
              <a:t>The </a:t>
            </a:r>
            <a:r>
              <a:rPr lang="en-US" sz="1400" b="0" dirty="0" smtClean="0">
                <a:solidFill>
                  <a:srgbClr val="000000"/>
                </a:solidFill>
                <a:latin typeface="Arial" panose="020B0604020202020204" pitchFamily="34" charset="0"/>
              </a:rPr>
              <a:t>SL/GC </a:t>
            </a:r>
            <a:r>
              <a:rPr lang="en-US" sz="1400" b="0" dirty="0">
                <a:solidFill>
                  <a:srgbClr val="000000"/>
                </a:solidFill>
                <a:latin typeface="Arial" panose="020B0604020202020204" pitchFamily="34" charset="0"/>
              </a:rPr>
              <a:t>clicks ”Close” to complete and exit Phase 2. </a:t>
            </a:r>
            <a:endParaRPr lang="en-US" sz="1400" dirty="0"/>
          </a:p>
        </p:txBody>
      </p:sp>
    </p:spTree>
    <p:extLst>
      <p:ext uri="{BB962C8B-B14F-4D97-AF65-F5344CB8AC3E}">
        <p14:creationId xmlns:p14="http://schemas.microsoft.com/office/powerpoint/2010/main" val="3665911478"/>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765" y="140760"/>
            <a:ext cx="8125097" cy="652462"/>
          </a:xfrm>
        </p:spPr>
        <p:txBody>
          <a:bodyPr/>
          <a:lstStyle/>
          <a:p>
            <a:r>
              <a:rPr lang="en-US" sz="3200" dirty="0" smtClean="0"/>
              <a:t>DD Form 4/3, Enlistment/Reenlistment Document; OC02</a:t>
            </a:r>
            <a:endParaRPr lang="en-US" sz="3200" dirty="0"/>
          </a:p>
        </p:txBody>
      </p:sp>
      <p:sp>
        <p:nvSpPr>
          <p:cNvPr id="3" name="Rectangle 2"/>
          <p:cNvSpPr/>
          <p:nvPr/>
        </p:nvSpPr>
        <p:spPr>
          <a:xfrm>
            <a:off x="352696" y="4102076"/>
            <a:ext cx="3043645" cy="1815882"/>
          </a:xfrm>
          <a:prstGeom prst="rect">
            <a:avLst/>
          </a:prstGeom>
        </p:spPr>
        <p:txBody>
          <a:bodyPr wrap="square">
            <a:spAutoFit/>
          </a:bodyPr>
          <a:lstStyle/>
          <a:p>
            <a:r>
              <a:rPr lang="en-US" b="0" dirty="0">
                <a:solidFill>
                  <a:srgbClr val="000000"/>
                </a:solidFill>
                <a:latin typeface="Arial" panose="020B0604020202020204" pitchFamily="34" charset="0"/>
              </a:rPr>
              <a:t>The OC02 DD FORM 4/3 screen is used to review and update contract information for DD Form 1966 page 3. If the applicant record exists, it will be displayed from the local MEPS or retrieved from Host CRDB. </a:t>
            </a:r>
            <a:endParaRPr lang="en-US" dirty="0"/>
          </a:p>
        </p:txBody>
      </p:sp>
      <p:pic>
        <p:nvPicPr>
          <p:cNvPr id="4" name="Picture 3"/>
          <p:cNvPicPr>
            <a:picLocks noChangeAspect="1"/>
          </p:cNvPicPr>
          <p:nvPr/>
        </p:nvPicPr>
        <p:blipFill rotWithShape="1">
          <a:blip r:embed="rId3"/>
          <a:srcRect l="12286" t="17577" r="60381" b="52126"/>
          <a:stretch/>
        </p:blipFill>
        <p:spPr>
          <a:xfrm>
            <a:off x="3670243" y="1672046"/>
            <a:ext cx="5195488" cy="1532793"/>
          </a:xfrm>
          <a:prstGeom prst="rect">
            <a:avLst/>
          </a:prstGeom>
        </p:spPr>
      </p:pic>
      <p:pic>
        <p:nvPicPr>
          <p:cNvPr id="6" name="Picture 5"/>
          <p:cNvPicPr>
            <a:picLocks noChangeAspect="1"/>
          </p:cNvPicPr>
          <p:nvPr/>
        </p:nvPicPr>
        <p:blipFill rotWithShape="1">
          <a:blip r:embed="rId4"/>
          <a:srcRect l="17048" t="48392" r="66476" b="37386"/>
          <a:stretch/>
        </p:blipFill>
        <p:spPr>
          <a:xfrm>
            <a:off x="3739912" y="4409894"/>
            <a:ext cx="5201298" cy="1410790"/>
          </a:xfrm>
          <a:prstGeom prst="rect">
            <a:avLst/>
          </a:prstGeom>
        </p:spPr>
      </p:pic>
      <p:sp>
        <p:nvSpPr>
          <p:cNvPr id="7" name="Rectangle 6"/>
          <p:cNvSpPr/>
          <p:nvPr/>
        </p:nvSpPr>
        <p:spPr>
          <a:xfrm>
            <a:off x="352697" y="1672046"/>
            <a:ext cx="3043645" cy="830997"/>
          </a:xfrm>
          <a:prstGeom prst="rect">
            <a:avLst/>
          </a:prstGeom>
        </p:spPr>
        <p:txBody>
          <a:bodyPr wrap="square">
            <a:spAutoFit/>
          </a:bodyPr>
          <a:lstStyle/>
          <a:p>
            <a:r>
              <a:rPr lang="en-US" b="0" dirty="0">
                <a:solidFill>
                  <a:srgbClr val="000000"/>
                </a:solidFill>
                <a:latin typeface="Arial" panose="020B0604020202020204" pitchFamily="34" charset="0"/>
              </a:rPr>
              <a:t>Selecting tabs from </a:t>
            </a:r>
            <a:r>
              <a:rPr lang="en-US" b="0" dirty="0" smtClean="0">
                <a:solidFill>
                  <a:srgbClr val="000000"/>
                </a:solidFill>
                <a:latin typeface="Arial" panose="020B0604020202020204" pitchFamily="34" charset="0"/>
              </a:rPr>
              <a:t>Main Menu </a:t>
            </a:r>
            <a:r>
              <a:rPr lang="en-US" b="0" dirty="0">
                <a:solidFill>
                  <a:srgbClr val="000000"/>
                </a:solidFill>
                <a:latin typeface="Arial" panose="020B0604020202020204" pitchFamily="34" charset="0"/>
              </a:rPr>
              <a:t>toolbar with their menu </a:t>
            </a:r>
            <a:r>
              <a:rPr lang="en-US" b="0" dirty="0" smtClean="0">
                <a:solidFill>
                  <a:srgbClr val="000000"/>
                </a:solidFill>
                <a:latin typeface="Arial" panose="020B0604020202020204" pitchFamily="34" charset="0"/>
              </a:rPr>
              <a:t>expansions.</a:t>
            </a:r>
            <a:endParaRPr lang="en-US" dirty="0"/>
          </a:p>
        </p:txBody>
      </p:sp>
    </p:spTree>
    <p:extLst>
      <p:ext uri="{BB962C8B-B14F-4D97-AF65-F5344CB8AC3E}">
        <p14:creationId xmlns:p14="http://schemas.microsoft.com/office/powerpoint/2010/main" val="3386027185"/>
      </p:ext>
    </p:extLst>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0" y="1234440"/>
            <a:ext cx="9144000" cy="4389120"/>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pic>
        <p:nvPicPr>
          <p:cNvPr id="7" name="Picture 5" descr="MEPCOM 4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749" y="5137096"/>
            <a:ext cx="1445622" cy="14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1885" y="3075057"/>
            <a:ext cx="4745786"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Travel Processing</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9545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0" y="1282944"/>
            <a:ext cx="9144000" cy="4389120"/>
          </a:xfrm>
          <a:prstGeom prst="rect">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pic>
        <p:nvPicPr>
          <p:cNvPr id="7" name="Picture 5" descr="MEPCOM 4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7749" y="5137096"/>
            <a:ext cx="1445622" cy="14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32064" y="1810279"/>
            <a:ext cx="7138493"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rPr>
              <a:t>Applicant Record Data Entry</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061613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064062" y="333722"/>
            <a:ext cx="3053849" cy="584775"/>
          </a:xfrm>
          <a:prstGeom prst="rect">
            <a:avLst/>
          </a:prstGeom>
          <a:noFill/>
          <a:ln w="9525">
            <a:noFill/>
            <a:miter lim="800000"/>
            <a:headEnd/>
            <a:tailEnd/>
          </a:ln>
        </p:spPr>
        <p:txBody>
          <a:bodyPr wrap="none">
            <a:spAutoFit/>
          </a:bodyPr>
          <a:lstStyle/>
          <a:p>
            <a:r>
              <a:rPr lang="en-US" sz="3200" dirty="0" smtClean="0"/>
              <a:t>Enlistee Travel</a:t>
            </a:r>
            <a:endParaRPr lang="en-US" sz="3200" dirty="0"/>
          </a:p>
        </p:txBody>
      </p:sp>
      <p:sp>
        <p:nvSpPr>
          <p:cNvPr id="6147" name="TextBox 4"/>
          <p:cNvSpPr txBox="1">
            <a:spLocks noChangeArrowheads="1"/>
          </p:cNvSpPr>
          <p:nvPr/>
        </p:nvSpPr>
        <p:spPr bwMode="auto">
          <a:xfrm>
            <a:off x="441889" y="1507858"/>
            <a:ext cx="7958627" cy="3077766"/>
          </a:xfrm>
          <a:prstGeom prst="rect">
            <a:avLst/>
          </a:prstGeom>
          <a:noFill/>
          <a:ln w="9525">
            <a:noFill/>
            <a:miter lim="800000"/>
            <a:headEnd/>
            <a:tailEnd/>
          </a:ln>
        </p:spPr>
        <p:txBody>
          <a:bodyPr wrap="square">
            <a:spAutoFit/>
          </a:bodyPr>
          <a:lstStyle/>
          <a:p>
            <a:r>
              <a:rPr lang="en-US" sz="2000" dirty="0" smtClean="0"/>
              <a:t>Recruiting Services:</a:t>
            </a:r>
          </a:p>
          <a:p>
            <a:endParaRPr lang="en-US" sz="2000" dirty="0" smtClean="0"/>
          </a:p>
          <a:p>
            <a:pPr>
              <a:buFont typeface="Wingdings" pitchFamily="2" charset="2"/>
              <a:buChar char="§"/>
            </a:pPr>
            <a:r>
              <a:rPr lang="en-US" sz="1800" b="0" dirty="0"/>
              <a:t>Responsibility for </a:t>
            </a:r>
            <a:r>
              <a:rPr lang="en-US" sz="1800" b="0" dirty="0" smtClean="0"/>
              <a:t>the recruits rests </a:t>
            </a:r>
            <a:r>
              <a:rPr lang="en-US" sz="1800" b="0" dirty="0"/>
              <a:t>with the sponsoring Service and not the MEPS. </a:t>
            </a:r>
            <a:endParaRPr lang="en-US" sz="1800" b="0" dirty="0" smtClean="0"/>
          </a:p>
          <a:p>
            <a:endParaRPr lang="en-US" sz="1800" b="0" dirty="0" smtClean="0"/>
          </a:p>
          <a:p>
            <a:pPr>
              <a:buFont typeface="Wingdings" pitchFamily="2" charset="2"/>
              <a:buChar char="§"/>
            </a:pPr>
            <a:r>
              <a:rPr lang="en-US" sz="1800" b="0" dirty="0"/>
              <a:t>The MEPS will provide transportation, meals, and lodging, but each Service is responsible for monitoring enlistees’ behavior during a </a:t>
            </a:r>
            <a:r>
              <a:rPr lang="en-US" sz="1800" b="0" dirty="0" smtClean="0"/>
              <a:t>holdover </a:t>
            </a:r>
            <a:r>
              <a:rPr lang="en-US" sz="1800" b="0" dirty="0"/>
              <a:t>situation and ensuring the </a:t>
            </a:r>
            <a:r>
              <a:rPr lang="en-US" sz="1800" b="0" dirty="0" smtClean="0"/>
              <a:t>enlistee returns </a:t>
            </a:r>
            <a:r>
              <a:rPr lang="en-US" sz="1800" b="0" dirty="0"/>
              <a:t>to the MEPS for </a:t>
            </a:r>
            <a:r>
              <a:rPr lang="en-US" sz="1800" b="0" dirty="0" smtClean="0"/>
              <a:t>travel </a:t>
            </a:r>
            <a:r>
              <a:rPr lang="en-US" sz="1800" b="0" dirty="0"/>
              <a:t>when weather conditions permit. </a:t>
            </a:r>
          </a:p>
          <a:p>
            <a:pPr lvl="2"/>
            <a:endParaRPr lang="en-US" sz="2800" b="0" dirty="0"/>
          </a:p>
        </p:txBody>
      </p:sp>
    </p:spTree>
    <p:extLst>
      <p:ext uri="{BB962C8B-B14F-4D97-AF65-F5344CB8AC3E}">
        <p14:creationId xmlns:p14="http://schemas.microsoft.com/office/powerpoint/2010/main" val="267883624"/>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602594" y="262470"/>
            <a:ext cx="6244017" cy="584775"/>
          </a:xfrm>
          <a:prstGeom prst="rect">
            <a:avLst/>
          </a:prstGeom>
          <a:noFill/>
          <a:ln w="9525">
            <a:noFill/>
            <a:miter lim="800000"/>
            <a:headEnd/>
            <a:tailEnd/>
          </a:ln>
        </p:spPr>
        <p:txBody>
          <a:bodyPr wrap="none">
            <a:spAutoFit/>
          </a:bodyPr>
          <a:lstStyle/>
          <a:p>
            <a:r>
              <a:rPr lang="en-US" sz="3200" dirty="0" smtClean="0"/>
              <a:t>Hometown/Non-MEPS Shipper</a:t>
            </a:r>
            <a:endParaRPr lang="en-US" sz="3200" dirty="0"/>
          </a:p>
        </p:txBody>
      </p:sp>
      <p:sp>
        <p:nvSpPr>
          <p:cNvPr id="6147" name="TextBox 4"/>
          <p:cNvSpPr txBox="1">
            <a:spLocks noChangeArrowheads="1"/>
          </p:cNvSpPr>
          <p:nvPr/>
        </p:nvSpPr>
        <p:spPr bwMode="auto">
          <a:xfrm>
            <a:off x="723900" y="1422400"/>
            <a:ext cx="7633887" cy="5078313"/>
          </a:xfrm>
          <a:prstGeom prst="rect">
            <a:avLst/>
          </a:prstGeom>
          <a:noFill/>
          <a:ln w="9525">
            <a:noFill/>
            <a:miter lim="800000"/>
            <a:headEnd/>
            <a:tailEnd/>
          </a:ln>
        </p:spPr>
        <p:txBody>
          <a:bodyPr wrap="square">
            <a:spAutoFit/>
          </a:bodyPr>
          <a:lstStyle/>
          <a:p>
            <a:pPr marL="571500" indent="-571500">
              <a:buFont typeface="Wingdings" panose="05000000000000000000" pitchFamily="2" charset="2"/>
              <a:buChar char="§"/>
            </a:pPr>
            <a:r>
              <a:rPr lang="en-US" sz="1800" dirty="0" smtClean="0">
                <a:latin typeface="Calibri" panose="020F0502020204030204" pitchFamily="34" charset="0"/>
                <a:cs typeface="Calibri" panose="020F0502020204030204" pitchFamily="34" charset="0"/>
              </a:rPr>
              <a:t>Service/component </a:t>
            </a:r>
            <a:r>
              <a:rPr lang="en-US" sz="1800" dirty="0">
                <a:latin typeface="Calibri" panose="020F0502020204030204" pitchFamily="34" charset="0"/>
                <a:cs typeface="Calibri" panose="020F0502020204030204" pitchFamily="34" charset="0"/>
              </a:rPr>
              <a:t>specific requirements</a:t>
            </a:r>
            <a:endParaRPr lang="en-US" sz="1800" dirty="0" smtClean="0">
              <a:latin typeface="Calibri" panose="020F0502020204030204" pitchFamily="34" charset="0"/>
              <a:cs typeface="Calibri" panose="020F0502020204030204" pitchFamily="34" charset="0"/>
            </a:endParaRPr>
          </a:p>
          <a:p>
            <a:pPr marL="571500" indent="-571500">
              <a:buFont typeface="Wingdings" panose="05000000000000000000" pitchFamily="2" charset="2"/>
              <a:buChar char="§"/>
            </a:pPr>
            <a:endParaRPr lang="en-US" sz="1800" b="0" dirty="0">
              <a:latin typeface="Calibri" panose="020F0502020204030204" pitchFamily="34" charset="0"/>
              <a:cs typeface="Calibri" panose="020F0502020204030204" pitchFamily="34" charset="0"/>
            </a:endParaRPr>
          </a:p>
          <a:p>
            <a:pPr marL="571500" indent="-571500">
              <a:buFont typeface="Wingdings" panose="05000000000000000000" pitchFamily="2" charset="2"/>
              <a:buChar char="§"/>
            </a:pPr>
            <a:r>
              <a:rPr lang="en-US" sz="1800" b="0" dirty="0">
                <a:latin typeface="Calibri" panose="020F0502020204030204" pitchFamily="34" charset="0"/>
                <a:cs typeface="Calibri" panose="020F0502020204030204" pitchFamily="34" charset="0"/>
              </a:rPr>
              <a:t>Services will identify HTS/DS shippers by using the Processing Type “S” </a:t>
            </a:r>
            <a:endParaRPr lang="en-US" sz="1800" b="0" dirty="0" smtClean="0">
              <a:latin typeface="Calibri" panose="020F0502020204030204" pitchFamily="34" charset="0"/>
              <a:cs typeface="Calibri" panose="020F0502020204030204" pitchFamily="34" charset="0"/>
            </a:endParaRPr>
          </a:p>
          <a:p>
            <a:pPr marL="571500" indent="-571500">
              <a:buFont typeface="Wingdings" panose="05000000000000000000" pitchFamily="2" charset="2"/>
              <a:buChar char="§"/>
            </a:pPr>
            <a:endParaRPr lang="en-US" sz="1800" b="0" dirty="0" smtClean="0">
              <a:latin typeface="Calibri" panose="020F0502020204030204" pitchFamily="34" charset="0"/>
              <a:cs typeface="Calibri" panose="020F0502020204030204" pitchFamily="34" charset="0"/>
            </a:endParaRPr>
          </a:p>
          <a:p>
            <a:pPr marL="571500" indent="-571500">
              <a:buFont typeface="Wingdings" panose="05000000000000000000" pitchFamily="2" charset="2"/>
              <a:buChar char="§"/>
            </a:pPr>
            <a:r>
              <a:rPr lang="en-US" sz="1800" b="0" dirty="0">
                <a:latin typeface="Calibri" panose="020F0502020204030204" pitchFamily="34" charset="0"/>
                <a:cs typeface="Calibri" panose="020F0502020204030204" pitchFamily="34" charset="0"/>
              </a:rPr>
              <a:t>U.S. Army (Regular, Reserve, and National Guard) will not return HTS/DS packets to the MEPS for the shipper’s </a:t>
            </a:r>
            <a:r>
              <a:rPr lang="en-US" sz="1800" b="0" dirty="0" smtClean="0">
                <a:latin typeface="Calibri" panose="020F0502020204030204" pitchFamily="34" charset="0"/>
                <a:cs typeface="Calibri" panose="020F0502020204030204" pitchFamily="34" charset="0"/>
              </a:rPr>
              <a:t>QRP</a:t>
            </a:r>
          </a:p>
          <a:p>
            <a:pPr marL="571500" indent="-571500">
              <a:buFont typeface="Wingdings" panose="05000000000000000000" pitchFamily="2" charset="2"/>
              <a:buChar char="§"/>
            </a:pPr>
            <a:endParaRPr lang="en-US" sz="1800" b="0" dirty="0">
              <a:latin typeface="Calibri" panose="020F0502020204030204" pitchFamily="34" charset="0"/>
              <a:cs typeface="Calibri" panose="020F0502020204030204" pitchFamily="34" charset="0"/>
            </a:endParaRPr>
          </a:p>
          <a:p>
            <a:pPr marL="571500" indent="-571500">
              <a:buFont typeface="Wingdings" panose="05000000000000000000" pitchFamily="2" charset="2"/>
              <a:buChar char="§"/>
            </a:pPr>
            <a:r>
              <a:rPr lang="en-US" sz="1800" b="0" dirty="0" smtClean="0">
                <a:latin typeface="Calibri" panose="020F0502020204030204" pitchFamily="34" charset="0"/>
                <a:cs typeface="Calibri" panose="020F0502020204030204" pitchFamily="34" charset="0"/>
              </a:rPr>
              <a:t>U.S</a:t>
            </a:r>
            <a:r>
              <a:rPr lang="en-US" sz="1800" b="0" dirty="0">
                <a:latin typeface="Calibri" panose="020F0502020204030204" pitchFamily="34" charset="0"/>
                <a:cs typeface="Calibri" panose="020F0502020204030204" pitchFamily="34" charset="0"/>
              </a:rPr>
              <a:t>. Navy (Regular and Reserve) and U.S. Air Force Regular:  NET </a:t>
            </a:r>
            <a:r>
              <a:rPr lang="en-US" sz="1800" b="0" dirty="0" smtClean="0">
                <a:latin typeface="Calibri" panose="020F0502020204030204" pitchFamily="34" charset="0"/>
                <a:cs typeface="Calibri" panose="020F0502020204030204" pitchFamily="34" charset="0"/>
              </a:rPr>
              <a:t>10 </a:t>
            </a:r>
            <a:r>
              <a:rPr lang="en-US" sz="1800" b="0" dirty="0">
                <a:latin typeface="Calibri" panose="020F0502020204030204" pitchFamily="34" charset="0"/>
                <a:cs typeface="Calibri" panose="020F0502020204030204" pitchFamily="34" charset="0"/>
              </a:rPr>
              <a:t>and NLT </a:t>
            </a:r>
            <a:r>
              <a:rPr lang="en-US" sz="1800" b="0" dirty="0" smtClean="0">
                <a:latin typeface="Calibri" panose="020F0502020204030204" pitchFamily="34" charset="0"/>
                <a:cs typeface="Calibri" panose="020F0502020204030204" pitchFamily="34" charset="0"/>
              </a:rPr>
              <a:t>5 </a:t>
            </a:r>
            <a:r>
              <a:rPr lang="en-US" sz="1800" b="0" dirty="0">
                <a:latin typeface="Calibri" panose="020F0502020204030204" pitchFamily="34" charset="0"/>
                <a:cs typeface="Calibri" panose="020F0502020204030204" pitchFamily="34" charset="0"/>
              </a:rPr>
              <a:t>processing days prior to shipping, the SL/GC will provide the MEPS all required copies of the HTS/DS shipper’s enlistment packets assembled IAW the Recruiting Services respective Packet </a:t>
            </a:r>
            <a:r>
              <a:rPr lang="en-US" sz="1800" b="0" dirty="0" smtClean="0">
                <a:latin typeface="Calibri" panose="020F0502020204030204" pitchFamily="34" charset="0"/>
                <a:cs typeface="Calibri" panose="020F0502020204030204" pitchFamily="34" charset="0"/>
              </a:rPr>
              <a:t>Breakdown.</a:t>
            </a:r>
          </a:p>
          <a:p>
            <a:pPr marL="571500" indent="-571500">
              <a:buFont typeface="Wingdings" panose="05000000000000000000" pitchFamily="2" charset="2"/>
              <a:buChar char="§"/>
            </a:pPr>
            <a:endParaRPr lang="en-US" sz="1800" b="0" dirty="0">
              <a:latin typeface="Calibri" panose="020F0502020204030204" pitchFamily="34" charset="0"/>
              <a:cs typeface="Calibri" panose="020F0502020204030204" pitchFamily="34" charset="0"/>
            </a:endParaRPr>
          </a:p>
          <a:p>
            <a:pPr marL="571500" indent="-571500">
              <a:buFont typeface="Wingdings" panose="05000000000000000000" pitchFamily="2" charset="2"/>
              <a:buChar char="§"/>
            </a:pPr>
            <a:r>
              <a:rPr lang="en-US" sz="1800" b="0" dirty="0">
                <a:latin typeface="Calibri" panose="020F0502020204030204" pitchFamily="34" charset="0"/>
                <a:cs typeface="Calibri" panose="020F0502020204030204" pitchFamily="34" charset="0"/>
              </a:rPr>
              <a:t>U.S. Army Regular, U.S. Navy (Regular and Reserve), and U.S. Air Force Regular: An encrypted digital copy of DD Form 1966/1 (Record of Military Processing – Armed Forces of the United States) with the completed accession data must be forwarded by the SL/GC to the HTS/DS supporting MEPS processing section NLT 1200 local MEPS time on the day of shipping.  </a:t>
            </a:r>
          </a:p>
        </p:txBody>
      </p:sp>
    </p:spTree>
    <p:extLst>
      <p:ext uri="{BB962C8B-B14F-4D97-AF65-F5344CB8AC3E}">
        <p14:creationId xmlns:p14="http://schemas.microsoft.com/office/powerpoint/2010/main" val="4125787203"/>
      </p:ext>
    </p:extLst>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555438" y="279400"/>
            <a:ext cx="2053767" cy="584775"/>
          </a:xfrm>
          <a:prstGeom prst="rect">
            <a:avLst/>
          </a:prstGeom>
          <a:noFill/>
          <a:ln w="9525">
            <a:noFill/>
            <a:miter lim="800000"/>
            <a:headEnd/>
            <a:tailEnd/>
          </a:ln>
        </p:spPr>
        <p:txBody>
          <a:bodyPr wrap="none">
            <a:spAutoFit/>
          </a:bodyPr>
          <a:lstStyle/>
          <a:p>
            <a:pPr algn="ctr"/>
            <a:r>
              <a:rPr lang="en-US" sz="3200" dirty="0" smtClean="0"/>
              <a:t>CLOSING</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64" y="1986594"/>
            <a:ext cx="4010585" cy="35914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086" y="4635245"/>
            <a:ext cx="3800613" cy="7031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0750" y="2309842"/>
            <a:ext cx="2481287" cy="2499577"/>
          </a:xfrm>
          <a:prstGeom prst="rect">
            <a:avLst/>
          </a:prstGeom>
        </p:spPr>
      </p:pic>
    </p:spTree>
    <p:extLst>
      <p:ext uri="{BB962C8B-B14F-4D97-AF65-F5344CB8AC3E}">
        <p14:creationId xmlns:p14="http://schemas.microsoft.com/office/powerpoint/2010/main" val="3474195317"/>
      </p:ext>
    </p:extLst>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508956" y="279400"/>
            <a:ext cx="2146742" cy="584775"/>
          </a:xfrm>
          <a:prstGeom prst="rect">
            <a:avLst/>
          </a:prstGeom>
          <a:noFill/>
          <a:ln w="9525">
            <a:noFill/>
            <a:miter lim="800000"/>
            <a:headEnd/>
            <a:tailEnd/>
          </a:ln>
        </p:spPr>
        <p:txBody>
          <a:bodyPr wrap="none">
            <a:spAutoFit/>
          </a:bodyPr>
          <a:lstStyle/>
          <a:p>
            <a:pPr algn="ctr"/>
            <a:r>
              <a:rPr lang="en-US" sz="3200" dirty="0" smtClean="0"/>
              <a:t>WRAP-UP</a:t>
            </a:r>
            <a:endParaRPr lang="en-US" sz="3200" dirty="0"/>
          </a:p>
        </p:txBody>
      </p:sp>
      <p:sp>
        <p:nvSpPr>
          <p:cNvPr id="4" name="TextBox 4"/>
          <p:cNvSpPr txBox="1">
            <a:spLocks noChangeArrowheads="1"/>
          </p:cNvSpPr>
          <p:nvPr/>
        </p:nvSpPr>
        <p:spPr bwMode="auto">
          <a:xfrm>
            <a:off x="315127" y="1125635"/>
            <a:ext cx="8534399" cy="5509200"/>
          </a:xfrm>
          <a:prstGeom prst="rect">
            <a:avLst/>
          </a:prstGeom>
          <a:noFill/>
          <a:ln w="9525">
            <a:noFill/>
            <a:miter lim="800000"/>
            <a:headEnd/>
            <a:tailEnd/>
          </a:ln>
        </p:spPr>
        <p:txBody>
          <a:bodyPr wrap="square">
            <a:spAutoFit/>
          </a:bodyPr>
          <a:lstStyle/>
          <a:p>
            <a:endParaRPr lang="en-US" sz="700" b="0" dirty="0"/>
          </a:p>
          <a:p>
            <a:endParaRPr lang="en-US" sz="900" b="0" dirty="0"/>
          </a:p>
          <a:p>
            <a:pPr lvl="0">
              <a:defRPr/>
            </a:pPr>
            <a:r>
              <a:rPr lang="en-US" sz="2800" b="0" dirty="0" smtClean="0"/>
              <a:t> </a:t>
            </a:r>
            <a:r>
              <a:rPr lang="en-US" sz="2800" b="0" dirty="0"/>
              <a:t>At the end of this session, participants </a:t>
            </a:r>
            <a:r>
              <a:rPr lang="en-US" sz="2800" b="0" dirty="0" smtClean="0"/>
              <a:t>should understand:</a:t>
            </a:r>
            <a:endParaRPr lang="en-US" sz="2800" b="0" dirty="0"/>
          </a:p>
          <a:p>
            <a:pPr lvl="0">
              <a:defRPr/>
            </a:pPr>
            <a:endParaRPr lang="en-US" sz="2800" b="0" dirty="0"/>
          </a:p>
          <a:p>
            <a:pPr marL="457200" lvl="0" indent="-457200">
              <a:buFont typeface="Wingdings" panose="05000000000000000000" pitchFamily="2" charset="2"/>
              <a:buChar char="ü"/>
              <a:defRPr/>
            </a:pPr>
            <a:r>
              <a:rPr lang="en-US" sz="2800" b="0" dirty="0" smtClean="0"/>
              <a:t>MDC/A Calculation</a:t>
            </a:r>
          </a:p>
          <a:p>
            <a:pPr marL="457200" indent="-457200">
              <a:buFont typeface="Wingdings" panose="05000000000000000000" pitchFamily="2" charset="2"/>
              <a:buChar char="ü"/>
            </a:pPr>
            <a:r>
              <a:rPr lang="en-US" sz="2800" b="0" dirty="0" smtClean="0"/>
              <a:t>Applicant Record Data Entry</a:t>
            </a:r>
          </a:p>
          <a:p>
            <a:pPr marL="457200" indent="-457200">
              <a:buFont typeface="Wingdings" panose="05000000000000000000" pitchFamily="2" charset="2"/>
              <a:buChar char="ü"/>
            </a:pPr>
            <a:r>
              <a:rPr lang="en-US" sz="2800" b="0" dirty="0" smtClean="0"/>
              <a:t>Projection Scheduling</a:t>
            </a:r>
          </a:p>
          <a:p>
            <a:pPr marL="457200" indent="-457200">
              <a:buFont typeface="Wingdings" panose="05000000000000000000" pitchFamily="2" charset="2"/>
              <a:buChar char="ü"/>
            </a:pPr>
            <a:r>
              <a:rPr lang="en-US" sz="2800" b="0" dirty="0" smtClean="0"/>
              <a:t>Opening Procedures</a:t>
            </a:r>
          </a:p>
          <a:p>
            <a:pPr marL="457200" indent="-457200">
              <a:buFont typeface="Wingdings" panose="05000000000000000000" pitchFamily="2" charset="2"/>
              <a:buChar char="ü"/>
            </a:pPr>
            <a:r>
              <a:rPr lang="en-US" sz="2800" b="0" dirty="0" smtClean="0"/>
              <a:t>Aptitude Testing</a:t>
            </a:r>
          </a:p>
          <a:p>
            <a:pPr marL="457200" indent="-457200">
              <a:buFont typeface="Wingdings" panose="05000000000000000000" pitchFamily="2" charset="2"/>
              <a:buChar char="ü"/>
            </a:pPr>
            <a:r>
              <a:rPr lang="en-US" sz="2800" b="0" dirty="0" smtClean="0"/>
              <a:t>Medical Processing </a:t>
            </a:r>
          </a:p>
          <a:p>
            <a:pPr marL="457200" lvl="0" indent="-457200">
              <a:buFont typeface="Wingdings" panose="05000000000000000000" pitchFamily="2" charset="2"/>
              <a:buChar char="ü"/>
              <a:defRPr/>
            </a:pPr>
            <a:r>
              <a:rPr lang="en-US" sz="2800" b="0" dirty="0" smtClean="0"/>
              <a:t>Enlistment Processing</a:t>
            </a:r>
          </a:p>
          <a:p>
            <a:pPr marL="457200" lvl="0" indent="-457200">
              <a:buFont typeface="Wingdings" panose="05000000000000000000" pitchFamily="2" charset="2"/>
              <a:buChar char="ü"/>
              <a:defRPr/>
            </a:pPr>
            <a:r>
              <a:rPr lang="en-US" sz="2800" b="0" dirty="0" smtClean="0"/>
              <a:t>Travel Processing</a:t>
            </a:r>
          </a:p>
          <a:p>
            <a:endParaRPr lang="en-US" sz="2800" b="0" dirty="0"/>
          </a:p>
        </p:txBody>
      </p:sp>
    </p:spTree>
    <p:extLst>
      <p:ext uri="{BB962C8B-B14F-4D97-AF65-F5344CB8AC3E}">
        <p14:creationId xmlns:p14="http://schemas.microsoft.com/office/powerpoint/2010/main" val="4126677495"/>
      </p:ext>
    </p:extLst>
  </p:cSld>
  <p:clrMapOvr>
    <a:masterClrMapping/>
  </p:clrMapOvr>
  <p:transition>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281340" y="279400"/>
            <a:ext cx="2601994" cy="584775"/>
          </a:xfrm>
          <a:prstGeom prst="rect">
            <a:avLst/>
          </a:prstGeom>
          <a:noFill/>
          <a:ln w="9525">
            <a:noFill/>
            <a:miter lim="800000"/>
            <a:headEnd/>
            <a:tailEnd/>
          </a:ln>
        </p:spPr>
        <p:txBody>
          <a:bodyPr wrap="none">
            <a:spAutoFit/>
          </a:bodyPr>
          <a:lstStyle/>
          <a:p>
            <a:pPr algn="ctr"/>
            <a:r>
              <a:rPr lang="en-US" sz="3200" dirty="0" smtClean="0"/>
              <a:t>QUESTIONS</a:t>
            </a:r>
            <a:endParaRPr lang="en-US" sz="3200" dirty="0"/>
          </a:p>
        </p:txBody>
      </p:sp>
      <p:pic>
        <p:nvPicPr>
          <p:cNvPr id="4"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7250" y="1541681"/>
            <a:ext cx="7429500" cy="4762500"/>
          </a:xfrm>
        </p:spPr>
      </p:pic>
    </p:spTree>
    <p:extLst>
      <p:ext uri="{BB962C8B-B14F-4D97-AF65-F5344CB8AC3E}">
        <p14:creationId xmlns:p14="http://schemas.microsoft.com/office/powerpoint/2010/main" val="24905195"/>
      </p:ext>
    </p:extLst>
  </p:cSld>
  <p:clrMapOvr>
    <a:masterClrMapping/>
  </p:clrMapOvr>
  <p:transition>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2330040" y="279400"/>
            <a:ext cx="4483920" cy="584775"/>
          </a:xfrm>
          <a:prstGeom prst="rect">
            <a:avLst/>
          </a:prstGeom>
          <a:noFill/>
          <a:ln w="9525">
            <a:noFill/>
            <a:miter lim="800000"/>
            <a:headEnd/>
            <a:tailEnd/>
          </a:ln>
        </p:spPr>
        <p:txBody>
          <a:bodyPr wrap="none">
            <a:spAutoFit/>
          </a:bodyPr>
          <a:lstStyle/>
          <a:p>
            <a:r>
              <a:rPr lang="en-US" sz="3200" dirty="0" smtClean="0"/>
              <a:t>POINT OF CONTACTS</a:t>
            </a:r>
            <a:endParaRPr lang="en-US" sz="3200" dirty="0"/>
          </a:p>
        </p:txBody>
      </p:sp>
      <p:sp>
        <p:nvSpPr>
          <p:cNvPr id="2" name="Rectangle 1"/>
          <p:cNvSpPr/>
          <p:nvPr/>
        </p:nvSpPr>
        <p:spPr bwMode="auto">
          <a:xfrm>
            <a:off x="235131" y="1297576"/>
            <a:ext cx="5239512" cy="5404104"/>
          </a:xfrm>
          <a:prstGeom prst="rect">
            <a:avLst/>
          </a:prstGeom>
          <a:blipFill dpi="0" rotWithShape="1">
            <a:blip r:embed="rId3">
              <a:alphaModFix amt="10000"/>
              <a:extLst>
                <a:ext uri="{28A0092B-C50C-407E-A947-70E740481C1C}">
                  <a14:useLocalDpi xmlns:a14="http://schemas.microsoft.com/office/drawing/2010/main" val="0"/>
                </a:ext>
              </a:extLst>
            </a:blip>
            <a:srcRect/>
            <a:stretch>
              <a:fillRect/>
            </a:stretch>
          </a:blip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6147" name="TextBox 4"/>
          <p:cNvSpPr txBox="1">
            <a:spLocks noChangeArrowheads="1"/>
          </p:cNvSpPr>
          <p:nvPr/>
        </p:nvSpPr>
        <p:spPr bwMode="auto">
          <a:xfrm>
            <a:off x="2475851" y="2281863"/>
            <a:ext cx="4192302" cy="4093428"/>
          </a:xfrm>
          <a:prstGeom prst="rect">
            <a:avLst/>
          </a:prstGeom>
          <a:noFill/>
          <a:ln w="9525">
            <a:noFill/>
            <a:miter lim="800000"/>
            <a:headEnd/>
            <a:tailEnd/>
          </a:ln>
        </p:spPr>
        <p:txBody>
          <a:bodyPr wrap="none">
            <a:spAutoFit/>
          </a:bodyPr>
          <a:lstStyle/>
          <a:p>
            <a:pPr algn="ctr"/>
            <a:r>
              <a:rPr lang="en-US" sz="2000" dirty="0"/>
              <a:t>Mr. </a:t>
            </a:r>
            <a:r>
              <a:rPr lang="en-US" sz="2000" dirty="0" smtClean="0"/>
              <a:t>Rory Burns</a:t>
            </a:r>
            <a:endParaRPr lang="en-US" sz="2000" dirty="0"/>
          </a:p>
          <a:p>
            <a:pPr algn="ctr"/>
            <a:r>
              <a:rPr lang="en-US" sz="2000" b="0" dirty="0" smtClean="0"/>
              <a:t>Management Analyst</a:t>
            </a:r>
            <a:endParaRPr lang="en-US" sz="2000" b="0" dirty="0"/>
          </a:p>
          <a:p>
            <a:pPr algn="ctr"/>
            <a:r>
              <a:rPr lang="en-US" sz="2000" b="0" dirty="0"/>
              <a:t>r</a:t>
            </a:r>
            <a:r>
              <a:rPr lang="en-US" sz="2000" b="0" dirty="0" smtClean="0"/>
              <a:t>ory.burns.civ@mail.mil</a:t>
            </a:r>
            <a:endParaRPr lang="en-US" sz="2000" b="0" dirty="0"/>
          </a:p>
          <a:p>
            <a:pPr algn="ctr"/>
            <a:r>
              <a:rPr lang="en-US" sz="2000" b="0" dirty="0"/>
              <a:t>(847) 688-3680, ext. </a:t>
            </a:r>
            <a:r>
              <a:rPr lang="en-US" sz="2000" b="0" dirty="0" smtClean="0"/>
              <a:t>7835</a:t>
            </a:r>
          </a:p>
          <a:p>
            <a:pPr algn="ctr"/>
            <a:endParaRPr lang="en-US" sz="2000" dirty="0" smtClean="0"/>
          </a:p>
          <a:p>
            <a:pPr algn="ctr"/>
            <a:endParaRPr lang="en-US" sz="2000" dirty="0" smtClean="0"/>
          </a:p>
          <a:p>
            <a:pPr algn="ctr"/>
            <a:endParaRPr lang="en-US" sz="2000" dirty="0"/>
          </a:p>
          <a:p>
            <a:pPr algn="ctr"/>
            <a:r>
              <a:rPr lang="en-US" sz="2000" dirty="0" smtClean="0"/>
              <a:t>J-3 Current Operations Division</a:t>
            </a:r>
            <a:endParaRPr lang="en-US" sz="2000" dirty="0"/>
          </a:p>
          <a:p>
            <a:pPr algn="ctr"/>
            <a:r>
              <a:rPr lang="en-US" sz="2000" b="0" dirty="0" smtClean="0"/>
              <a:t>(</a:t>
            </a:r>
            <a:r>
              <a:rPr lang="en-US" sz="2000" b="0" dirty="0"/>
              <a:t>847) 688-3680, ext. </a:t>
            </a:r>
            <a:r>
              <a:rPr lang="en-US" sz="2000" b="0" dirty="0" smtClean="0"/>
              <a:t>7830</a:t>
            </a:r>
          </a:p>
          <a:p>
            <a:pPr algn="ctr"/>
            <a:endParaRPr lang="en-US" sz="2000" b="0" dirty="0"/>
          </a:p>
          <a:p>
            <a:pPr algn="ctr"/>
            <a:r>
              <a:rPr lang="en-US" sz="2000" dirty="0"/>
              <a:t>J-3 </a:t>
            </a:r>
            <a:r>
              <a:rPr lang="en-US" sz="2000" dirty="0" smtClean="0"/>
              <a:t>Accession Division</a:t>
            </a:r>
            <a:endParaRPr lang="en-US" sz="2000" dirty="0"/>
          </a:p>
          <a:p>
            <a:pPr algn="ctr"/>
            <a:r>
              <a:rPr lang="en-US" sz="2000" b="0" dirty="0"/>
              <a:t>(847) 688-3680, ext. </a:t>
            </a:r>
            <a:r>
              <a:rPr lang="en-US" sz="2000" b="0" dirty="0" smtClean="0"/>
              <a:t>7519</a:t>
            </a:r>
            <a:endParaRPr lang="en-US" sz="2000" b="0" dirty="0"/>
          </a:p>
          <a:p>
            <a:pPr algn="ctr"/>
            <a:endParaRPr lang="en-US" sz="2000" b="0" dirty="0"/>
          </a:p>
        </p:txBody>
      </p:sp>
    </p:spTree>
    <p:extLst>
      <p:ext uri="{BB962C8B-B14F-4D97-AF65-F5344CB8AC3E}">
        <p14:creationId xmlns:p14="http://schemas.microsoft.com/office/powerpoint/2010/main" val="862324509"/>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CC"/>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A7324F808A9948BDB5087A522C6BEF" ma:contentTypeVersion="0" ma:contentTypeDescription="Create a new document." ma:contentTypeScope="" ma:versionID="f2a70c2972dab90ca7151781fda52dab">
  <xsd:schema xmlns:xsd="http://www.w3.org/2001/XMLSchema" xmlns:xs="http://www.w3.org/2001/XMLSchema" xmlns:p="http://schemas.microsoft.com/office/2006/metadata/properties" xmlns:ns2="793c966b-749d-4d99-96b6-9b5400372ad6" targetNamespace="http://schemas.microsoft.com/office/2006/metadata/properties" ma:root="true" ma:fieldsID="171182734e5505ebd006c6a8b3ec1627" ns2:_="">
    <xsd:import namespace="793c966b-749d-4d99-96b6-9b5400372ad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c966b-749d-4d99-96b6-9b5400372ad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793c966b-749d-4d99-96b6-9b5400372ad6">YDH774E4CM2A-491-39</_dlc_DocId>
    <_dlc_DocIdUrl xmlns="793c966b-749d-4d99-96b6-9b5400372ad6">
      <Url>https://spear.mepcom.army.mil/Headquarters/J-3 MEOP/CurrentOps/_layouts/15/DocIdRedir.aspx?ID=YDH774E4CM2A-491-39</Url>
      <Description>YDH774E4CM2A-491-39</Description>
    </_dlc_DocIdUrl>
  </documentManagement>
</p:properties>
</file>

<file path=customXml/itemProps1.xml><?xml version="1.0" encoding="utf-8"?>
<ds:datastoreItem xmlns:ds="http://schemas.openxmlformats.org/officeDocument/2006/customXml" ds:itemID="{9376E8D1-A1EF-4CDA-B020-B580D810C2CC}">
  <ds:schemaRefs>
    <ds:schemaRef ds:uri="http://schemas.microsoft.com/sharepoint/events"/>
  </ds:schemaRefs>
</ds:datastoreItem>
</file>

<file path=customXml/itemProps2.xml><?xml version="1.0" encoding="utf-8"?>
<ds:datastoreItem xmlns:ds="http://schemas.openxmlformats.org/officeDocument/2006/customXml" ds:itemID="{4F168C84-1021-49C3-B609-E29B4B41AC0C}">
  <ds:schemaRefs>
    <ds:schemaRef ds:uri="http://schemas.microsoft.com/sharepoint/v3/contenttype/forms"/>
  </ds:schemaRefs>
</ds:datastoreItem>
</file>

<file path=customXml/itemProps3.xml><?xml version="1.0" encoding="utf-8"?>
<ds:datastoreItem xmlns:ds="http://schemas.openxmlformats.org/officeDocument/2006/customXml" ds:itemID="{48D537EF-D8C1-4212-87E9-DF99BE23F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3c966b-749d-4d99-96b6-9b5400372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266DB10-4E12-4B22-A940-E1971818616D}">
  <ds:schemaRefs>
    <ds:schemaRef ds:uri="http://purl.org/dc/terms/"/>
    <ds:schemaRef ds:uri="http://schemas.openxmlformats.org/package/2006/metadata/core-properties"/>
    <ds:schemaRef ds:uri="793c966b-749d-4d99-96b6-9b5400372ad6"/>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57072</TotalTime>
  <Words>15122</Words>
  <Application>Microsoft Office PowerPoint</Application>
  <PresentationFormat>On-screen Show (4:3)</PresentationFormat>
  <Paragraphs>2257</Paragraphs>
  <Slides>95</Slides>
  <Notes>95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95</vt:i4>
      </vt:variant>
    </vt:vector>
  </HeadingPairs>
  <TitlesOfParts>
    <vt:vector size="105" baseType="lpstr">
      <vt:lpstr>ＭＳ Ｐゴシック</vt:lpstr>
      <vt:lpstr>Arial</vt:lpstr>
      <vt:lpstr>Arial Black</vt:lpstr>
      <vt:lpstr>Calibri</vt:lpstr>
      <vt:lpstr>Garamond</vt:lpstr>
      <vt:lpstr>IrisUPC</vt:lpstr>
      <vt:lpstr>Symbol</vt:lpstr>
      <vt:lpstr>Times New Roman</vt:lpstr>
      <vt:lpstr>Wingdings</vt:lpstr>
      <vt:lpstr>Blank Presentation</vt:lpstr>
      <vt:lpstr>PowerPoint Presentation</vt:lpstr>
      <vt:lpstr>Facilitator Notes</vt:lpstr>
      <vt:lpstr>Service Liaison / Guidance Counselor TASKS</vt:lpstr>
      <vt:lpstr>PowerPoint Presentation</vt:lpstr>
      <vt:lpstr>PowerPoint Presentation</vt:lpstr>
      <vt:lpstr>Maximum Daily Capacity/Allocation (MDC/A) </vt:lpstr>
      <vt:lpstr>MDC/A Calculation Examples </vt:lpstr>
      <vt:lpstr>PowerPoint Presentation</vt:lpstr>
      <vt:lpstr>PowerPoint Presentation</vt:lpstr>
      <vt:lpstr>USMIRS Log-in</vt:lpstr>
      <vt:lpstr>USMIRS Log-in</vt:lpstr>
      <vt:lpstr>USMIRS Log-in</vt:lpstr>
      <vt:lpstr>USMIRS Log-in</vt:lpstr>
      <vt:lpstr>USMIRS Log-in</vt:lpstr>
      <vt:lpstr>USMIRS Main Menu</vt:lpstr>
      <vt:lpstr>PowerPoint Presentation</vt:lpstr>
      <vt:lpstr>PowerPoint Presentation</vt:lpstr>
      <vt:lpstr>PowerPoint Presentation</vt:lpstr>
      <vt:lpstr>PowerPoint Presentation</vt:lpstr>
      <vt:lpstr>USMEPCOM Form 680-3A-E,  Request For Examination </vt:lpstr>
      <vt:lpstr>PowerPoint Presentation</vt:lpstr>
      <vt:lpstr>USMEPCOM Form 680-3A-E,  Request For Examination </vt:lpstr>
      <vt:lpstr>USMEPCOM Form 680-3A-E,  Request For Examination </vt:lpstr>
      <vt:lpstr>USMEPCOM Form 680-3A-E,  Request For Examination, pg. 2 </vt:lpstr>
      <vt:lpstr>USMEPCOM Form 680-3A-E,  Request For Examination, pg. 2 </vt:lpstr>
      <vt:lpstr>USMEPCOM Form 680-3A-E,  Request For Examination, pg. 3 </vt:lpstr>
      <vt:lpstr>USMEPCOM Form 680-3A-E,  Request For Examination, pg. 3 </vt:lpstr>
      <vt:lpstr>USMEPCOM Form 680-3A-E,  Request For Examination </vt:lpstr>
      <vt:lpstr>USMEPCOM PCN 680-3ADP, Processing Enlistee Record</vt:lpstr>
      <vt:lpstr>PowerPoint Presentation</vt:lpstr>
      <vt:lpstr>PowerPoint Presentation</vt:lpstr>
      <vt:lpstr>USMIRS Quick Reference Guide</vt:lpstr>
      <vt:lpstr>PowerPoint Presentation</vt:lpstr>
      <vt:lpstr>PowerPoint Presentation</vt:lpstr>
      <vt:lpstr>Projecting an Applicant</vt:lpstr>
      <vt:lpstr>USMEPCOM Form 727-E; Processing List</vt:lpstr>
      <vt:lpstr>PowerPoint Presentation</vt:lpstr>
      <vt:lpstr>PowerPoint Presentation</vt:lpstr>
      <vt:lpstr>USMEPCOM Form 727-E; Processing List</vt:lpstr>
      <vt:lpstr>USMEPCOM Form 727-E; Processing List</vt:lpstr>
      <vt:lpstr>USMEPCOM Form 727-E; Processing List</vt:lpstr>
      <vt:lpstr>USMEPCOM Form 727-E; Processing List</vt:lpstr>
      <vt:lpstr>USMEPCOM Form 727-E;  Processing List</vt:lpstr>
      <vt:lpstr>PowerPoint Presentation</vt:lpstr>
      <vt:lpstr>Check-In/Out (Applicant Tracking/Accountability) Process </vt:lpstr>
      <vt:lpstr>Check-In/Out</vt:lpstr>
      <vt:lpstr>Check-In/Check-Out; TA01</vt:lpstr>
      <vt:lpstr>PowerPoint Presentation</vt:lpstr>
      <vt:lpstr>PowerPoint Presentation</vt:lpstr>
      <vt:lpstr> </vt:lpstr>
      <vt:lpstr> </vt:lpstr>
      <vt:lpstr> </vt:lpstr>
      <vt:lpstr> </vt:lpstr>
      <vt:lpstr> </vt:lpstr>
      <vt:lpstr> </vt:lpstr>
      <vt:lpstr>USMEPCOM Form 727-E; Processing List</vt:lpstr>
      <vt:lpstr>Process Results (CR01)</vt:lpstr>
      <vt:lpstr>MEPS Processing Workload</vt:lpstr>
      <vt:lpstr>MEPS Processing Workload</vt:lpstr>
      <vt:lpstr>Print Forms; OU10</vt:lpstr>
      <vt:lpstr>Forms</vt:lpstr>
      <vt:lpstr>Forms and Reports; OU10</vt:lpstr>
      <vt:lpstr>Print Labels; TP07</vt:lpstr>
      <vt:lpstr>Print Labels; TP07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DD Form 4/1 – 4/2, Enlistment/Reenlistment Document; OC01</vt:lpstr>
      <vt:lpstr>Phase 2</vt:lpstr>
      <vt:lpstr>DD Form 4/3, Enlistment/Reenlistment Document; OC02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AETC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Johnson, Eric W CAPT MIL USN USMEPCOM</dc:creator>
  <cp:lastModifiedBy>KJBC</cp:lastModifiedBy>
  <cp:revision>2074</cp:revision>
  <cp:lastPrinted>2018-07-25T22:15:22Z</cp:lastPrinted>
  <dcterms:created xsi:type="dcterms:W3CDTF">2006-08-15T17:19:10Z</dcterms:created>
  <dcterms:modified xsi:type="dcterms:W3CDTF">2018-07-25T23:22:55Z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0x01010039A7324F808A9948BDB5087A522C6BEF</vt:lpwstr>
  </property>
  <property fmtid="{D5CDD505-2E9C-101B-9397-08002B2CF9AE}" pid="3" name="_dlc_DocIdItemGuid">
    <vt:lpwstr>2581996e-9233-4014-9d11-55d8d1260ced</vt:lpwstr>
  </property>
</Properties>
</file>